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8.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36.jpg" ContentType="image/jpeg"/>
  <Override PartName="/ppt/media/image137.jpg" ContentType="image/jpeg"/>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media/image153.jpg" ContentType="image/png"/>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media/image211.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107"/>
  </p:notesMasterIdLst>
  <p:sldIdLst>
    <p:sldId id="259" r:id="rId4"/>
    <p:sldId id="260" r:id="rId5"/>
    <p:sldId id="577" r:id="rId6"/>
    <p:sldId id="272" r:id="rId7"/>
    <p:sldId id="273" r:id="rId8"/>
    <p:sldId id="274" r:id="rId9"/>
    <p:sldId id="275" r:id="rId10"/>
    <p:sldId id="395" r:id="rId11"/>
    <p:sldId id="397" r:id="rId12"/>
    <p:sldId id="412" r:id="rId13"/>
    <p:sldId id="276" r:id="rId14"/>
    <p:sldId id="392" r:id="rId15"/>
    <p:sldId id="415" r:id="rId16"/>
    <p:sldId id="410" r:id="rId17"/>
    <p:sldId id="416" r:id="rId18"/>
    <p:sldId id="417" r:id="rId19"/>
    <p:sldId id="433" r:id="rId20"/>
    <p:sldId id="418" r:id="rId21"/>
    <p:sldId id="432" r:id="rId22"/>
    <p:sldId id="434" r:id="rId23"/>
    <p:sldId id="419" r:id="rId24"/>
    <p:sldId id="420" r:id="rId25"/>
    <p:sldId id="421" r:id="rId26"/>
    <p:sldId id="422" r:id="rId27"/>
    <p:sldId id="403" r:id="rId28"/>
    <p:sldId id="414" r:id="rId29"/>
    <p:sldId id="435" r:id="rId30"/>
    <p:sldId id="437" r:id="rId31"/>
    <p:sldId id="438" r:id="rId32"/>
    <p:sldId id="439" r:id="rId33"/>
    <p:sldId id="436" r:id="rId34"/>
    <p:sldId id="573" r:id="rId35"/>
    <p:sldId id="441" r:id="rId36"/>
    <p:sldId id="442" r:id="rId37"/>
    <p:sldId id="443" r:id="rId38"/>
    <p:sldId id="444" r:id="rId39"/>
    <p:sldId id="445" r:id="rId40"/>
    <p:sldId id="446" r:id="rId41"/>
    <p:sldId id="447" r:id="rId42"/>
    <p:sldId id="448" r:id="rId43"/>
    <p:sldId id="449" r:id="rId44"/>
    <p:sldId id="450" r:id="rId45"/>
    <p:sldId id="279" r:id="rId46"/>
    <p:sldId id="284" r:id="rId47"/>
    <p:sldId id="288" r:id="rId48"/>
    <p:sldId id="455" r:id="rId49"/>
    <p:sldId id="472" r:id="rId50"/>
    <p:sldId id="463" r:id="rId51"/>
    <p:sldId id="473" r:id="rId52"/>
    <p:sldId id="462" r:id="rId53"/>
    <p:sldId id="475" r:id="rId54"/>
    <p:sldId id="476" r:id="rId55"/>
    <p:sldId id="465" r:id="rId56"/>
    <p:sldId id="574" r:id="rId57"/>
    <p:sldId id="492" r:id="rId58"/>
    <p:sldId id="327" r:id="rId59"/>
    <p:sldId id="430" r:id="rId60"/>
    <p:sldId id="478" r:id="rId61"/>
    <p:sldId id="486" r:id="rId62"/>
    <p:sldId id="487" r:id="rId63"/>
    <p:sldId id="488" r:id="rId64"/>
    <p:sldId id="489" r:id="rId65"/>
    <p:sldId id="490" r:id="rId66"/>
    <p:sldId id="491" r:id="rId67"/>
    <p:sldId id="575" r:id="rId68"/>
    <p:sldId id="493" r:id="rId69"/>
    <p:sldId id="494" r:id="rId70"/>
    <p:sldId id="495" r:id="rId71"/>
    <p:sldId id="496" r:id="rId72"/>
    <p:sldId id="497" r:id="rId73"/>
    <p:sldId id="461" r:id="rId74"/>
    <p:sldId id="576" r:id="rId75"/>
    <p:sldId id="498" r:id="rId76"/>
    <p:sldId id="499" r:id="rId77"/>
    <p:sldId id="500" r:id="rId78"/>
    <p:sldId id="514" r:id="rId79"/>
    <p:sldId id="515" r:id="rId80"/>
    <p:sldId id="517" r:id="rId81"/>
    <p:sldId id="519" r:id="rId82"/>
    <p:sldId id="485" r:id="rId83"/>
    <p:sldId id="513" r:id="rId84"/>
    <p:sldId id="520" r:id="rId85"/>
    <p:sldId id="521" r:id="rId86"/>
    <p:sldId id="522" r:id="rId87"/>
    <p:sldId id="523" r:id="rId88"/>
    <p:sldId id="533" r:id="rId89"/>
    <p:sldId id="534" r:id="rId90"/>
    <p:sldId id="535" r:id="rId91"/>
    <p:sldId id="536" r:id="rId92"/>
    <p:sldId id="537" r:id="rId93"/>
    <p:sldId id="538" r:id="rId94"/>
    <p:sldId id="539" r:id="rId95"/>
    <p:sldId id="540" r:id="rId96"/>
    <p:sldId id="546" r:id="rId97"/>
    <p:sldId id="547" r:id="rId98"/>
    <p:sldId id="548" r:id="rId99"/>
    <p:sldId id="551" r:id="rId100"/>
    <p:sldId id="552" r:id="rId101"/>
    <p:sldId id="553" r:id="rId102"/>
    <p:sldId id="555" r:id="rId103"/>
    <p:sldId id="556" r:id="rId104"/>
    <p:sldId id="557" r:id="rId105"/>
    <p:sldId id="572" r:id="rId106"/>
  </p:sldIdLst>
  <p:sldSz cx="10969625" cy="6170613"/>
  <p:notesSz cx="6858000" cy="9144000"/>
  <p:custDataLst>
    <p:tags r:id="rId108"/>
  </p:custDataLst>
  <p:defaultTextStyle>
    <a:defPPr>
      <a:defRPr lang="de-DE"/>
    </a:defPPr>
    <a:lvl1pPr algn="l" rtl="0" fontAlgn="base">
      <a:spcBef>
        <a:spcPct val="0"/>
      </a:spcBef>
      <a:spcAft>
        <a:spcPct val="0"/>
      </a:spcAft>
      <a:defRPr kern="1200">
        <a:solidFill>
          <a:schemeClr val="tx1"/>
        </a:solidFill>
        <a:latin typeface="Bosch Office Sans" pitchFamily="34" charset="0"/>
        <a:ea typeface="+mn-ea"/>
        <a:cs typeface="+mn-cs"/>
      </a:defRPr>
    </a:lvl1pPr>
    <a:lvl2pPr marL="411137" algn="l" rtl="0" fontAlgn="base">
      <a:spcBef>
        <a:spcPct val="0"/>
      </a:spcBef>
      <a:spcAft>
        <a:spcPct val="0"/>
      </a:spcAft>
      <a:defRPr kern="1200">
        <a:solidFill>
          <a:schemeClr val="tx1"/>
        </a:solidFill>
        <a:latin typeface="Bosch Office Sans" pitchFamily="34" charset="0"/>
        <a:ea typeface="+mn-ea"/>
        <a:cs typeface="+mn-cs"/>
      </a:defRPr>
    </a:lvl2pPr>
    <a:lvl3pPr marL="822275" algn="l" rtl="0" fontAlgn="base">
      <a:spcBef>
        <a:spcPct val="0"/>
      </a:spcBef>
      <a:spcAft>
        <a:spcPct val="0"/>
      </a:spcAft>
      <a:defRPr kern="1200">
        <a:solidFill>
          <a:schemeClr val="tx1"/>
        </a:solidFill>
        <a:latin typeface="Bosch Office Sans" pitchFamily="34" charset="0"/>
        <a:ea typeface="+mn-ea"/>
        <a:cs typeface="+mn-cs"/>
      </a:defRPr>
    </a:lvl3pPr>
    <a:lvl4pPr marL="1233411" algn="l" rtl="0" fontAlgn="base">
      <a:spcBef>
        <a:spcPct val="0"/>
      </a:spcBef>
      <a:spcAft>
        <a:spcPct val="0"/>
      </a:spcAft>
      <a:defRPr kern="1200">
        <a:solidFill>
          <a:schemeClr val="tx1"/>
        </a:solidFill>
        <a:latin typeface="Bosch Office Sans" pitchFamily="34" charset="0"/>
        <a:ea typeface="+mn-ea"/>
        <a:cs typeface="+mn-cs"/>
      </a:defRPr>
    </a:lvl4pPr>
    <a:lvl5pPr marL="1644549" algn="l" rtl="0" fontAlgn="base">
      <a:spcBef>
        <a:spcPct val="0"/>
      </a:spcBef>
      <a:spcAft>
        <a:spcPct val="0"/>
      </a:spcAft>
      <a:defRPr kern="1200">
        <a:solidFill>
          <a:schemeClr val="tx1"/>
        </a:solidFill>
        <a:latin typeface="Bosch Office Sans" pitchFamily="34" charset="0"/>
        <a:ea typeface="+mn-ea"/>
        <a:cs typeface="+mn-cs"/>
      </a:defRPr>
    </a:lvl5pPr>
    <a:lvl6pPr marL="2055686" algn="l" defTabSz="822275" rtl="0" eaLnBrk="1" latinLnBrk="0" hangingPunct="1">
      <a:defRPr kern="1200">
        <a:solidFill>
          <a:schemeClr val="tx1"/>
        </a:solidFill>
        <a:latin typeface="Bosch Office Sans" pitchFamily="34" charset="0"/>
        <a:ea typeface="+mn-ea"/>
        <a:cs typeface="+mn-cs"/>
      </a:defRPr>
    </a:lvl6pPr>
    <a:lvl7pPr marL="2466823" algn="l" defTabSz="822275" rtl="0" eaLnBrk="1" latinLnBrk="0" hangingPunct="1">
      <a:defRPr kern="1200">
        <a:solidFill>
          <a:schemeClr val="tx1"/>
        </a:solidFill>
        <a:latin typeface="Bosch Office Sans" pitchFamily="34" charset="0"/>
        <a:ea typeface="+mn-ea"/>
        <a:cs typeface="+mn-cs"/>
      </a:defRPr>
    </a:lvl7pPr>
    <a:lvl8pPr marL="2877960" algn="l" defTabSz="822275" rtl="0" eaLnBrk="1" latinLnBrk="0" hangingPunct="1">
      <a:defRPr kern="1200">
        <a:solidFill>
          <a:schemeClr val="tx1"/>
        </a:solidFill>
        <a:latin typeface="Bosch Office Sans" pitchFamily="34" charset="0"/>
        <a:ea typeface="+mn-ea"/>
        <a:cs typeface="+mn-cs"/>
      </a:defRPr>
    </a:lvl8pPr>
    <a:lvl9pPr marL="3289097" algn="l" defTabSz="822275" rtl="0" eaLnBrk="1" latinLnBrk="0" hangingPunct="1">
      <a:defRPr kern="1200">
        <a:solidFill>
          <a:schemeClr val="tx1"/>
        </a:solidFill>
        <a:latin typeface="Bosch Office Sans"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57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microsoft.com/office/2016/11/relationships/changesInfo" Target="changesInfos/changesInfo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tags" Target="tags/tag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ogh Arpad (HC/SRO-L2O)" userId="dbeaaeca-066c-4a35-82a1-384ee8a17f9b" providerId="ADAL" clId="{DF54793B-228E-48C1-9AEE-177E92646BBF}"/>
    <pc:docChg chg="custSel replTag">
      <pc:chgData name="Balogh Arpad (HC/SRO-L2O)" userId="dbeaaeca-066c-4a35-82a1-384ee8a17f9b" providerId="ADAL" clId="{DF54793B-228E-48C1-9AEE-177E92646BBF}" dt="2024-03-20T08:27:57.502" v="1"/>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100"/>
      <c:rotY val="20"/>
      <c:depthPercent val="100"/>
      <c:rAngAx val="0"/>
    </c:view3D>
    <c:floor>
      <c:thickness val="0"/>
      <c:spPr>
        <a:noFill/>
        <a:ln w="9525" cap="flat" cmpd="sng" algn="ctr">
          <a:solidFill>
            <a:schemeClr val="tx2">
              <a:lumMod val="40000"/>
              <a:lumOff val="60000"/>
            </a:schemeClr>
          </a:solidFill>
          <a:round/>
        </a:ln>
        <a:effectLst/>
        <a:sp3d contourW="9525">
          <a:contourClr>
            <a:schemeClr val="tx2">
              <a:lumMod val="40000"/>
              <a:lumOff val="60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00501842072838"/>
          <c:y val="6.0278767184804481E-2"/>
          <c:w val="0.99"/>
          <c:h val="0.95670597112200551"/>
        </c:manualLayout>
      </c:layout>
      <c:area3DChart>
        <c:grouping val="standard"/>
        <c:varyColors val="0"/>
        <c:ser>
          <c:idx val="0"/>
          <c:order val="0"/>
          <c:tx>
            <c:strRef>
              <c:f>Sheet1!$A$2</c:f>
              <c:strCache>
                <c:ptCount val="1"/>
                <c:pt idx="0">
                  <c:v>区域 1</c:v>
                </c:pt>
              </c:strCache>
            </c:strRef>
          </c:tx>
          <c:spPr>
            <a:gradFill flip="none" rotWithShape="1">
              <a:gsLst>
                <a:gs pos="0">
                  <a:srgbClr val="2C0158"/>
                </a:gs>
                <a:gs pos="80000">
                  <a:srgbClr val="007BC0">
                    <a:shade val="93000"/>
                    <a:satMod val="130000"/>
                  </a:srgbClr>
                </a:gs>
                <a:gs pos="100000">
                  <a:srgbClr val="007BC0">
                    <a:shade val="94000"/>
                    <a:satMod val="135000"/>
                  </a:srgbClr>
                </a:gs>
              </a:gsLst>
              <a:lin ang="16200000" scaled="0"/>
              <a:tileRect/>
            </a:gradFill>
            <a:ln>
              <a:noFill/>
            </a:ln>
            <a:effectLst>
              <a:outerShdw blurRad="40000" dist="23000" dir="5400000" rotWithShape="0">
                <a:srgbClr val="000000">
                  <a:alpha val="35000"/>
                </a:srgbClr>
              </a:outerShdw>
            </a:effectLst>
            <a:sp3d/>
          </c:spPr>
          <c:cat>
            <c:strRef>
              <c:f>Sheet1!$B$1:$Q$1</c:f>
              <c:strCache>
                <c:ptCount val="16"/>
                <c:pt idx="0">
                  <c:v>17</c:v>
                </c:pt>
                <c:pt idx="15">
                  <c:v>32</c:v>
                </c:pt>
              </c:strCache>
            </c:strRef>
          </c:cat>
          <c:val>
            <c:numRef>
              <c:f>Sheet1!$B$2:$Q$2</c:f>
              <c:numCache>
                <c:formatCode>General</c:formatCode>
                <c:ptCount val="16"/>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numCache>
            </c:numRef>
          </c:val>
          <c:extLst>
            <c:ext xmlns:c16="http://schemas.microsoft.com/office/drawing/2014/chart" uri="{C3380CC4-5D6E-409C-BE32-E72D297353CC}">
              <c16:uniqueId val="{00000000-00FB-4F5E-9837-E7803D1D6A39}"/>
            </c:ext>
          </c:extLst>
        </c:ser>
        <c:ser>
          <c:idx val="1"/>
          <c:order val="1"/>
          <c:tx>
            <c:strRef>
              <c:f>Sheet1!$A$3</c:f>
              <c:strCache>
                <c:ptCount val="1"/>
                <c:pt idx="0">
                  <c:v>区域 2</c:v>
                </c:pt>
              </c:strCache>
            </c:strRef>
          </c:tx>
          <c:spPr>
            <a:gradFill flip="none" rotWithShape="1">
              <a:gsLst>
                <a:gs pos="0">
                  <a:srgbClr val="002E69"/>
                </a:gs>
                <a:gs pos="80000">
                  <a:srgbClr val="004975">
                    <a:shade val="93000"/>
                    <a:satMod val="130000"/>
                  </a:srgbClr>
                </a:gs>
                <a:gs pos="100000">
                  <a:srgbClr val="004975">
                    <a:shade val="94000"/>
                    <a:satMod val="135000"/>
                  </a:srgbClr>
                </a:gs>
              </a:gsLst>
              <a:lin ang="16200000" scaled="0"/>
              <a:tileRect/>
            </a:gradFill>
            <a:ln>
              <a:noFill/>
            </a:ln>
            <a:effectLst>
              <a:outerShdw blurRad="40000" dist="23000" dir="5400000" rotWithShape="0">
                <a:srgbClr val="000000">
                  <a:alpha val="35000"/>
                </a:srgbClr>
              </a:outerShdw>
            </a:effectLst>
            <a:sp3d/>
          </c:spPr>
          <c:cat>
            <c:strRef>
              <c:f>Sheet1!$B$1:$Q$1</c:f>
              <c:strCache>
                <c:ptCount val="16"/>
                <c:pt idx="0">
                  <c:v>17</c:v>
                </c:pt>
                <c:pt idx="15">
                  <c:v>32</c:v>
                </c:pt>
              </c:strCache>
            </c:strRef>
          </c:cat>
          <c:val>
            <c:numRef>
              <c:f>Sheet1!$B$3:$Q$3</c:f>
              <c:numCache>
                <c:formatCode>General</c:formatCode>
                <c:ptCount val="16"/>
                <c:pt idx="0">
                  <c:v>13</c:v>
                </c:pt>
                <c:pt idx="1">
                  <c:v>11.9</c:v>
                </c:pt>
                <c:pt idx="2">
                  <c:v>11</c:v>
                </c:pt>
                <c:pt idx="3">
                  <c:v>10.199999999999999</c:v>
                </c:pt>
                <c:pt idx="4">
                  <c:v>9.5</c:v>
                </c:pt>
                <c:pt idx="5">
                  <c:v>8.9</c:v>
                </c:pt>
                <c:pt idx="6">
                  <c:v>8.4</c:v>
                </c:pt>
                <c:pt idx="7">
                  <c:v>7.9</c:v>
                </c:pt>
                <c:pt idx="8">
                  <c:v>7.5</c:v>
                </c:pt>
                <c:pt idx="9">
                  <c:v>7.1</c:v>
                </c:pt>
                <c:pt idx="10">
                  <c:v>6.8</c:v>
                </c:pt>
                <c:pt idx="11">
                  <c:v>6.6</c:v>
                </c:pt>
                <c:pt idx="12">
                  <c:v>6.4</c:v>
                </c:pt>
                <c:pt idx="13">
                  <c:v>6.2</c:v>
                </c:pt>
                <c:pt idx="14">
                  <c:v>6.1</c:v>
                </c:pt>
                <c:pt idx="15">
                  <c:v>6</c:v>
                </c:pt>
              </c:numCache>
            </c:numRef>
          </c:val>
          <c:extLst>
            <c:ext xmlns:c16="http://schemas.microsoft.com/office/drawing/2014/chart" uri="{C3380CC4-5D6E-409C-BE32-E72D297353CC}">
              <c16:uniqueId val="{00000001-00FB-4F5E-9837-E7803D1D6A39}"/>
            </c:ext>
          </c:extLst>
        </c:ser>
        <c:dLbls>
          <c:showLegendKey val="0"/>
          <c:showVal val="0"/>
          <c:showCatName val="0"/>
          <c:showSerName val="0"/>
          <c:showPercent val="0"/>
          <c:showBubbleSize val="0"/>
        </c:dLbls>
        <c:gapDepth val="50"/>
        <c:axId val="54783488"/>
        <c:axId val="46139648"/>
        <c:axId val="54874112"/>
      </c:area3DChart>
      <c:catAx>
        <c:axId val="54783488"/>
        <c:scaling>
          <c:orientation val="minMax"/>
        </c:scaling>
        <c:delete val="0"/>
        <c:axPos val="b"/>
        <c:numFmt formatCode="General" sourceLinked="0"/>
        <c:majorTickMark val="out"/>
        <c:minorTickMark val="none"/>
        <c:tickLblPos val="low"/>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6139648"/>
        <c:crosses val="autoZero"/>
        <c:auto val="1"/>
        <c:lblAlgn val="ctr"/>
        <c:lblOffset val="100"/>
        <c:noMultiLvlLbl val="1"/>
      </c:catAx>
      <c:valAx>
        <c:axId val="46139648"/>
        <c:scaling>
          <c:orientation val="minMax"/>
          <c:max val="15"/>
        </c:scaling>
        <c:delete val="0"/>
        <c:axPos val="l"/>
        <c:majorGridlines>
          <c:spPr>
            <a:ln w="9525" cap="flat" cmpd="sng" algn="ctr">
              <a:solidFill>
                <a:schemeClr val="tx2">
                  <a:lumMod val="15000"/>
                  <a:lumOff val="85000"/>
                </a:schemeClr>
              </a:solidFill>
              <a:round/>
            </a:ln>
            <a:effectLst/>
          </c:spPr>
        </c:majorGridlines>
        <c:numFmt formatCode="General"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54783488"/>
        <c:crosses val="autoZero"/>
        <c:crossBetween val="between"/>
        <c:majorUnit val="5"/>
        <c:minorUnit val="2.5"/>
      </c:valAx>
      <c:serAx>
        <c:axId val="54874112"/>
        <c:scaling>
          <c:orientation val="minMax"/>
        </c:scaling>
        <c:delete val="0"/>
        <c:axPos val="b"/>
        <c:majorTickMark val="out"/>
        <c:minorTickMark val="none"/>
        <c:tickLblPos val="none"/>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6139648"/>
        <c:crosses val="autoZero"/>
        <c:tickLblSkip val="1"/>
      </c:serAx>
      <c:spPr>
        <a:noFill/>
        <a:ln>
          <a:noFill/>
        </a:ln>
        <a:effectLst/>
      </c:spPr>
    </c:plotArea>
    <c:plotVisOnly val="1"/>
    <c:dispBlanksAs val="gap"/>
    <c:showDLblsOverMax val="1"/>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image" Target="../media/image136.jpg"/><Relationship Id="rId4" Type="http://schemas.openxmlformats.org/officeDocument/2006/relationships/image" Target="../media/image1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g"/><Relationship Id="rId1" Type="http://schemas.openxmlformats.org/officeDocument/2006/relationships/image" Target="../media/image136.jpg"/><Relationship Id="rId4" Type="http://schemas.openxmlformats.org/officeDocument/2006/relationships/image" Target="../media/image13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408B5-E44D-485D-936B-65EE110DD745}" type="doc">
      <dgm:prSet loTypeId="urn:microsoft.com/office/officeart/2005/8/layout/pList2" loCatId="picture" qsTypeId="urn:microsoft.com/office/officeart/2005/8/quickstyle/simple4" qsCatId="simple" csTypeId="urn:microsoft.com/office/officeart/2005/8/colors/accent2_2" csCatId="accent2" phldr="1"/>
      <dgm:spPr/>
      <dgm:t>
        <a:bodyPr/>
        <a:lstStyle/>
        <a:p>
          <a:endParaRPr lang="en-US"/>
        </a:p>
      </dgm:t>
    </dgm:pt>
    <dgm:pt modelId="{710D27D0-495F-4595-A1F5-A3B2EA2E32E3}">
      <dgm:prSet phldrT="[Text]" custT="1"/>
      <dgm:spPr>
        <a:solidFill>
          <a:schemeClr val="accent1"/>
        </a:solidFill>
      </dgm:spPr>
      <dgm:t>
        <a:bodyPr/>
        <a:lstStyle/>
        <a:p>
          <a:pPr>
            <a:lnSpc>
              <a:spcPct val="100000"/>
            </a:lnSpc>
          </a:pPr>
          <a:r>
            <a:rPr lang="en-US" sz="1000" dirty="0"/>
            <a:t>In summer days,</a:t>
          </a:r>
          <a:r>
            <a:rPr lang="tr-TR" sz="1000" dirty="0"/>
            <a:t> </a:t>
          </a:r>
          <a:r>
            <a:rPr lang="en-US" sz="1000" dirty="0"/>
            <a:t>high temperature outdoor air gets cooled by indoor</a:t>
          </a:r>
          <a:r>
            <a:rPr lang="tr-TR" sz="1000" dirty="0"/>
            <a:t> </a:t>
          </a:r>
          <a:r>
            <a:rPr lang="en-US" sz="1000" dirty="0"/>
            <a:t>exhaust air; in winter, low temperature outdoor air gets</a:t>
          </a:r>
          <a:r>
            <a:rPr lang="tr-TR" sz="1000" dirty="0"/>
            <a:t> </a:t>
          </a:r>
          <a:r>
            <a:rPr lang="en-US" sz="1000" dirty="0"/>
            <a:t>heated by indoor exhaust air. So the energy contained</a:t>
          </a:r>
          <a:r>
            <a:rPr lang="tr-TR" sz="1000" dirty="0"/>
            <a:t> </a:t>
          </a:r>
          <a:r>
            <a:rPr lang="en-US" sz="1000" dirty="0"/>
            <a:t>in exhaust air can be reclaimed and energy efficiency</a:t>
          </a:r>
          <a:r>
            <a:rPr lang="tr-TR" sz="1000" dirty="0"/>
            <a:t> </a:t>
          </a:r>
          <a:r>
            <a:rPr lang="en-US" sz="1000" dirty="0"/>
            <a:t>gets improved.</a:t>
          </a:r>
        </a:p>
      </dgm:t>
    </dgm:pt>
    <dgm:pt modelId="{03F521FC-1223-46F4-A070-178384E82E49}" type="parTrans" cxnId="{59840BF8-71E7-4FC1-97C0-423BA04F28FF}">
      <dgm:prSet/>
      <dgm:spPr/>
      <dgm:t>
        <a:bodyPr/>
        <a:lstStyle/>
        <a:p>
          <a:endParaRPr lang="en-US" sz="1400"/>
        </a:p>
      </dgm:t>
    </dgm:pt>
    <dgm:pt modelId="{81628214-9466-4801-B19D-C999E6FA62E5}" type="sibTrans" cxnId="{59840BF8-71E7-4FC1-97C0-423BA04F28FF}">
      <dgm:prSet/>
      <dgm:spPr/>
      <dgm:t>
        <a:bodyPr/>
        <a:lstStyle/>
        <a:p>
          <a:endParaRPr lang="en-US" sz="1400"/>
        </a:p>
      </dgm:t>
    </dgm:pt>
    <dgm:pt modelId="{D4503E95-874D-471E-97DA-71159164CBF6}">
      <dgm:prSet phldrT="[Text]" custT="1"/>
      <dgm:spPr>
        <a:solidFill>
          <a:schemeClr val="accent1"/>
        </a:solidFill>
      </dgm:spPr>
      <dgm:t>
        <a:bodyPr/>
        <a:lstStyle/>
        <a:p>
          <a:pPr>
            <a:lnSpc>
              <a:spcPct val="100000"/>
            </a:lnSpc>
          </a:pPr>
          <a:r>
            <a:rPr lang="en-US" sz="1000" dirty="0"/>
            <a:t>In mild climate areas or </a:t>
          </a:r>
          <a:r>
            <a:rPr lang="tr-TR" sz="1000" dirty="0" err="1"/>
            <a:t>pre</a:t>
          </a:r>
          <a:r>
            <a:rPr lang="tr-TR" sz="1000" dirty="0"/>
            <a:t>-</a:t>
          </a:r>
          <a:r>
            <a:rPr lang="en-US" sz="1000" dirty="0"/>
            <a:t>seasons, when temperature and</a:t>
          </a:r>
          <a:r>
            <a:rPr lang="tr-TR" sz="1000" dirty="0"/>
            <a:t> </a:t>
          </a:r>
          <a:r>
            <a:rPr lang="en-US" sz="1000" dirty="0"/>
            <a:t>humidity difference between indoor and outdoor</a:t>
          </a:r>
          <a:r>
            <a:rPr lang="tr-TR" sz="1000" dirty="0"/>
            <a:t> </a:t>
          </a:r>
          <a:r>
            <a:rPr lang="tr-TR" sz="1000" dirty="0" err="1"/>
            <a:t>ambient</a:t>
          </a:r>
          <a:r>
            <a:rPr lang="tr-TR" sz="1000" dirty="0"/>
            <a:t> </a:t>
          </a:r>
          <a:r>
            <a:rPr lang="en-US" sz="1000" dirty="0"/>
            <a:t>is small, the unit works as a conventional ventilation fan.</a:t>
          </a:r>
          <a:r>
            <a:rPr lang="tr-TR" sz="1000" dirty="0"/>
            <a:t> </a:t>
          </a:r>
          <a:r>
            <a:rPr lang="en-US" sz="1000" dirty="0"/>
            <a:t>Both supply fan and exhaust fan work at the same speed</a:t>
          </a:r>
          <a:r>
            <a:rPr lang="tr-TR" sz="1000" dirty="0"/>
            <a:t> </a:t>
          </a:r>
          <a:r>
            <a:rPr lang="en-US" sz="1000" dirty="0"/>
            <a:t>(Hi/mid/low/auto).</a:t>
          </a:r>
          <a:endParaRPr lang="tr-TR" sz="1000" dirty="0"/>
        </a:p>
      </dgm:t>
    </dgm:pt>
    <dgm:pt modelId="{308B03BA-5AB7-477C-99DB-7DF080EF59AB}" type="parTrans" cxnId="{26E38255-BEF2-493F-B87B-65F3CBA131D0}">
      <dgm:prSet/>
      <dgm:spPr/>
      <dgm:t>
        <a:bodyPr/>
        <a:lstStyle/>
        <a:p>
          <a:endParaRPr lang="en-US" sz="1400"/>
        </a:p>
      </dgm:t>
    </dgm:pt>
    <dgm:pt modelId="{70ABEF92-985E-44BB-BF18-F2C93D877BC7}" type="sibTrans" cxnId="{26E38255-BEF2-493F-B87B-65F3CBA131D0}">
      <dgm:prSet/>
      <dgm:spPr/>
      <dgm:t>
        <a:bodyPr/>
        <a:lstStyle/>
        <a:p>
          <a:endParaRPr lang="en-US" sz="1400"/>
        </a:p>
      </dgm:t>
    </dgm:pt>
    <dgm:pt modelId="{C36E2751-36B2-47BF-B846-05A1977A745A}">
      <dgm:prSet phldrT="[Text]" custT="1"/>
      <dgm:spPr>
        <a:solidFill>
          <a:schemeClr val="accent1"/>
        </a:solidFill>
      </dgm:spPr>
      <dgm:t>
        <a:bodyPr/>
        <a:lstStyle/>
        <a:p>
          <a:pPr>
            <a:lnSpc>
              <a:spcPct val="100000"/>
            </a:lnSpc>
          </a:pPr>
          <a:r>
            <a:rPr lang="en-US" sz="1000" dirty="0"/>
            <a:t>The controller chooses heat exchange mode</a:t>
          </a:r>
          <a:r>
            <a:rPr lang="tr-TR" sz="1000" dirty="0"/>
            <a:t> </a:t>
          </a:r>
          <a:r>
            <a:rPr lang="en-US" sz="1000" dirty="0"/>
            <a:t>or bypass mode according to the temperature</a:t>
          </a:r>
          <a:r>
            <a:rPr lang="tr-TR" sz="1000" dirty="0"/>
            <a:t> </a:t>
          </a:r>
          <a:r>
            <a:rPr lang="en-US" sz="1000" dirty="0"/>
            <a:t>difference between outdoor and indoor </a:t>
          </a:r>
          <a:r>
            <a:rPr lang="tr-TR" sz="1000" dirty="0" err="1"/>
            <a:t>ambient</a:t>
          </a:r>
          <a:r>
            <a:rPr lang="tr-TR" sz="1000" dirty="0"/>
            <a:t> </a:t>
          </a:r>
          <a:r>
            <a:rPr lang="en-US" sz="1000" dirty="0"/>
            <a:t>temperature. </a:t>
          </a:r>
          <a:br>
            <a:rPr lang="en-US" sz="1000" dirty="0"/>
          </a:br>
          <a:r>
            <a:rPr lang="en-US" sz="1000" dirty="0"/>
            <a:t>Fan speed must be auto fan speed – </a:t>
          </a:r>
          <a:r>
            <a:rPr lang="tr-TR" sz="1000" dirty="0"/>
            <a:t>E</a:t>
          </a:r>
          <a:r>
            <a:rPr lang="en-US" sz="1000" dirty="0"/>
            <a:t>RV is controlled according to C0</a:t>
          </a:r>
          <a:r>
            <a:rPr lang="en-US" sz="800" dirty="0"/>
            <a:t>2</a:t>
          </a:r>
          <a:r>
            <a:rPr lang="en-US" sz="1000" dirty="0"/>
            <a:t> level</a:t>
          </a:r>
          <a:br>
            <a:rPr lang="en-US" sz="1000" dirty="0"/>
          </a:br>
          <a:r>
            <a:rPr lang="en-US" sz="1000" dirty="0"/>
            <a:t> When |T1-T4|</a:t>
          </a:r>
          <a:r>
            <a:rPr lang="zh-CN" sz="1000" dirty="0"/>
            <a:t>≥</a:t>
          </a:r>
          <a:r>
            <a:rPr lang="en-US" sz="1000" dirty="0"/>
            <a:t>5</a:t>
          </a:r>
          <a:r>
            <a:rPr lang="zh-CN" sz="1000" dirty="0"/>
            <a:t>℃</a:t>
          </a:r>
          <a:r>
            <a:rPr lang="en-US" sz="1000" dirty="0"/>
            <a:t>, heat exchange mode </a:t>
          </a:r>
          <a:br>
            <a:rPr lang="en-US" sz="1000" dirty="0"/>
          </a:br>
          <a:r>
            <a:rPr lang="en-US" sz="1000" dirty="0"/>
            <a:t>When T1-T4|</a:t>
          </a:r>
          <a:r>
            <a:rPr lang="zh-CN" sz="1000" dirty="0"/>
            <a:t>＜</a:t>
          </a:r>
          <a:r>
            <a:rPr lang="en-US" sz="1000" dirty="0"/>
            <a:t>5</a:t>
          </a:r>
          <a:r>
            <a:rPr lang="zh-CN" sz="1000" dirty="0"/>
            <a:t>℃</a:t>
          </a:r>
          <a:r>
            <a:rPr lang="en-US" sz="1000" dirty="0"/>
            <a:t>, by pass mode</a:t>
          </a:r>
          <a:r>
            <a:rPr lang="tr-TR" sz="1000" dirty="0"/>
            <a:t>.</a:t>
          </a:r>
          <a:r>
            <a:rPr lang="en-US" sz="1000" dirty="0"/>
            <a:t>Minimum change interval is 1 hour. </a:t>
          </a:r>
        </a:p>
      </dgm:t>
    </dgm:pt>
    <dgm:pt modelId="{2AA6CF8A-A21E-4FDD-A3AC-0267848B3897}" type="parTrans" cxnId="{8285684A-FD2C-4B2F-88BE-2C69E73E1501}">
      <dgm:prSet/>
      <dgm:spPr/>
      <dgm:t>
        <a:bodyPr/>
        <a:lstStyle/>
        <a:p>
          <a:endParaRPr lang="en-US" sz="1400"/>
        </a:p>
      </dgm:t>
    </dgm:pt>
    <dgm:pt modelId="{5CEE395B-4BDD-446D-9424-40A2808AAAC4}" type="sibTrans" cxnId="{8285684A-FD2C-4B2F-88BE-2C69E73E1501}">
      <dgm:prSet/>
      <dgm:spPr/>
      <dgm:t>
        <a:bodyPr/>
        <a:lstStyle/>
        <a:p>
          <a:endParaRPr lang="en-US" sz="1400"/>
        </a:p>
      </dgm:t>
    </dgm:pt>
    <dgm:pt modelId="{F6470999-B95D-42A0-A0FE-0DE599BDD1C7}">
      <dgm:prSet phldrT="[Text]" custT="1"/>
      <dgm:spPr>
        <a:solidFill>
          <a:schemeClr val="accent1"/>
        </a:solidFill>
      </dgm:spPr>
      <dgm:t>
        <a:bodyPr/>
        <a:lstStyle/>
        <a:p>
          <a:pPr>
            <a:lnSpc>
              <a:spcPct val="100000"/>
            </a:lnSpc>
          </a:pPr>
          <a:r>
            <a:rPr lang="tr-TR" sz="1000" dirty="0"/>
            <a:t>F</a:t>
          </a:r>
          <a:r>
            <a:rPr lang="en-US" sz="1000" dirty="0"/>
            <a:t>an speed can </a:t>
          </a:r>
          <a:r>
            <a:rPr lang="tr-TR" sz="1000" dirty="0"/>
            <a:t>be </a:t>
          </a:r>
          <a:r>
            <a:rPr lang="en-US" sz="1000" dirty="0"/>
            <a:t>set to L/M/H </a:t>
          </a:r>
          <a:br>
            <a:rPr lang="en-US" sz="1000" dirty="0"/>
          </a:br>
          <a:r>
            <a:rPr lang="en-US" sz="1000" dirty="0"/>
            <a:t>When T1&lt;T4, heat exchange mode</a:t>
          </a:r>
          <a:r>
            <a:rPr lang="tr-TR" sz="1000" dirty="0"/>
            <a:t> is </a:t>
          </a:r>
          <a:r>
            <a:rPr lang="tr-TR" sz="1000" dirty="0" err="1"/>
            <a:t>active</a:t>
          </a:r>
          <a:br>
            <a:rPr lang="en-US" sz="1000" dirty="0"/>
          </a:br>
          <a:r>
            <a:rPr lang="en-US" sz="1000" dirty="0"/>
            <a:t>When T1</a:t>
          </a:r>
          <a:r>
            <a:rPr lang="zh-CN" sz="1000" dirty="0"/>
            <a:t>≥</a:t>
          </a:r>
          <a:r>
            <a:rPr lang="en-US" sz="1000" dirty="0"/>
            <a:t>T4</a:t>
          </a:r>
          <a:r>
            <a:rPr lang="tr-TR" sz="1000" dirty="0"/>
            <a:t>, </a:t>
          </a:r>
          <a:r>
            <a:rPr lang="en-US" sz="1000" dirty="0"/>
            <a:t>free-cooling mode is activated </a:t>
          </a:r>
          <a:r>
            <a:rPr lang="tr-TR" sz="1000" dirty="0"/>
            <a:t>in</a:t>
          </a:r>
          <a:r>
            <a:rPr lang="en-US" sz="1000" dirty="0"/>
            <a:t> bypass mode</a:t>
          </a:r>
          <a:br>
            <a:rPr lang="en-US" sz="1000" dirty="0"/>
          </a:br>
          <a:r>
            <a:rPr lang="en-US" sz="1000" dirty="0"/>
            <a:t>Minimum change interval is 1 hour. </a:t>
          </a:r>
        </a:p>
      </dgm:t>
    </dgm:pt>
    <dgm:pt modelId="{C2EE2C2A-28A8-4034-8B62-A880FB3ECC99}" type="parTrans" cxnId="{397C29A1-C6C1-4512-8916-406DF1C42D57}">
      <dgm:prSet/>
      <dgm:spPr/>
      <dgm:t>
        <a:bodyPr/>
        <a:lstStyle/>
        <a:p>
          <a:endParaRPr lang="en-US"/>
        </a:p>
      </dgm:t>
    </dgm:pt>
    <dgm:pt modelId="{26C5217F-3C14-4150-B5A8-BA6ECB433A2A}" type="sibTrans" cxnId="{397C29A1-C6C1-4512-8916-406DF1C42D57}">
      <dgm:prSet/>
      <dgm:spPr/>
      <dgm:t>
        <a:bodyPr/>
        <a:lstStyle/>
        <a:p>
          <a:endParaRPr lang="en-US"/>
        </a:p>
      </dgm:t>
    </dgm:pt>
    <dgm:pt modelId="{029A37F8-B5F5-4BBD-BCDD-70AE3ACAA561}" type="pres">
      <dgm:prSet presAssocID="{4DB408B5-E44D-485D-936B-65EE110DD745}" presName="Name0" presStyleCnt="0">
        <dgm:presLayoutVars>
          <dgm:dir/>
          <dgm:resizeHandles val="exact"/>
        </dgm:presLayoutVars>
      </dgm:prSet>
      <dgm:spPr/>
    </dgm:pt>
    <dgm:pt modelId="{D7A2B2AA-1390-47F3-A2E2-581A718B8C16}" type="pres">
      <dgm:prSet presAssocID="{4DB408B5-E44D-485D-936B-65EE110DD745}" presName="bkgdShp" presStyleLbl="alignAccFollowNode1" presStyleIdx="0" presStyleCnt="1"/>
      <dgm:spPr/>
    </dgm:pt>
    <dgm:pt modelId="{60540EF3-22E0-46D7-AE9D-BB45F478B486}" type="pres">
      <dgm:prSet presAssocID="{4DB408B5-E44D-485D-936B-65EE110DD745}" presName="linComp" presStyleCnt="0"/>
      <dgm:spPr/>
    </dgm:pt>
    <dgm:pt modelId="{15BA0567-F21A-4DAE-A942-F8EBD7E4008F}" type="pres">
      <dgm:prSet presAssocID="{710D27D0-495F-4595-A1F5-A3B2EA2E32E3}" presName="compNode" presStyleCnt="0"/>
      <dgm:spPr/>
    </dgm:pt>
    <dgm:pt modelId="{78034225-90F6-4C89-8920-FC06BA2A9642}" type="pres">
      <dgm:prSet presAssocID="{710D27D0-495F-4595-A1F5-A3B2EA2E32E3}" presName="node" presStyleLbl="node1" presStyleIdx="0" presStyleCnt="4">
        <dgm:presLayoutVars>
          <dgm:bulletEnabled val="1"/>
        </dgm:presLayoutVars>
      </dgm:prSet>
      <dgm:spPr/>
    </dgm:pt>
    <dgm:pt modelId="{2F039C73-9D95-4F3C-B0B7-E34B6252DD73}" type="pres">
      <dgm:prSet presAssocID="{710D27D0-495F-4595-A1F5-A3B2EA2E32E3}" presName="invisiNode" presStyleLbl="node1" presStyleIdx="0" presStyleCnt="4"/>
      <dgm:spPr/>
    </dgm:pt>
    <dgm:pt modelId="{9C05DF52-7B05-48D2-AD4B-FD8AAC254D99}" type="pres">
      <dgm:prSet presAssocID="{710D27D0-495F-4595-A1F5-A3B2EA2E32E3}" presName="imagNode"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73" t="5873" r="2573" b="5873"/>
          </a:stretch>
        </a:blipFill>
      </dgm:spPr>
    </dgm:pt>
    <dgm:pt modelId="{D1632301-3741-47CB-8D82-CE0731DC03FE}" type="pres">
      <dgm:prSet presAssocID="{81628214-9466-4801-B19D-C999E6FA62E5}" presName="sibTrans" presStyleLbl="sibTrans2D1" presStyleIdx="0" presStyleCnt="0"/>
      <dgm:spPr/>
    </dgm:pt>
    <dgm:pt modelId="{B40EB0AF-7AB0-4525-9F9B-BB172C0EC55F}" type="pres">
      <dgm:prSet presAssocID="{D4503E95-874D-471E-97DA-71159164CBF6}" presName="compNode" presStyleCnt="0"/>
      <dgm:spPr/>
    </dgm:pt>
    <dgm:pt modelId="{1F6C5C1F-2C9F-489F-A2AF-111B7810224F}" type="pres">
      <dgm:prSet presAssocID="{D4503E95-874D-471E-97DA-71159164CBF6}" presName="node" presStyleLbl="node1" presStyleIdx="1" presStyleCnt="4">
        <dgm:presLayoutVars>
          <dgm:bulletEnabled val="1"/>
        </dgm:presLayoutVars>
      </dgm:prSet>
      <dgm:spPr/>
    </dgm:pt>
    <dgm:pt modelId="{102D8965-AE02-462B-9CDA-7622580BC2CB}" type="pres">
      <dgm:prSet presAssocID="{D4503E95-874D-471E-97DA-71159164CBF6}" presName="invisiNode" presStyleLbl="node1" presStyleIdx="1" presStyleCnt="4"/>
      <dgm:spPr/>
    </dgm:pt>
    <dgm:pt modelId="{77ED66AD-CA66-44F2-86BF-51D7EB914D0C}" type="pres">
      <dgm:prSet presAssocID="{D4503E95-874D-471E-97DA-71159164CBF6}" presName="imagNode"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20" t="6073" r="-820" b="6073"/>
          </a:stretch>
        </a:blipFill>
      </dgm:spPr>
    </dgm:pt>
    <dgm:pt modelId="{0698BBDA-D3B9-4B44-8328-3C899051459F}" type="pres">
      <dgm:prSet presAssocID="{70ABEF92-985E-44BB-BF18-F2C93D877BC7}" presName="sibTrans" presStyleLbl="sibTrans2D1" presStyleIdx="0" presStyleCnt="0"/>
      <dgm:spPr/>
    </dgm:pt>
    <dgm:pt modelId="{E291B27C-D3B1-4AF1-B589-76470F96F903}" type="pres">
      <dgm:prSet presAssocID="{C36E2751-36B2-47BF-B846-05A1977A745A}" presName="compNode" presStyleCnt="0"/>
      <dgm:spPr/>
    </dgm:pt>
    <dgm:pt modelId="{9568D9FF-8D70-4119-B69D-32F4508F6C21}" type="pres">
      <dgm:prSet presAssocID="{C36E2751-36B2-47BF-B846-05A1977A745A}" presName="node" presStyleLbl="node1" presStyleIdx="2" presStyleCnt="4">
        <dgm:presLayoutVars>
          <dgm:bulletEnabled val="1"/>
        </dgm:presLayoutVars>
      </dgm:prSet>
      <dgm:spPr/>
    </dgm:pt>
    <dgm:pt modelId="{E1746B61-CA20-4D38-9FC7-B4BA19264973}" type="pres">
      <dgm:prSet presAssocID="{C36E2751-36B2-47BF-B846-05A1977A745A}" presName="invisiNode" presStyleLbl="node1" presStyleIdx="2" presStyleCnt="4"/>
      <dgm:spPr/>
    </dgm:pt>
    <dgm:pt modelId="{BFAD6EF2-F761-45F3-A6D8-DF43A38C9769}" type="pres">
      <dgm:prSet presAssocID="{C36E2751-36B2-47BF-B846-05A1977A745A}" presName="imagNode" presStyleLbl="fgImgPlace1" presStyleIdx="2" presStyleCnt="4"/>
      <dgm:spPr>
        <a:blipFill rotWithShape="1">
          <a:blip xmlns:r="http://schemas.openxmlformats.org/officeDocument/2006/relationships" r:embed="rId3"/>
          <a:stretch>
            <a:fillRect/>
          </a:stretch>
        </a:blipFill>
      </dgm:spPr>
    </dgm:pt>
    <dgm:pt modelId="{58E88533-C589-45E5-AC97-DBA7AFFFE63C}" type="pres">
      <dgm:prSet presAssocID="{5CEE395B-4BDD-446D-9424-40A2808AAAC4}" presName="sibTrans" presStyleLbl="sibTrans2D1" presStyleIdx="0" presStyleCnt="0"/>
      <dgm:spPr/>
    </dgm:pt>
    <dgm:pt modelId="{DC9B5909-4C78-40E7-B302-786D67905073}" type="pres">
      <dgm:prSet presAssocID="{F6470999-B95D-42A0-A0FE-0DE599BDD1C7}" presName="compNode" presStyleCnt="0"/>
      <dgm:spPr/>
    </dgm:pt>
    <dgm:pt modelId="{574EC83E-0A2A-4A89-B817-4F33154D7FEB}" type="pres">
      <dgm:prSet presAssocID="{F6470999-B95D-42A0-A0FE-0DE599BDD1C7}" presName="node" presStyleLbl="node1" presStyleIdx="3" presStyleCnt="4" custLinFactNeighborX="-484" custLinFactNeighborY="2325">
        <dgm:presLayoutVars>
          <dgm:bulletEnabled val="1"/>
        </dgm:presLayoutVars>
      </dgm:prSet>
      <dgm:spPr/>
    </dgm:pt>
    <dgm:pt modelId="{B53A166D-B5F1-47D0-829C-90208E516C38}" type="pres">
      <dgm:prSet presAssocID="{F6470999-B95D-42A0-A0FE-0DE599BDD1C7}" presName="invisiNode" presStyleLbl="node1" presStyleIdx="3" presStyleCnt="4"/>
      <dgm:spPr/>
    </dgm:pt>
    <dgm:pt modelId="{CADBF1A4-1E68-4DC6-862D-A9DCB140DA5E}" type="pres">
      <dgm:prSet presAssocID="{F6470999-B95D-42A0-A0FE-0DE599BDD1C7}" presName="imagNode" presStyleLbl="fgImgPlace1" presStyleIdx="3" presStyleCnt="4"/>
      <dgm:spPr>
        <a:blipFill rotWithShape="1">
          <a:blip xmlns:r="http://schemas.openxmlformats.org/officeDocument/2006/relationships" r:embed="rId4"/>
          <a:stretch>
            <a:fillRect/>
          </a:stretch>
        </a:blipFill>
      </dgm:spPr>
    </dgm:pt>
  </dgm:ptLst>
  <dgm:cxnLst>
    <dgm:cxn modelId="{43986021-EC1D-4B0B-8840-C8EF21B4F2CC}" type="presOf" srcId="{5CEE395B-4BDD-446D-9424-40A2808AAAC4}" destId="{58E88533-C589-45E5-AC97-DBA7AFFFE63C}" srcOrd="0" destOrd="0" presId="urn:microsoft.com/office/officeart/2005/8/layout/pList2"/>
    <dgm:cxn modelId="{3B3A4C5D-1A9F-4FAA-8137-A3B6B2C5F49F}" type="presOf" srcId="{F6470999-B95D-42A0-A0FE-0DE599BDD1C7}" destId="{574EC83E-0A2A-4A89-B817-4F33154D7FEB}" srcOrd="0" destOrd="0" presId="urn:microsoft.com/office/officeart/2005/8/layout/pList2"/>
    <dgm:cxn modelId="{3E409C42-33A1-4936-BD64-15F99E6511C6}" type="presOf" srcId="{710D27D0-495F-4595-A1F5-A3B2EA2E32E3}" destId="{78034225-90F6-4C89-8920-FC06BA2A9642}" srcOrd="0" destOrd="0" presId="urn:microsoft.com/office/officeart/2005/8/layout/pList2"/>
    <dgm:cxn modelId="{F5B2E162-F7B5-4A5E-AFAA-FCC4E10823B8}" type="presOf" srcId="{81628214-9466-4801-B19D-C999E6FA62E5}" destId="{D1632301-3741-47CB-8D82-CE0731DC03FE}" srcOrd="0" destOrd="0" presId="urn:microsoft.com/office/officeart/2005/8/layout/pList2"/>
    <dgm:cxn modelId="{8285684A-FD2C-4B2F-88BE-2C69E73E1501}" srcId="{4DB408B5-E44D-485D-936B-65EE110DD745}" destId="{C36E2751-36B2-47BF-B846-05A1977A745A}" srcOrd="2" destOrd="0" parTransId="{2AA6CF8A-A21E-4FDD-A3AC-0267848B3897}" sibTransId="{5CEE395B-4BDD-446D-9424-40A2808AAAC4}"/>
    <dgm:cxn modelId="{26E38255-BEF2-493F-B87B-65F3CBA131D0}" srcId="{4DB408B5-E44D-485D-936B-65EE110DD745}" destId="{D4503E95-874D-471E-97DA-71159164CBF6}" srcOrd="1" destOrd="0" parTransId="{308B03BA-5AB7-477C-99DB-7DF080EF59AB}" sibTransId="{70ABEF92-985E-44BB-BF18-F2C93D877BC7}"/>
    <dgm:cxn modelId="{5E484177-E90E-48DC-BB01-CC71AA454F9B}" type="presOf" srcId="{70ABEF92-985E-44BB-BF18-F2C93D877BC7}" destId="{0698BBDA-D3B9-4B44-8328-3C899051459F}" srcOrd="0" destOrd="0" presId="urn:microsoft.com/office/officeart/2005/8/layout/pList2"/>
    <dgm:cxn modelId="{397C29A1-C6C1-4512-8916-406DF1C42D57}" srcId="{4DB408B5-E44D-485D-936B-65EE110DD745}" destId="{F6470999-B95D-42A0-A0FE-0DE599BDD1C7}" srcOrd="3" destOrd="0" parTransId="{C2EE2C2A-28A8-4034-8B62-A880FB3ECC99}" sibTransId="{26C5217F-3C14-4150-B5A8-BA6ECB433A2A}"/>
    <dgm:cxn modelId="{6BCA6EAF-A243-45C3-A0DE-7A7DA8BE284B}" type="presOf" srcId="{4DB408B5-E44D-485D-936B-65EE110DD745}" destId="{029A37F8-B5F5-4BBD-BCDD-70AE3ACAA561}" srcOrd="0" destOrd="0" presId="urn:microsoft.com/office/officeart/2005/8/layout/pList2"/>
    <dgm:cxn modelId="{981763CE-83A3-4812-B4BB-6BB1CF732399}" type="presOf" srcId="{C36E2751-36B2-47BF-B846-05A1977A745A}" destId="{9568D9FF-8D70-4119-B69D-32F4508F6C21}" srcOrd="0" destOrd="0" presId="urn:microsoft.com/office/officeart/2005/8/layout/pList2"/>
    <dgm:cxn modelId="{57D0D8ED-022C-464D-8B59-7F84B3CF88B5}" type="presOf" srcId="{D4503E95-874D-471E-97DA-71159164CBF6}" destId="{1F6C5C1F-2C9F-489F-A2AF-111B7810224F}" srcOrd="0" destOrd="0" presId="urn:microsoft.com/office/officeart/2005/8/layout/pList2"/>
    <dgm:cxn modelId="{59840BF8-71E7-4FC1-97C0-423BA04F28FF}" srcId="{4DB408B5-E44D-485D-936B-65EE110DD745}" destId="{710D27D0-495F-4595-A1F5-A3B2EA2E32E3}" srcOrd="0" destOrd="0" parTransId="{03F521FC-1223-46F4-A070-178384E82E49}" sibTransId="{81628214-9466-4801-B19D-C999E6FA62E5}"/>
    <dgm:cxn modelId="{9B1EBB92-5E17-43A6-9AF8-1A68307DD2A8}" type="presParOf" srcId="{029A37F8-B5F5-4BBD-BCDD-70AE3ACAA561}" destId="{D7A2B2AA-1390-47F3-A2E2-581A718B8C16}" srcOrd="0" destOrd="0" presId="urn:microsoft.com/office/officeart/2005/8/layout/pList2"/>
    <dgm:cxn modelId="{AD89819C-AD24-45EB-ACAD-DC43F2335E80}" type="presParOf" srcId="{029A37F8-B5F5-4BBD-BCDD-70AE3ACAA561}" destId="{60540EF3-22E0-46D7-AE9D-BB45F478B486}" srcOrd="1" destOrd="0" presId="urn:microsoft.com/office/officeart/2005/8/layout/pList2"/>
    <dgm:cxn modelId="{54189B1F-573D-4E1D-AFE0-D91A311C379E}" type="presParOf" srcId="{60540EF3-22E0-46D7-AE9D-BB45F478B486}" destId="{15BA0567-F21A-4DAE-A942-F8EBD7E4008F}" srcOrd="0" destOrd="0" presId="urn:microsoft.com/office/officeart/2005/8/layout/pList2"/>
    <dgm:cxn modelId="{3ECF5583-086D-4A59-A5EE-4A8199C53CC6}" type="presParOf" srcId="{15BA0567-F21A-4DAE-A942-F8EBD7E4008F}" destId="{78034225-90F6-4C89-8920-FC06BA2A9642}" srcOrd="0" destOrd="0" presId="urn:microsoft.com/office/officeart/2005/8/layout/pList2"/>
    <dgm:cxn modelId="{31BF14F9-272D-4A61-8A88-DC42F72398C6}" type="presParOf" srcId="{15BA0567-F21A-4DAE-A942-F8EBD7E4008F}" destId="{2F039C73-9D95-4F3C-B0B7-E34B6252DD73}" srcOrd="1" destOrd="0" presId="urn:microsoft.com/office/officeart/2005/8/layout/pList2"/>
    <dgm:cxn modelId="{59516626-FCC4-413F-816C-7B7C8A277543}" type="presParOf" srcId="{15BA0567-F21A-4DAE-A942-F8EBD7E4008F}" destId="{9C05DF52-7B05-48D2-AD4B-FD8AAC254D99}" srcOrd="2" destOrd="0" presId="urn:microsoft.com/office/officeart/2005/8/layout/pList2"/>
    <dgm:cxn modelId="{F41AC219-2087-4F50-AB9E-98CC90865B83}" type="presParOf" srcId="{60540EF3-22E0-46D7-AE9D-BB45F478B486}" destId="{D1632301-3741-47CB-8D82-CE0731DC03FE}" srcOrd="1" destOrd="0" presId="urn:microsoft.com/office/officeart/2005/8/layout/pList2"/>
    <dgm:cxn modelId="{00FF869D-CB75-41C0-B9CB-35773D7B15C0}" type="presParOf" srcId="{60540EF3-22E0-46D7-AE9D-BB45F478B486}" destId="{B40EB0AF-7AB0-4525-9F9B-BB172C0EC55F}" srcOrd="2" destOrd="0" presId="urn:microsoft.com/office/officeart/2005/8/layout/pList2"/>
    <dgm:cxn modelId="{349A7C1D-483D-4F1A-8D99-3CCE96A0CC6B}" type="presParOf" srcId="{B40EB0AF-7AB0-4525-9F9B-BB172C0EC55F}" destId="{1F6C5C1F-2C9F-489F-A2AF-111B7810224F}" srcOrd="0" destOrd="0" presId="urn:microsoft.com/office/officeart/2005/8/layout/pList2"/>
    <dgm:cxn modelId="{975FBC81-0BA0-4FEA-8A89-E51E99376069}" type="presParOf" srcId="{B40EB0AF-7AB0-4525-9F9B-BB172C0EC55F}" destId="{102D8965-AE02-462B-9CDA-7622580BC2CB}" srcOrd="1" destOrd="0" presId="urn:microsoft.com/office/officeart/2005/8/layout/pList2"/>
    <dgm:cxn modelId="{2137500F-1D18-4EDB-BDBB-DCA953D4396D}" type="presParOf" srcId="{B40EB0AF-7AB0-4525-9F9B-BB172C0EC55F}" destId="{77ED66AD-CA66-44F2-86BF-51D7EB914D0C}" srcOrd="2" destOrd="0" presId="urn:microsoft.com/office/officeart/2005/8/layout/pList2"/>
    <dgm:cxn modelId="{42721DE8-6F57-409C-8F1A-5414577156E7}" type="presParOf" srcId="{60540EF3-22E0-46D7-AE9D-BB45F478B486}" destId="{0698BBDA-D3B9-4B44-8328-3C899051459F}" srcOrd="3" destOrd="0" presId="urn:microsoft.com/office/officeart/2005/8/layout/pList2"/>
    <dgm:cxn modelId="{10FEC3AB-B16D-4009-A0FA-DBBAA2FC0E01}" type="presParOf" srcId="{60540EF3-22E0-46D7-AE9D-BB45F478B486}" destId="{E291B27C-D3B1-4AF1-B589-76470F96F903}" srcOrd="4" destOrd="0" presId="urn:microsoft.com/office/officeart/2005/8/layout/pList2"/>
    <dgm:cxn modelId="{093FE785-13D2-4543-9F25-C8C0051E78E4}" type="presParOf" srcId="{E291B27C-D3B1-4AF1-B589-76470F96F903}" destId="{9568D9FF-8D70-4119-B69D-32F4508F6C21}" srcOrd="0" destOrd="0" presId="urn:microsoft.com/office/officeart/2005/8/layout/pList2"/>
    <dgm:cxn modelId="{22CBBC40-3961-4004-8D95-0013BCB176E1}" type="presParOf" srcId="{E291B27C-D3B1-4AF1-B589-76470F96F903}" destId="{E1746B61-CA20-4D38-9FC7-B4BA19264973}" srcOrd="1" destOrd="0" presId="urn:microsoft.com/office/officeart/2005/8/layout/pList2"/>
    <dgm:cxn modelId="{7B02AB0E-DFD3-4D7B-AF9B-5C8287F56A7B}" type="presParOf" srcId="{E291B27C-D3B1-4AF1-B589-76470F96F903}" destId="{BFAD6EF2-F761-45F3-A6D8-DF43A38C9769}" srcOrd="2" destOrd="0" presId="urn:microsoft.com/office/officeart/2005/8/layout/pList2"/>
    <dgm:cxn modelId="{B02DCF4D-7788-4EB8-BFA0-B22D70879D30}" type="presParOf" srcId="{60540EF3-22E0-46D7-AE9D-BB45F478B486}" destId="{58E88533-C589-45E5-AC97-DBA7AFFFE63C}" srcOrd="5" destOrd="0" presId="urn:microsoft.com/office/officeart/2005/8/layout/pList2"/>
    <dgm:cxn modelId="{710B2FEE-E33B-481F-80DE-5559BC8E8E1D}" type="presParOf" srcId="{60540EF3-22E0-46D7-AE9D-BB45F478B486}" destId="{DC9B5909-4C78-40E7-B302-786D67905073}" srcOrd="6" destOrd="0" presId="urn:microsoft.com/office/officeart/2005/8/layout/pList2"/>
    <dgm:cxn modelId="{99D27B8B-9B61-4A63-AC71-0C2648B40BC8}" type="presParOf" srcId="{DC9B5909-4C78-40E7-B302-786D67905073}" destId="{574EC83E-0A2A-4A89-B817-4F33154D7FEB}" srcOrd="0" destOrd="0" presId="urn:microsoft.com/office/officeart/2005/8/layout/pList2"/>
    <dgm:cxn modelId="{91EB9F15-98FF-4179-A652-939D7C1CA2EE}" type="presParOf" srcId="{DC9B5909-4C78-40E7-B302-786D67905073}" destId="{B53A166D-B5F1-47D0-829C-90208E516C38}" srcOrd="1" destOrd="0" presId="urn:microsoft.com/office/officeart/2005/8/layout/pList2"/>
    <dgm:cxn modelId="{CFC38194-3710-4C3A-970A-686290C3890E}" type="presParOf" srcId="{DC9B5909-4C78-40E7-B302-786D67905073}" destId="{CADBF1A4-1E68-4DC6-862D-A9DCB140DA5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2B2AA-1390-47F3-A2E2-581A718B8C16}">
      <dsp:nvSpPr>
        <dsp:cNvPr id="0" name=""/>
        <dsp:cNvSpPr/>
      </dsp:nvSpPr>
      <dsp:spPr>
        <a:xfrm>
          <a:off x="0" y="0"/>
          <a:ext cx="9309156" cy="1987027"/>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C05DF52-7B05-48D2-AD4B-FD8AAC254D99}">
      <dsp:nvSpPr>
        <dsp:cNvPr id="0" name=""/>
        <dsp:cNvSpPr/>
      </dsp:nvSpPr>
      <dsp:spPr>
        <a:xfrm>
          <a:off x="281838" y="264936"/>
          <a:ext cx="2033832" cy="145715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73" t="5873" r="2573" b="5873"/>
          </a:stretch>
        </a:blipFill>
        <a:ln>
          <a:noFill/>
        </a:ln>
        <a:effectLst/>
      </dsp:spPr>
      <dsp:style>
        <a:lnRef idx="0">
          <a:scrgbClr r="0" g="0" b="0"/>
        </a:lnRef>
        <a:fillRef idx="1">
          <a:scrgbClr r="0" g="0" b="0"/>
        </a:fillRef>
        <a:effectRef idx="2">
          <a:scrgbClr r="0" g="0" b="0"/>
        </a:effectRef>
        <a:fontRef idx="minor"/>
      </dsp:style>
    </dsp:sp>
    <dsp:sp modelId="{78034225-90F6-4C89-8920-FC06BA2A9642}">
      <dsp:nvSpPr>
        <dsp:cNvPr id="0" name=""/>
        <dsp:cNvSpPr/>
      </dsp:nvSpPr>
      <dsp:spPr>
        <a:xfrm rot="10800000">
          <a:off x="281838" y="1987027"/>
          <a:ext cx="2033832" cy="2428588"/>
        </a:xfrm>
        <a:prstGeom prst="round2SameRect">
          <a:avLst>
            <a:gd name="adj1" fmla="val 10500"/>
            <a:gd name="adj2" fmla="val 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100000"/>
            </a:lnSpc>
            <a:spcBef>
              <a:spcPct val="0"/>
            </a:spcBef>
            <a:spcAft>
              <a:spcPct val="35000"/>
            </a:spcAft>
            <a:buNone/>
          </a:pPr>
          <a:r>
            <a:rPr lang="en-US" sz="1000" kern="1200" dirty="0"/>
            <a:t>In summer days,</a:t>
          </a:r>
          <a:r>
            <a:rPr lang="tr-TR" sz="1000" kern="1200" dirty="0"/>
            <a:t> </a:t>
          </a:r>
          <a:r>
            <a:rPr lang="en-US" sz="1000" kern="1200" dirty="0"/>
            <a:t>high temperature outdoor air gets cooled by indoor</a:t>
          </a:r>
          <a:r>
            <a:rPr lang="tr-TR" sz="1000" kern="1200" dirty="0"/>
            <a:t> </a:t>
          </a:r>
          <a:r>
            <a:rPr lang="en-US" sz="1000" kern="1200" dirty="0"/>
            <a:t>exhaust air; in winter, low temperature outdoor air gets</a:t>
          </a:r>
          <a:r>
            <a:rPr lang="tr-TR" sz="1000" kern="1200" dirty="0"/>
            <a:t> </a:t>
          </a:r>
          <a:r>
            <a:rPr lang="en-US" sz="1000" kern="1200" dirty="0"/>
            <a:t>heated by indoor exhaust air. So the energy contained</a:t>
          </a:r>
          <a:r>
            <a:rPr lang="tr-TR" sz="1000" kern="1200" dirty="0"/>
            <a:t> </a:t>
          </a:r>
          <a:r>
            <a:rPr lang="en-US" sz="1000" kern="1200" dirty="0"/>
            <a:t>in exhaust air can be reclaimed and energy efficiency</a:t>
          </a:r>
          <a:r>
            <a:rPr lang="tr-TR" sz="1000" kern="1200" dirty="0"/>
            <a:t> </a:t>
          </a:r>
          <a:r>
            <a:rPr lang="en-US" sz="1000" kern="1200" dirty="0"/>
            <a:t>gets improved.</a:t>
          </a:r>
        </a:p>
      </dsp:txBody>
      <dsp:txXfrm rot="10800000">
        <a:off x="344385" y="1987027"/>
        <a:ext cx="1908738" cy="2366041"/>
      </dsp:txXfrm>
    </dsp:sp>
    <dsp:sp modelId="{77ED66AD-CA66-44F2-86BF-51D7EB914D0C}">
      <dsp:nvSpPr>
        <dsp:cNvPr id="0" name=""/>
        <dsp:cNvSpPr/>
      </dsp:nvSpPr>
      <dsp:spPr>
        <a:xfrm>
          <a:off x="2519053" y="264936"/>
          <a:ext cx="2033832" cy="1457153"/>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20" t="6073" r="-820" b="6073"/>
          </a:stretch>
        </a:blipFill>
        <a:ln>
          <a:noFill/>
        </a:ln>
        <a:effectLst/>
      </dsp:spPr>
      <dsp:style>
        <a:lnRef idx="0">
          <a:scrgbClr r="0" g="0" b="0"/>
        </a:lnRef>
        <a:fillRef idx="1">
          <a:scrgbClr r="0" g="0" b="0"/>
        </a:fillRef>
        <a:effectRef idx="2">
          <a:scrgbClr r="0" g="0" b="0"/>
        </a:effectRef>
        <a:fontRef idx="minor"/>
      </dsp:style>
    </dsp:sp>
    <dsp:sp modelId="{1F6C5C1F-2C9F-489F-A2AF-111B7810224F}">
      <dsp:nvSpPr>
        <dsp:cNvPr id="0" name=""/>
        <dsp:cNvSpPr/>
      </dsp:nvSpPr>
      <dsp:spPr>
        <a:xfrm rot="10800000">
          <a:off x="2519053" y="1987027"/>
          <a:ext cx="2033832" cy="2428588"/>
        </a:xfrm>
        <a:prstGeom prst="round2SameRect">
          <a:avLst>
            <a:gd name="adj1" fmla="val 10500"/>
            <a:gd name="adj2" fmla="val 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100000"/>
            </a:lnSpc>
            <a:spcBef>
              <a:spcPct val="0"/>
            </a:spcBef>
            <a:spcAft>
              <a:spcPct val="35000"/>
            </a:spcAft>
            <a:buNone/>
          </a:pPr>
          <a:r>
            <a:rPr lang="en-US" sz="1000" kern="1200" dirty="0"/>
            <a:t>In mild climate areas or </a:t>
          </a:r>
          <a:r>
            <a:rPr lang="tr-TR" sz="1000" kern="1200" dirty="0" err="1"/>
            <a:t>pre</a:t>
          </a:r>
          <a:r>
            <a:rPr lang="tr-TR" sz="1000" kern="1200" dirty="0"/>
            <a:t>-</a:t>
          </a:r>
          <a:r>
            <a:rPr lang="en-US" sz="1000" kern="1200" dirty="0"/>
            <a:t>seasons, when temperature and</a:t>
          </a:r>
          <a:r>
            <a:rPr lang="tr-TR" sz="1000" kern="1200" dirty="0"/>
            <a:t> </a:t>
          </a:r>
          <a:r>
            <a:rPr lang="en-US" sz="1000" kern="1200" dirty="0"/>
            <a:t>humidity difference between indoor and outdoor</a:t>
          </a:r>
          <a:r>
            <a:rPr lang="tr-TR" sz="1000" kern="1200" dirty="0"/>
            <a:t> </a:t>
          </a:r>
          <a:r>
            <a:rPr lang="tr-TR" sz="1000" kern="1200" dirty="0" err="1"/>
            <a:t>ambient</a:t>
          </a:r>
          <a:r>
            <a:rPr lang="tr-TR" sz="1000" kern="1200" dirty="0"/>
            <a:t> </a:t>
          </a:r>
          <a:r>
            <a:rPr lang="en-US" sz="1000" kern="1200" dirty="0"/>
            <a:t>is small, the unit works as a conventional ventilation fan.</a:t>
          </a:r>
          <a:r>
            <a:rPr lang="tr-TR" sz="1000" kern="1200" dirty="0"/>
            <a:t> </a:t>
          </a:r>
          <a:r>
            <a:rPr lang="en-US" sz="1000" kern="1200" dirty="0"/>
            <a:t>Both supply fan and exhaust fan work at the same speed</a:t>
          </a:r>
          <a:r>
            <a:rPr lang="tr-TR" sz="1000" kern="1200" dirty="0"/>
            <a:t> </a:t>
          </a:r>
          <a:r>
            <a:rPr lang="en-US" sz="1000" kern="1200" dirty="0"/>
            <a:t>(Hi/mid/low/auto).</a:t>
          </a:r>
          <a:endParaRPr lang="tr-TR" sz="1000" kern="1200" dirty="0"/>
        </a:p>
      </dsp:txBody>
      <dsp:txXfrm rot="10800000">
        <a:off x="2581600" y="1987027"/>
        <a:ext cx="1908738" cy="2366041"/>
      </dsp:txXfrm>
    </dsp:sp>
    <dsp:sp modelId="{BFAD6EF2-F761-45F3-A6D8-DF43A38C9769}">
      <dsp:nvSpPr>
        <dsp:cNvPr id="0" name=""/>
        <dsp:cNvSpPr/>
      </dsp:nvSpPr>
      <dsp:spPr>
        <a:xfrm>
          <a:off x="4756269" y="264936"/>
          <a:ext cx="2033832" cy="1457153"/>
        </a:xfrm>
        <a:prstGeom prst="roundRect">
          <a:avLst>
            <a:gd name="adj" fmla="val 10000"/>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9568D9FF-8D70-4119-B69D-32F4508F6C21}">
      <dsp:nvSpPr>
        <dsp:cNvPr id="0" name=""/>
        <dsp:cNvSpPr/>
      </dsp:nvSpPr>
      <dsp:spPr>
        <a:xfrm rot="10800000">
          <a:off x="4756269" y="1987027"/>
          <a:ext cx="2033832" cy="2428588"/>
        </a:xfrm>
        <a:prstGeom prst="round2SameRect">
          <a:avLst>
            <a:gd name="adj1" fmla="val 10500"/>
            <a:gd name="adj2" fmla="val 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100000"/>
            </a:lnSpc>
            <a:spcBef>
              <a:spcPct val="0"/>
            </a:spcBef>
            <a:spcAft>
              <a:spcPct val="35000"/>
            </a:spcAft>
            <a:buNone/>
          </a:pPr>
          <a:r>
            <a:rPr lang="en-US" sz="1000" kern="1200" dirty="0"/>
            <a:t>The controller chooses heat exchange mode</a:t>
          </a:r>
          <a:r>
            <a:rPr lang="tr-TR" sz="1000" kern="1200" dirty="0"/>
            <a:t> </a:t>
          </a:r>
          <a:r>
            <a:rPr lang="en-US" sz="1000" kern="1200" dirty="0"/>
            <a:t>or bypass mode according to the temperature</a:t>
          </a:r>
          <a:r>
            <a:rPr lang="tr-TR" sz="1000" kern="1200" dirty="0"/>
            <a:t> </a:t>
          </a:r>
          <a:r>
            <a:rPr lang="en-US" sz="1000" kern="1200" dirty="0"/>
            <a:t>difference between outdoor and indoor </a:t>
          </a:r>
          <a:r>
            <a:rPr lang="tr-TR" sz="1000" kern="1200" dirty="0" err="1"/>
            <a:t>ambient</a:t>
          </a:r>
          <a:r>
            <a:rPr lang="tr-TR" sz="1000" kern="1200" dirty="0"/>
            <a:t> </a:t>
          </a:r>
          <a:r>
            <a:rPr lang="en-US" sz="1000" kern="1200" dirty="0"/>
            <a:t>temperature. </a:t>
          </a:r>
          <a:br>
            <a:rPr lang="en-US" sz="1000" kern="1200" dirty="0"/>
          </a:br>
          <a:r>
            <a:rPr lang="en-US" sz="1000" kern="1200" dirty="0"/>
            <a:t>Fan speed must be auto fan speed – </a:t>
          </a:r>
          <a:r>
            <a:rPr lang="tr-TR" sz="1000" kern="1200" dirty="0"/>
            <a:t>E</a:t>
          </a:r>
          <a:r>
            <a:rPr lang="en-US" sz="1000" kern="1200" dirty="0"/>
            <a:t>RV is controlled according to C0</a:t>
          </a:r>
          <a:r>
            <a:rPr lang="en-US" sz="800" kern="1200" dirty="0"/>
            <a:t>2</a:t>
          </a:r>
          <a:r>
            <a:rPr lang="en-US" sz="1000" kern="1200" dirty="0"/>
            <a:t> level</a:t>
          </a:r>
          <a:br>
            <a:rPr lang="en-US" sz="1000" kern="1200" dirty="0"/>
          </a:br>
          <a:r>
            <a:rPr lang="en-US" sz="1000" kern="1200" dirty="0"/>
            <a:t> When |T1-T4|</a:t>
          </a:r>
          <a:r>
            <a:rPr lang="zh-CN" sz="1000" kern="1200" dirty="0"/>
            <a:t>≥</a:t>
          </a:r>
          <a:r>
            <a:rPr lang="en-US" sz="1000" kern="1200" dirty="0"/>
            <a:t>5</a:t>
          </a:r>
          <a:r>
            <a:rPr lang="zh-CN" sz="1000" kern="1200" dirty="0"/>
            <a:t>℃</a:t>
          </a:r>
          <a:r>
            <a:rPr lang="en-US" sz="1000" kern="1200" dirty="0"/>
            <a:t>, heat exchange mode </a:t>
          </a:r>
          <a:br>
            <a:rPr lang="en-US" sz="1000" kern="1200" dirty="0"/>
          </a:br>
          <a:r>
            <a:rPr lang="en-US" sz="1000" kern="1200" dirty="0"/>
            <a:t>When T1-T4|</a:t>
          </a:r>
          <a:r>
            <a:rPr lang="zh-CN" sz="1000" kern="1200" dirty="0"/>
            <a:t>＜</a:t>
          </a:r>
          <a:r>
            <a:rPr lang="en-US" sz="1000" kern="1200" dirty="0"/>
            <a:t>5</a:t>
          </a:r>
          <a:r>
            <a:rPr lang="zh-CN" sz="1000" kern="1200" dirty="0"/>
            <a:t>℃</a:t>
          </a:r>
          <a:r>
            <a:rPr lang="en-US" sz="1000" kern="1200" dirty="0"/>
            <a:t>, by pass mode</a:t>
          </a:r>
          <a:r>
            <a:rPr lang="tr-TR" sz="1000" kern="1200" dirty="0"/>
            <a:t>.</a:t>
          </a:r>
          <a:r>
            <a:rPr lang="en-US" sz="1000" kern="1200" dirty="0"/>
            <a:t>Minimum change interval is 1 hour. </a:t>
          </a:r>
        </a:p>
      </dsp:txBody>
      <dsp:txXfrm rot="10800000">
        <a:off x="4818816" y="1987027"/>
        <a:ext cx="1908738" cy="2366041"/>
      </dsp:txXfrm>
    </dsp:sp>
    <dsp:sp modelId="{CADBF1A4-1E68-4DC6-862D-A9DCB140DA5E}">
      <dsp:nvSpPr>
        <dsp:cNvPr id="0" name=""/>
        <dsp:cNvSpPr/>
      </dsp:nvSpPr>
      <dsp:spPr>
        <a:xfrm>
          <a:off x="6993485" y="264936"/>
          <a:ext cx="2033832" cy="1457153"/>
        </a:xfrm>
        <a:prstGeom prst="roundRect">
          <a:avLst>
            <a:gd name="adj" fmla="val 10000"/>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574EC83E-0A2A-4A89-B817-4F33154D7FEB}">
      <dsp:nvSpPr>
        <dsp:cNvPr id="0" name=""/>
        <dsp:cNvSpPr/>
      </dsp:nvSpPr>
      <dsp:spPr>
        <a:xfrm rot="10800000">
          <a:off x="6983641" y="1987027"/>
          <a:ext cx="2033832" cy="2428588"/>
        </a:xfrm>
        <a:prstGeom prst="round2SameRect">
          <a:avLst>
            <a:gd name="adj1" fmla="val 10500"/>
            <a:gd name="adj2" fmla="val 0"/>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100000"/>
            </a:lnSpc>
            <a:spcBef>
              <a:spcPct val="0"/>
            </a:spcBef>
            <a:spcAft>
              <a:spcPct val="35000"/>
            </a:spcAft>
            <a:buNone/>
          </a:pPr>
          <a:r>
            <a:rPr lang="tr-TR" sz="1000" kern="1200" dirty="0"/>
            <a:t>F</a:t>
          </a:r>
          <a:r>
            <a:rPr lang="en-US" sz="1000" kern="1200" dirty="0"/>
            <a:t>an speed can </a:t>
          </a:r>
          <a:r>
            <a:rPr lang="tr-TR" sz="1000" kern="1200" dirty="0"/>
            <a:t>be </a:t>
          </a:r>
          <a:r>
            <a:rPr lang="en-US" sz="1000" kern="1200" dirty="0"/>
            <a:t>set to L/M/H </a:t>
          </a:r>
          <a:br>
            <a:rPr lang="en-US" sz="1000" kern="1200" dirty="0"/>
          </a:br>
          <a:r>
            <a:rPr lang="en-US" sz="1000" kern="1200" dirty="0"/>
            <a:t>When T1&lt;T4, heat exchange mode</a:t>
          </a:r>
          <a:r>
            <a:rPr lang="tr-TR" sz="1000" kern="1200" dirty="0"/>
            <a:t> is </a:t>
          </a:r>
          <a:r>
            <a:rPr lang="tr-TR" sz="1000" kern="1200" dirty="0" err="1"/>
            <a:t>active</a:t>
          </a:r>
          <a:br>
            <a:rPr lang="en-US" sz="1000" kern="1200" dirty="0"/>
          </a:br>
          <a:r>
            <a:rPr lang="en-US" sz="1000" kern="1200" dirty="0"/>
            <a:t>When T1</a:t>
          </a:r>
          <a:r>
            <a:rPr lang="zh-CN" sz="1000" kern="1200" dirty="0"/>
            <a:t>≥</a:t>
          </a:r>
          <a:r>
            <a:rPr lang="en-US" sz="1000" kern="1200" dirty="0"/>
            <a:t>T4</a:t>
          </a:r>
          <a:r>
            <a:rPr lang="tr-TR" sz="1000" kern="1200" dirty="0"/>
            <a:t>, </a:t>
          </a:r>
          <a:r>
            <a:rPr lang="en-US" sz="1000" kern="1200" dirty="0"/>
            <a:t>free-cooling mode is activated </a:t>
          </a:r>
          <a:r>
            <a:rPr lang="tr-TR" sz="1000" kern="1200" dirty="0"/>
            <a:t>in</a:t>
          </a:r>
          <a:r>
            <a:rPr lang="en-US" sz="1000" kern="1200" dirty="0"/>
            <a:t> bypass mode</a:t>
          </a:r>
          <a:br>
            <a:rPr lang="en-US" sz="1000" kern="1200" dirty="0"/>
          </a:br>
          <a:r>
            <a:rPr lang="en-US" sz="1000" kern="1200" dirty="0"/>
            <a:t>Minimum change interval is 1 hour. </a:t>
          </a:r>
        </a:p>
      </dsp:txBody>
      <dsp:txXfrm rot="10800000">
        <a:off x="7046188" y="1987027"/>
        <a:ext cx="1908738" cy="236604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7911F-CEAF-4F0B-98BD-EFB38C6572AA}" type="datetimeFigureOut">
              <a:rPr lang="de-DE" smtClean="0"/>
              <a:t>20.03.2024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D48B2-9EB0-4B37-9B35-FC11E2EA535A}" type="slidenum">
              <a:rPr lang="de-DE" smtClean="0"/>
              <a:t>‹#›</a:t>
            </a:fld>
            <a:endParaRPr lang="de-DE"/>
          </a:p>
        </p:txBody>
      </p:sp>
    </p:spTree>
    <p:extLst>
      <p:ext uri="{BB962C8B-B14F-4D97-AF65-F5344CB8AC3E}">
        <p14:creationId xmlns:p14="http://schemas.microsoft.com/office/powerpoint/2010/main" val="220315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9D4092D-D5C7-44A9-AF3A-E8871A00CF13}" type="slidenum">
              <a:rPr lang="zh-CN" altLang="en-US" smtClean="0"/>
              <a:pPr>
                <a:defRPr/>
              </a:pPr>
              <a:t>8</a:t>
            </a:fld>
            <a:endParaRPr lang="zh-CN" altLang="en-US"/>
          </a:p>
        </p:txBody>
      </p:sp>
    </p:spTree>
    <p:extLst>
      <p:ext uri="{BB962C8B-B14F-4D97-AF65-F5344CB8AC3E}">
        <p14:creationId xmlns:p14="http://schemas.microsoft.com/office/powerpoint/2010/main" val="77250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br>
              <a:rPr lang="zh-CN" altLang="en-US" dirty="0">
                <a:effectLst>
                  <a:outerShdw blurRad="38100" dist="38100" dir="2700000" algn="tl">
                    <a:srgbClr val="C0C0C0"/>
                  </a:outerShdw>
                </a:effectLst>
                <a:latin typeface="黑体" pitchFamily="49" charset="-122"/>
                <a:ea typeface="黑体" pitchFamily="49" charset="-122"/>
              </a:rPr>
            </a:br>
            <a:endParaRPr lang="zh-CN" altLang="en-US" dirty="0"/>
          </a:p>
        </p:txBody>
      </p:sp>
      <p:sp>
        <p:nvSpPr>
          <p:cNvPr id="4" name="灯片编号占位符 3"/>
          <p:cNvSpPr>
            <a:spLocks noGrp="1"/>
          </p:cNvSpPr>
          <p:nvPr>
            <p:ph type="sldNum" sz="quarter" idx="10"/>
          </p:nvPr>
        </p:nvSpPr>
        <p:spPr/>
        <p:txBody>
          <a:bodyPr/>
          <a:lstStyle/>
          <a:p>
            <a:pPr>
              <a:defRPr/>
            </a:pPr>
            <a:fld id="{E9D4092D-D5C7-44A9-AF3A-E8871A00CF13}" type="slidenum">
              <a:rPr lang="zh-CN" altLang="en-US" smtClean="0"/>
              <a:pPr>
                <a:defRPr/>
              </a:pPr>
              <a:t>10</a:t>
            </a:fld>
            <a:endParaRPr lang="zh-CN" altLang="en-US"/>
          </a:p>
        </p:txBody>
      </p:sp>
    </p:spTree>
    <p:extLst>
      <p:ext uri="{BB962C8B-B14F-4D97-AF65-F5344CB8AC3E}">
        <p14:creationId xmlns:p14="http://schemas.microsoft.com/office/powerpoint/2010/main" val="95224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zh-CN" dirty="0"/>
              <a:t>New </a:t>
            </a:r>
            <a:r>
              <a:rPr lang="tr-TR" altLang="zh-CN" dirty="0" err="1"/>
              <a:t>outdoor</a:t>
            </a:r>
            <a:r>
              <a:rPr lang="tr-TR" altLang="zh-CN" dirty="0"/>
              <a:t> </a:t>
            </a:r>
            <a:r>
              <a:rPr lang="tr-TR" altLang="zh-CN" dirty="0" err="1"/>
              <a:t>units</a:t>
            </a:r>
            <a:r>
              <a:rPr lang="tr-TR" altLang="zh-CN" dirty="0"/>
              <a:t> </a:t>
            </a:r>
            <a:r>
              <a:rPr lang="en-US" altLang="zh-CN" dirty="0"/>
              <a:t>use 2-stage sub cooling technology to cooling down the refrigerant.</a:t>
            </a:r>
            <a:r>
              <a:rPr lang="en-US" altLang="zh-CN" baseline="0" dirty="0"/>
              <a:t> First, </a:t>
            </a:r>
            <a:r>
              <a:rPr lang="en-US" altLang="zh-CN" dirty="0"/>
              <a:t>Outdoor heat exchanger cooling  down the refrigerant</a:t>
            </a:r>
            <a:r>
              <a:rPr lang="en-US" altLang="zh-CN" baseline="0" dirty="0"/>
              <a:t> and then the system will bypass a small amount of refrigerant and go across a auxiliary EXV, these a small amount of refrigerant will change to low pressure and low temperature state and further cooling down the main refrigerant, guaranteeing the whole refrigerant going to the indoor units is in pure liquid state. The liquid refrigerant flow has less pressure loss, lower noise and better refrigerant distribution</a:t>
            </a:r>
            <a:endParaRPr lang="en-US" dirty="0"/>
          </a:p>
        </p:txBody>
      </p:sp>
      <p:sp>
        <p:nvSpPr>
          <p:cNvPr id="4" name="Slide Number Placeholder 3"/>
          <p:cNvSpPr>
            <a:spLocks noGrp="1"/>
          </p:cNvSpPr>
          <p:nvPr>
            <p:ph type="sldNum" sz="quarter" idx="10"/>
          </p:nvPr>
        </p:nvSpPr>
        <p:spPr/>
        <p:txBody>
          <a:bodyPr/>
          <a:lstStyle/>
          <a:p>
            <a:fld id="{0512F788-47C8-4F96-87D4-365755197255}" type="slidenum">
              <a:rPr lang="en-US" smtClean="0"/>
              <a:t>12</a:t>
            </a:fld>
            <a:endParaRPr lang="en-US"/>
          </a:p>
        </p:txBody>
      </p:sp>
    </p:spTree>
    <p:extLst>
      <p:ext uri="{BB962C8B-B14F-4D97-AF65-F5344CB8AC3E}">
        <p14:creationId xmlns:p14="http://schemas.microsoft.com/office/powerpoint/2010/main" val="110702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Depends</a:t>
            </a:r>
            <a:r>
              <a:rPr lang="en-US" altLang="zh-CN" baseline="0" dirty="0"/>
              <a:t> on the ambient temperature, the target evaporating temp changes automatically. For example, when the ambient temp is low, like in the transition season, lower capacity is required, higher evaporating temp brings higher energy efficiency. When the ambient is high, like in summer, higher capacity is required, lower evaporating temp brings quick reaction speed to cooling and larger cooling capacity. In normal seasons, the evaporating temp is adjusted automatically to balance the comfort and energy efficiency.</a:t>
            </a:r>
            <a:endParaRPr lang="zh-CN" altLang="en-US" dirty="0"/>
          </a:p>
          <a:p>
            <a:endParaRPr lang="en-US" dirty="0"/>
          </a:p>
        </p:txBody>
      </p:sp>
      <p:sp>
        <p:nvSpPr>
          <p:cNvPr id="4" name="Slide Number Placeholder 3"/>
          <p:cNvSpPr>
            <a:spLocks noGrp="1"/>
          </p:cNvSpPr>
          <p:nvPr>
            <p:ph type="sldNum" sz="quarter" idx="10"/>
          </p:nvPr>
        </p:nvSpPr>
        <p:spPr/>
        <p:txBody>
          <a:bodyPr/>
          <a:lstStyle/>
          <a:p>
            <a:fld id="{0512F788-47C8-4F96-87D4-365755197255}" type="slidenum">
              <a:rPr lang="en-US" smtClean="0"/>
              <a:t>13</a:t>
            </a:fld>
            <a:endParaRPr lang="en-US"/>
          </a:p>
        </p:txBody>
      </p:sp>
    </p:spTree>
    <p:extLst>
      <p:ext uri="{BB962C8B-B14F-4D97-AF65-F5344CB8AC3E}">
        <p14:creationId xmlns:p14="http://schemas.microsoft.com/office/powerpoint/2010/main" val="677444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304F4B9-B1CB-452B-8D99-EF237DEC4ADC}" type="slidenum">
              <a:rPr lang="zh-CN" altLang="en-US" smtClean="0"/>
              <a:t>19</a:t>
            </a:fld>
            <a:endParaRPr lang="zh-CN" altLang="en-US"/>
          </a:p>
        </p:txBody>
      </p:sp>
    </p:spTree>
    <p:extLst>
      <p:ext uri="{BB962C8B-B14F-4D97-AF65-F5344CB8AC3E}">
        <p14:creationId xmlns:p14="http://schemas.microsoft.com/office/powerpoint/2010/main" val="1742014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	</a:t>
            </a:r>
            <a:endParaRPr lang="en-US" dirty="0"/>
          </a:p>
        </p:txBody>
      </p:sp>
      <p:sp>
        <p:nvSpPr>
          <p:cNvPr id="4" name="Slide Number Placeholder 3"/>
          <p:cNvSpPr>
            <a:spLocks noGrp="1"/>
          </p:cNvSpPr>
          <p:nvPr>
            <p:ph type="sldNum" sz="quarter" idx="10"/>
          </p:nvPr>
        </p:nvSpPr>
        <p:spPr/>
        <p:txBody>
          <a:bodyPr/>
          <a:lstStyle/>
          <a:p>
            <a:fld id="{492D48B2-9EB0-4B37-9B35-FC11E2EA535A}" type="slidenum">
              <a:rPr lang="de-DE" smtClean="0"/>
              <a:t>40</a:t>
            </a:fld>
            <a:endParaRPr lang="de-DE"/>
          </a:p>
        </p:txBody>
      </p:sp>
    </p:spTree>
    <p:extLst>
      <p:ext uri="{BB962C8B-B14F-4D97-AF65-F5344CB8AC3E}">
        <p14:creationId xmlns:p14="http://schemas.microsoft.com/office/powerpoint/2010/main" val="494652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D48B2-9EB0-4B37-9B35-FC11E2EA535A}" type="slidenum">
              <a:rPr lang="de-DE" smtClean="0"/>
              <a:t>41</a:t>
            </a:fld>
            <a:endParaRPr lang="de-DE"/>
          </a:p>
        </p:txBody>
      </p:sp>
    </p:spTree>
    <p:extLst>
      <p:ext uri="{BB962C8B-B14F-4D97-AF65-F5344CB8AC3E}">
        <p14:creationId xmlns:p14="http://schemas.microsoft.com/office/powerpoint/2010/main" val="179985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D48B2-9EB0-4B37-9B35-FC11E2EA535A}" type="slidenum">
              <a:rPr lang="de-DE" smtClean="0"/>
              <a:t>45</a:t>
            </a:fld>
            <a:endParaRPr lang="de-DE"/>
          </a:p>
        </p:txBody>
      </p:sp>
    </p:spTree>
    <p:extLst>
      <p:ext uri="{BB962C8B-B14F-4D97-AF65-F5344CB8AC3E}">
        <p14:creationId xmlns:p14="http://schemas.microsoft.com/office/powerpoint/2010/main" val="2706340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6" y="2"/>
            <a:ext cx="10969509" cy="6170929"/>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en-US" noProof="1"/>
              <a:t>Add Pres. Title</a:t>
            </a:r>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621930316"/>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3" name="Content Placeholder 2"/>
          <p:cNvSpPr>
            <a:spLocks noGrp="1"/>
          </p:cNvSpPr>
          <p:nvPr>
            <p:ph sz="half" idx="1" hasCustomPrompt="1"/>
          </p:nvPr>
        </p:nvSpPr>
        <p:spPr>
          <a:xfrm>
            <a:off x="259200" y="1296000"/>
            <a:ext cx="4860000" cy="4168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2" hasCustomPrompt="1"/>
          </p:nvPr>
        </p:nvSpPr>
        <p:spPr>
          <a:xfrm>
            <a:off x="5853600" y="1295999"/>
            <a:ext cx="48600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78760123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3225" userDrawn="1">
          <p15:clr>
            <a:srgbClr val="FBAE40"/>
          </p15:clr>
        </p15:guide>
        <p15:guide id="9" pos="36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3" name="Content Placeholder 2"/>
          <p:cNvSpPr>
            <a:spLocks noGrp="1"/>
          </p:cNvSpPr>
          <p:nvPr>
            <p:ph sz="half" idx="1" hasCustomPrompt="1"/>
          </p:nvPr>
        </p:nvSpPr>
        <p:spPr>
          <a:xfrm>
            <a:off x="259200" y="1296000"/>
            <a:ext cx="31284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4" name="Content Placeholder 3"/>
          <p:cNvSpPr>
            <a:spLocks noGrp="1"/>
          </p:cNvSpPr>
          <p:nvPr>
            <p:ph sz="half" idx="3" hasCustomPrompt="1"/>
          </p:nvPr>
        </p:nvSpPr>
        <p:spPr>
          <a:xfrm>
            <a:off x="7560000" y="1295999"/>
            <a:ext cx="31284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9600" y="1296000"/>
            <a:ext cx="3128400" cy="41688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05200844"/>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35" userDrawn="1">
          <p15:clr>
            <a:srgbClr val="FBAE40"/>
          </p15:clr>
        </p15:guide>
        <p15:guide id="9" pos="2462" userDrawn="1">
          <p15:clr>
            <a:srgbClr val="FBAE40"/>
          </p15:clr>
        </p15:guide>
        <p15:guide id="10" pos="4434" userDrawn="1">
          <p15:clr>
            <a:srgbClr val="FBAE40"/>
          </p15:clr>
        </p15:guide>
        <p15:guide id="11" pos="47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080" y="1295399"/>
            <a:ext cx="2515870" cy="416814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5549900" y="1295399"/>
            <a:ext cx="2515870" cy="416814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2"/>
          <p:cNvSpPr>
            <a:spLocks noGrp="1"/>
          </p:cNvSpPr>
          <p:nvPr>
            <p:ph sz="half" idx="2" hasCustomPrompt="1"/>
          </p:nvPr>
        </p:nvSpPr>
        <p:spPr>
          <a:xfrm>
            <a:off x="2904490" y="1295400"/>
            <a:ext cx="2515870" cy="416814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4" hasCustomPrompt="1"/>
          </p:nvPr>
        </p:nvSpPr>
        <p:spPr>
          <a:xfrm>
            <a:off x="8195310" y="1295400"/>
            <a:ext cx="2515870" cy="416814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76311460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1749" userDrawn="1">
          <p15:clr>
            <a:srgbClr val="FBAE40"/>
          </p15:clr>
        </p15:guide>
        <p15:guide id="9" pos="1829" userDrawn="1">
          <p15:clr>
            <a:srgbClr val="FBAE40"/>
          </p15:clr>
        </p15:guide>
        <p15:guide id="10" pos="3416" userDrawn="1">
          <p15:clr>
            <a:srgbClr val="FBAE40"/>
          </p15:clr>
        </p15:guide>
        <p15:guide id="11" pos="3495" userDrawn="1">
          <p15:clr>
            <a:srgbClr val="FBAE40"/>
          </p15:clr>
        </p15:guide>
        <p15:guide id="12" pos="5082" userDrawn="1">
          <p15:clr>
            <a:srgbClr val="FBAE40"/>
          </p15:clr>
        </p15:guide>
        <p15:guide id="13" pos="51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104508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2" hasCustomPrompt="1"/>
          </p:nvPr>
        </p:nvSpPr>
        <p:spPr>
          <a:xfrm>
            <a:off x="259200" y="3445201"/>
            <a:ext cx="104508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956372322"/>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5853600" y="1295999"/>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2"/>
          <p:cNvSpPr>
            <a:spLocks noGrp="1"/>
          </p:cNvSpPr>
          <p:nvPr>
            <p:ph sz="half" idx="2" hasCustomPrompt="1"/>
          </p:nvPr>
        </p:nvSpPr>
        <p:spPr>
          <a:xfrm>
            <a:off x="259200" y="3445201"/>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3"/>
          <p:cNvSpPr>
            <a:spLocks noGrp="1"/>
          </p:cNvSpPr>
          <p:nvPr>
            <p:ph sz="half" idx="4" hasCustomPrompt="1"/>
          </p:nvPr>
        </p:nvSpPr>
        <p:spPr>
          <a:xfrm>
            <a:off x="5853600" y="3445201"/>
            <a:ext cx="48600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1935903"/>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3225" userDrawn="1">
          <p15:clr>
            <a:srgbClr val="FBAE40"/>
          </p15:clr>
        </p15:guide>
        <p15:guide id="11" pos="36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3909600" y="1295999"/>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5" hasCustomPrompt="1"/>
          </p:nvPr>
        </p:nvSpPr>
        <p:spPr>
          <a:xfrm>
            <a:off x="7560000" y="1295999"/>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2" hasCustomPrompt="1"/>
          </p:nvPr>
        </p:nvSpPr>
        <p:spPr>
          <a:xfrm>
            <a:off x="259200" y="3445201"/>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3"/>
          <p:cNvSpPr>
            <a:spLocks noGrp="1"/>
          </p:cNvSpPr>
          <p:nvPr>
            <p:ph sz="half" idx="4" hasCustomPrompt="1"/>
          </p:nvPr>
        </p:nvSpPr>
        <p:spPr>
          <a:xfrm>
            <a:off x="3909600" y="3445201"/>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3"/>
          <p:cNvSpPr>
            <a:spLocks noGrp="1"/>
          </p:cNvSpPr>
          <p:nvPr>
            <p:ph sz="half" idx="6" hasCustomPrompt="1"/>
          </p:nvPr>
        </p:nvSpPr>
        <p:spPr>
          <a:xfrm>
            <a:off x="7560000" y="3445201"/>
            <a:ext cx="3128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482577220"/>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40" userDrawn="1">
          <p15:clr>
            <a:srgbClr val="FBAE40"/>
          </p15:clr>
        </p15:guide>
        <p15:guide id="9" pos="2457" userDrawn="1">
          <p15:clr>
            <a:srgbClr val="FBAE40"/>
          </p15:clr>
        </p15:guide>
        <p15:guide id="10" pos="4434" userDrawn="1">
          <p15:clr>
            <a:srgbClr val="FBAE40"/>
          </p15:clr>
        </p15:guide>
        <p15:guide id="11" pos="4761" userDrawn="1">
          <p15:clr>
            <a:srgbClr val="FBAE40"/>
          </p15:clr>
        </p15:guide>
        <p15:guide id="12" orient="horz" pos="2090" userDrawn="1">
          <p15:clr>
            <a:srgbClr val="FBAE40"/>
          </p15:clr>
        </p15:guide>
        <p15:guide id="13" orient="horz" pos="21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5" name="Content Placeholder 2"/>
          <p:cNvSpPr>
            <a:spLocks noGrp="1"/>
          </p:cNvSpPr>
          <p:nvPr>
            <p:ph sz="half" idx="1" hasCustomPrompt="1"/>
          </p:nvPr>
        </p:nvSpPr>
        <p:spPr>
          <a:xfrm>
            <a:off x="259200" y="1296000"/>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6" name="Content Placeholder 3"/>
          <p:cNvSpPr>
            <a:spLocks noGrp="1"/>
          </p:cNvSpPr>
          <p:nvPr>
            <p:ph sz="half" idx="3" hasCustomPrompt="1"/>
          </p:nvPr>
        </p:nvSpPr>
        <p:spPr>
          <a:xfrm>
            <a:off x="2905200" y="1295999"/>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Content Placeholder 3"/>
          <p:cNvSpPr>
            <a:spLocks noGrp="1"/>
          </p:cNvSpPr>
          <p:nvPr>
            <p:ph sz="half" idx="7" hasCustomPrompt="1"/>
          </p:nvPr>
        </p:nvSpPr>
        <p:spPr>
          <a:xfrm>
            <a:off x="8197200" y="1295999"/>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9" name="Content Placeholder 2"/>
          <p:cNvSpPr>
            <a:spLocks noGrp="1"/>
          </p:cNvSpPr>
          <p:nvPr>
            <p:ph sz="half" idx="2" hasCustomPrompt="1"/>
          </p:nvPr>
        </p:nvSpPr>
        <p:spPr>
          <a:xfrm>
            <a:off x="259200" y="3445201"/>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0" name="Content Placeholder 3"/>
          <p:cNvSpPr>
            <a:spLocks noGrp="1"/>
          </p:cNvSpPr>
          <p:nvPr>
            <p:ph sz="half" idx="4" hasCustomPrompt="1"/>
          </p:nvPr>
        </p:nvSpPr>
        <p:spPr>
          <a:xfrm>
            <a:off x="2905200" y="3445201"/>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1" name="Content Placeholder 3"/>
          <p:cNvSpPr>
            <a:spLocks noGrp="1"/>
          </p:cNvSpPr>
          <p:nvPr>
            <p:ph sz="half" idx="8" hasCustomPrompt="1"/>
          </p:nvPr>
        </p:nvSpPr>
        <p:spPr>
          <a:xfrm>
            <a:off x="8197200" y="3445201"/>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1200" y="1296000"/>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1200" y="3445200"/>
            <a:ext cx="2516400" cy="2019600"/>
          </a:xfrm>
        </p:spPr>
        <p:txBody>
          <a:bodyPr/>
          <a:lstStyle>
            <a:lvl1pPr>
              <a:defRPr/>
            </a:lvl1pPr>
          </a:lstStyle>
          <a:p>
            <a:pPr lvl="0"/>
            <a:r>
              <a:rPr lang="en-US" noProof="1"/>
              <a:t>Add Text </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37142147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1749" userDrawn="1">
          <p15:clr>
            <a:srgbClr val="FBAE40"/>
          </p15:clr>
        </p15:guide>
        <p15:guide id="11" pos="1830" userDrawn="1">
          <p15:clr>
            <a:srgbClr val="FBAE40"/>
          </p15:clr>
        </p15:guide>
        <p15:guide id="12" pos="3416" userDrawn="1">
          <p15:clr>
            <a:srgbClr val="FBAE40"/>
          </p15:clr>
        </p15:guide>
        <p15:guide id="13" pos="3497" userDrawn="1">
          <p15:clr>
            <a:srgbClr val="FBAE40"/>
          </p15:clr>
        </p15:guide>
        <p15:guide id="14" pos="5082" userDrawn="1">
          <p15:clr>
            <a:srgbClr val="FBAE40"/>
          </p15:clr>
        </p15:guide>
        <p15:guide id="15" pos="51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074551859"/>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27317866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8000" kern="1200" cap="all" baseline="0">
                <a:solidFill>
                  <a:schemeClr val="tx1"/>
                </a:solidFill>
              </a:defRPr>
            </a:lvl1pPr>
          </a:lstStyle>
          <a:p>
            <a:r>
              <a:rPr lang="en-US" noProof="1"/>
              <a:t>Add Closing Phrase</a:t>
            </a:r>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73796963"/>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2">
            <a:extLst>
              <a:ext uri="{28A0092B-C50C-407E-A947-70E740481C1C}">
                <a14:useLocalDpi xmlns:a14="http://schemas.microsoft.com/office/drawing/2010/main" val="0"/>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en-US" noProof="1"/>
              <a:t>Add Pres. Title</a:t>
            </a:r>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814531954"/>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686E-211D-443F-B0BB-8ABCA5F299FE}"/>
              </a:ext>
            </a:extLst>
          </p:cNvPr>
          <p:cNvSpPr txBox="1">
            <a:spLocks noGrp="1"/>
          </p:cNvSpPr>
          <p:nvPr>
            <p:ph type="title"/>
          </p:nvPr>
        </p:nvSpPr>
        <p:spPr/>
        <p:txBody>
          <a:bodyPr/>
          <a:lstStyle>
            <a:lvl1pPr>
              <a:defRPr/>
            </a:lvl1pPr>
          </a:lstStyle>
          <a:p>
            <a:pPr lvl="0"/>
            <a:r>
              <a:rPr lang="en-US"/>
              <a:t>Add Slide Title</a:t>
            </a:r>
          </a:p>
        </p:txBody>
      </p:sp>
      <p:sp>
        <p:nvSpPr>
          <p:cNvPr id="3" name="Chapter_titleonly">
            <a:extLst>
              <a:ext uri="{FF2B5EF4-FFF2-40B4-BE49-F238E27FC236}">
                <a16:creationId xmlns:a16="http://schemas.microsoft.com/office/drawing/2014/main" id="{C8425A8B-A4CD-4933-8F41-6FFD0FF8C8B8}"/>
              </a:ext>
            </a:extLst>
          </p:cNvPr>
          <p:cNvSpPr txBox="1">
            <a:spLocks noGrp="1"/>
          </p:cNvSpPr>
          <p:nvPr>
            <p:ph idx="1"/>
          </p:nvPr>
        </p:nvSpPr>
        <p:spPr>
          <a:xfrm>
            <a:off x="259195" y="259195"/>
            <a:ext cx="10450796" cy="388802"/>
          </a:xfrm>
        </p:spPr>
        <p:txBody>
          <a:bodyPr/>
          <a:lstStyle>
            <a:lvl1pPr marL="0" indent="0">
              <a:lnSpc>
                <a:spcPct val="89000"/>
              </a:lnSpc>
              <a:spcBef>
                <a:spcPts val="0"/>
              </a:spcBef>
              <a:buNone/>
              <a:defRPr sz="2800" kern="0"/>
            </a:lvl1pPr>
          </a:lstStyle>
          <a:p>
            <a:pPr lvl="0"/>
            <a:r>
              <a:rPr lang="en-US"/>
              <a:t>Add Chapter Title</a:t>
            </a:r>
          </a:p>
        </p:txBody>
      </p:sp>
      <p:sp>
        <p:nvSpPr>
          <p:cNvPr id="4" name="Slide Number Placeholder 5">
            <a:extLst>
              <a:ext uri="{FF2B5EF4-FFF2-40B4-BE49-F238E27FC236}">
                <a16:creationId xmlns:a16="http://schemas.microsoft.com/office/drawing/2014/main" id="{41CE66DD-9AAC-4D5F-9B67-F875D4F72E23}"/>
              </a:ext>
            </a:extLst>
          </p:cNvPr>
          <p:cNvSpPr txBox="1">
            <a:spLocks noGrp="1"/>
          </p:cNvSpPr>
          <p:nvPr>
            <p:ph type="sldNum" sz="quarter" idx="8"/>
          </p:nvPr>
        </p:nvSpPr>
        <p:spPr/>
        <p:txBody>
          <a:bodyPr/>
          <a:lstStyle>
            <a:lvl1pPr>
              <a:defRPr kern="0"/>
            </a:lvl1pPr>
          </a:lstStyle>
          <a:p>
            <a:pPr lvl="0"/>
            <a:fld id="{FA6ACCB7-5CDE-4006-B601-2D3D2F169B2D}" type="slidenum">
              <a:t>‹#›</a:t>
            </a:fld>
            <a:endParaRPr lang="en-US"/>
          </a:p>
        </p:txBody>
      </p:sp>
      <p:pic>
        <p:nvPicPr>
          <p:cNvPr id="5" name="Grafik 3" descr="bottom_d2_169.png">
            <a:extLst>
              <a:ext uri="{FF2B5EF4-FFF2-40B4-BE49-F238E27FC236}">
                <a16:creationId xmlns:a16="http://schemas.microsoft.com/office/drawing/2014/main" id="{86046793-5DD4-4D84-8E01-73B74B1150E7}"/>
              </a:ext>
            </a:extLst>
          </p:cNvPr>
          <p:cNvPicPr>
            <a:picLocks noChangeAspect="1"/>
          </p:cNvPicPr>
          <p:nvPr/>
        </p:nvPicPr>
        <p:blipFill>
          <a:blip r:embed="rId2"/>
          <a:stretch>
            <a:fillRect/>
          </a:stretch>
        </p:blipFill>
        <p:spPr>
          <a:xfrm>
            <a:off x="0" y="6041385"/>
            <a:ext cx="10970257" cy="129543"/>
          </a:xfrm>
          <a:prstGeom prst="rect">
            <a:avLst/>
          </a:prstGeom>
          <a:noFill/>
          <a:ln cap="flat">
            <a:noFill/>
          </a:ln>
        </p:spPr>
      </p:pic>
      <p:pic>
        <p:nvPicPr>
          <p:cNvPr id="6" name="Grafik 34" descr="logo2_d2.png">
            <a:extLst>
              <a:ext uri="{FF2B5EF4-FFF2-40B4-BE49-F238E27FC236}">
                <a16:creationId xmlns:a16="http://schemas.microsoft.com/office/drawing/2014/main" id="{7034C410-8DA3-4383-9A67-CDD630B9A404}"/>
              </a:ext>
            </a:extLst>
          </p:cNvPr>
          <p:cNvPicPr>
            <a:picLocks noChangeAspect="1"/>
          </p:cNvPicPr>
          <p:nvPr/>
        </p:nvPicPr>
        <p:blipFill>
          <a:blip r:embed="rId3"/>
          <a:stretch>
            <a:fillRect/>
          </a:stretch>
        </p:blipFill>
        <p:spPr>
          <a:xfrm>
            <a:off x="0" y="5522610"/>
            <a:ext cx="135934" cy="647998"/>
          </a:xfrm>
          <a:prstGeom prst="rect">
            <a:avLst/>
          </a:prstGeom>
          <a:noFill/>
          <a:ln cap="flat">
            <a:noFill/>
          </a:ln>
        </p:spPr>
      </p:pic>
      <p:sp>
        <p:nvSpPr>
          <p:cNvPr id="7" name="Rectangle7">
            <a:extLst>
              <a:ext uri="{FF2B5EF4-FFF2-40B4-BE49-F238E27FC236}">
                <a16:creationId xmlns:a16="http://schemas.microsoft.com/office/drawing/2014/main" id="{F82475EB-0B5F-43C5-9115-4ECEC7CA3606}"/>
              </a:ext>
            </a:extLst>
          </p:cNvPr>
          <p:cNvSpPr/>
          <p:nvPr/>
        </p:nvSpPr>
        <p:spPr>
          <a:xfrm>
            <a:off x="9224010" y="259076"/>
            <a:ext cx="1691640" cy="777240"/>
          </a:xfrm>
          <a:prstGeom prst="rect">
            <a:avLst/>
          </a:prstGeom>
          <a:noFill/>
          <a:ln cap="flat">
            <a:noFill/>
            <a:prstDash val="solid"/>
          </a:ln>
        </p:spPr>
        <p:txBody>
          <a:bodyPr vert="horz" wrap="square" lIns="0" tIns="17775" rIns="0" bIns="0" anchor="t" anchorCtr="0" compatLnSpc="1">
            <a:normAutofit/>
          </a:bodyPr>
          <a:lstStyle/>
          <a:p>
            <a:pPr marL="0" marR="0" lvl="0" indent="0" algn="l" defTabSz="914400" rtl="0" fontAlgn="auto" hangingPunct="1">
              <a:lnSpc>
                <a:spcPts val="900"/>
              </a:lnSpc>
              <a:spcBef>
                <a:spcPts val="0"/>
              </a:spcBef>
              <a:spcAft>
                <a:spcPts val="0"/>
              </a:spcAft>
              <a:buNone/>
              <a:tabLst/>
              <a:defRPr sz="1800" b="0" i="0" u="none" strike="noStrike" kern="0" cap="none" spc="0" baseline="0">
                <a:solidFill>
                  <a:srgbClr val="000000"/>
                </a:solidFill>
                <a:uFillTx/>
              </a:defRPr>
            </a:pPr>
            <a:r>
              <a:rPr lang="en-US" sz="550" b="0" i="0" u="none" strike="noStrike" kern="0" cap="none" spc="0" baseline="0">
                <a:solidFill>
                  <a:srgbClr val="000000"/>
                </a:solidFill>
                <a:uFillTx/>
                <a:latin typeface="Bosch Office Sans"/>
              </a:rPr>
              <a:t> </a:t>
            </a:r>
          </a:p>
        </p:txBody>
      </p:sp>
      <p:pic>
        <p:nvPicPr>
          <p:cNvPr id="8" name="Grafik 4" descr="logo1_d2.png">
            <a:extLst>
              <a:ext uri="{FF2B5EF4-FFF2-40B4-BE49-F238E27FC236}">
                <a16:creationId xmlns:a16="http://schemas.microsoft.com/office/drawing/2014/main" id="{2F8AF186-85ED-4B8C-91B0-923C720D46E1}"/>
              </a:ext>
            </a:extLst>
          </p:cNvPr>
          <p:cNvPicPr>
            <a:picLocks noChangeAspect="1"/>
          </p:cNvPicPr>
          <p:nvPr/>
        </p:nvPicPr>
        <p:blipFill>
          <a:blip r:embed="rId4"/>
          <a:stretch>
            <a:fillRect/>
          </a:stretch>
        </p:blipFill>
        <p:spPr>
          <a:xfrm>
            <a:off x="9759601" y="5464811"/>
            <a:ext cx="1094399" cy="575313"/>
          </a:xfrm>
          <a:prstGeom prst="rect">
            <a:avLst/>
          </a:prstGeom>
          <a:noFill/>
          <a:ln cap="flat">
            <a:noFill/>
          </a:ln>
        </p:spPr>
      </p:pic>
    </p:spTree>
    <p:extLst>
      <p:ext uri="{BB962C8B-B14F-4D97-AF65-F5344CB8AC3E}">
        <p14:creationId xmlns:p14="http://schemas.microsoft.com/office/powerpoint/2010/main" val="75424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en-US" noProof="1"/>
              <a:t>Add Pres. Title</a:t>
            </a:r>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762592895"/>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6500" cap="all" baseline="0">
                <a:solidFill>
                  <a:schemeClr val="bg1"/>
                </a:solidFill>
              </a:defRPr>
            </a:lvl1pPr>
          </a:lstStyle>
          <a:p>
            <a:r>
              <a:rPr lang="en-US" noProof="1"/>
              <a:t>Add Chapter Title</a:t>
            </a:r>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828809399"/>
      </p:ext>
    </p:extLst>
  </p:cSld>
  <p:clrMapOvr>
    <a:masterClrMapping/>
  </p:clrMapOvr>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1"/>
            </a:lvl1pPr>
          </a:lstStyle>
          <a:p>
            <a:r>
              <a:rPr lang="en-US" noProof="1"/>
              <a:t>“Add Quotation”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7" name="Grafik 3" descr="bottom_d2_169.png"/>
          <p:cNvPicPr>
            <a:picLocks noSelect="1"/>
          </p:cNvPicPr>
          <p:nvPr/>
        </p:nvPicPr>
        <p:blipFill>
          <a:blip r:embed="rId2">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41778514"/>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0"/>
            </a:lvl1pPr>
          </a:lstStyle>
          <a:p>
            <a:r>
              <a:rPr lang="en-US" noProof="1"/>
              <a:t>Add Conclusion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7" name="Grafik 3" descr="bottom_d2_169.png"/>
          <p:cNvPicPr>
            <a:picLocks noSelect="1"/>
          </p:cNvPicPr>
          <p:nvPr/>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32355185"/>
      </p:ext>
    </p:extLst>
  </p:cSld>
  <p:clrMapOvr>
    <a:masterClrMapping/>
  </p:clrMapOvr>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sp>
        <p:nvSpPr>
          <p:cNvPr id="6" name="Text Placeholder 5"/>
          <p:cNvSpPr>
            <a:spLocks noGrp="1"/>
          </p:cNvSpPr>
          <p:nvPr>
            <p:ph type="body" sz="quarter" idx="1" hasCustomPrompt="1"/>
          </p:nvPr>
        </p:nvSpPr>
        <p:spPr>
          <a:xfrm>
            <a:off x="259200" y="1296000"/>
            <a:ext cx="10450800" cy="4168800"/>
          </a:xfrm>
        </p:spPr>
        <p:txBody>
          <a:bodyPr/>
          <a:lstStyle>
            <a:lvl1pPr marL="251982" indent="-251982">
              <a:lnSpc>
                <a:spcPct val="107000"/>
              </a:lnSpc>
              <a:buFont typeface="+mj-lt"/>
              <a:buAutoNum type="arabicPeriod"/>
              <a:defRPr/>
            </a:lvl1pPr>
            <a:lvl2pPr marL="507563" indent="-273580">
              <a:lnSpc>
                <a:spcPct val="103000"/>
              </a:lnSpc>
              <a:buFont typeface="+mj-lt"/>
              <a:buAutoNum type="arabicPeriod"/>
              <a:defRPr/>
            </a:lvl2pPr>
            <a:lvl3pPr marL="730746" indent="-205185">
              <a:lnSpc>
                <a:spcPct val="102000"/>
              </a:lnSpc>
              <a:buFont typeface="+mj-lt"/>
              <a:buAutoNum type="arabicPeriod"/>
              <a:defRPr/>
            </a:lvl3pPr>
            <a:lvl4pPr marL="932331" indent="-183586">
              <a:lnSpc>
                <a:spcPct val="107000"/>
              </a:lnSpc>
              <a:buFont typeface="+mj-lt"/>
              <a:buAutoNum type="arabicPeriod"/>
              <a:defRPr/>
            </a:lvl4pPr>
            <a:lvl5pPr marL="932331" indent="-183586">
              <a:lnSpc>
                <a:spcPct val="103000"/>
              </a:lnSpc>
              <a:buFont typeface="+mj-lt"/>
              <a:buAutoNum type="arabicPeriod"/>
              <a:defRPr/>
            </a:lvl5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
        <p:nvSpPr>
          <p:cNvPr id="8" name="Rectangle7" hidden="1"/>
          <p:cNvSpPr>
            <a:spLocks/>
          </p:cNvSpPr>
          <p:nvPr/>
        </p:nvSpPr>
        <p:spPr>
          <a:xfrm>
            <a:off x="9223200" y="259078"/>
            <a:ext cx="1692000" cy="777721"/>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%attachmentremark%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90"/>
            <a:ext cx="10970260" cy="12954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59200" y="259200"/>
            <a:ext cx="10450800" cy="777600"/>
          </a:xfrm>
          <a:prstGeom prst="rect">
            <a:avLst/>
          </a:prstGeom>
          <a:noFill/>
        </p:spPr>
        <p:txBody>
          <a:bodyPr wrap="square" lIns="0" tIns="0" rIns="0" bIns="0" rtlCol="0">
            <a:noAutofit/>
          </a:bodyPr>
          <a:lstStyle/>
          <a:p>
            <a:pPr marR="0" defTabSz="914400" eaLnBrk="1" fontAlgn="auto" latinLnBrk="0" hangingPunct="1">
              <a:lnSpc>
                <a:spcPct val="89000"/>
              </a:lnSpc>
              <a:spcBef>
                <a:spcPts val="0"/>
              </a:spcBef>
              <a:spcAft>
                <a:spcPts val="0"/>
              </a:spcAft>
              <a:buClrTx/>
              <a:buSzTx/>
              <a:buFontTx/>
              <a:buNone/>
              <a:tabLst/>
            </a:pPr>
            <a:r>
              <a:rPr kumimoji="0" lang="en-US" sz="2800" b="0" i="0" u="none" strike="noStrike" kern="1200" cap="none" spc="0" normalizeH="0" baseline="0" noProof="1">
                <a:ln>
                  <a:noFill/>
                </a:ln>
                <a:solidFill>
                  <a:srgbClr val="000000"/>
                </a:solidFill>
                <a:effectLst/>
                <a:uLnTx/>
                <a:uFillTx/>
              </a:rPr>
              <a:t>Agenda</a:t>
            </a: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940310287"/>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4" name="Chapter_titleonly"/>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822274495"/>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59200" y="648000"/>
            <a:ext cx="10450800" cy="388800"/>
          </a:xfrm>
        </p:spPr>
        <p:txBody>
          <a:bodyPr/>
          <a:lstStyle>
            <a:lvl1pPr>
              <a:defRPr kern="1200" baseline="0"/>
            </a:lvl1pPr>
          </a:lstStyle>
          <a:p>
            <a:r>
              <a:rPr lang="en-US" noProof="1"/>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noProof="1"/>
              <a:t>Add Chapter Title</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en-US" noProof="1" dirty="0" smtClean="0"/>
              <a:pPr/>
              <a:t>‹#›</a:t>
            </a:fld>
            <a:endParaRPr lang="en-US" noProof="1"/>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nvPicPr>
        <p:blipFill>
          <a:blip r:embed="rId2">
            <a:extLst>
              <a:ext uri="{28A0092B-C50C-407E-A947-70E740481C1C}">
                <a14:useLocalDpi xmlns:a14="http://schemas.microsoft.com/office/drawing/2010/main" val="0"/>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nvPicPr>
        <p:blipFill>
          <a:blip r:embed="rId3">
            <a:extLst>
              <a:ext uri="{28A0092B-C50C-407E-A947-70E740481C1C}">
                <a14:useLocalDpi xmlns:a14="http://schemas.microsoft.com/office/drawing/2010/main" val="0"/>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US" sz="550" b="0" i="0" u="none" strike="noStrike" kern="0" baseline="0" noProof="1">
                <a:solidFill>
                  <a:srgbClr val="000000"/>
                </a:solidFill>
                <a:latin typeface="+mn-lt"/>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nvPicPr>
        <p:blipFill>
          <a:blip r:embed="rId4">
            <a:extLst>
              <a:ext uri="{28A0092B-C50C-407E-A947-70E740481C1C}">
                <a14:useLocalDpi xmlns:a14="http://schemas.microsoft.com/office/drawing/2010/main" val="0"/>
              </a:ext>
            </a:extLst>
          </a:blip>
          <a:stretch>
            <a:fillRect/>
          </a:stretch>
        </p:blipFill>
        <p:spPr>
          <a:xfrm>
            <a:off x="9759600" y="5464811"/>
            <a:ext cx="1094400" cy="575309"/>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58762" y="1296000"/>
            <a:ext cx="10450800" cy="4168800"/>
          </a:xfrm>
        </p:spPr>
        <p:txBody>
          <a:bodyPr/>
          <a:lstStyle>
            <a:lvl1pPr>
              <a:defRPr/>
            </a:lvl1pPr>
          </a:lstStyle>
          <a:p>
            <a:pPr lvl="0"/>
            <a:r>
              <a:rPr lang="en-US" noProof="1"/>
              <a:t>Add Text</a:t>
            </a:r>
          </a:p>
          <a:p>
            <a:pPr lvl="1"/>
            <a:r>
              <a:rPr lang="en-US" noProof="1"/>
              <a:t>Zweite Ebene</a:t>
            </a:r>
          </a:p>
          <a:p>
            <a:pPr lvl="2"/>
            <a:r>
              <a:rPr lang="en-US" noProof="1"/>
              <a:t>Dritte Ebene</a:t>
            </a:r>
          </a:p>
          <a:p>
            <a:pPr lvl="3"/>
            <a:r>
              <a:rPr lang="en-US" noProof="1"/>
              <a:t>Vierte Ebene</a:t>
            </a:r>
          </a:p>
          <a:p>
            <a:pPr lvl="4"/>
            <a:r>
              <a:rPr lang="en-US" noProof="1"/>
              <a:t>Fünfte Ebene</a:t>
            </a:r>
          </a:p>
        </p:txBody>
      </p:sp>
    </p:spTree>
    <p:extLst>
      <p:ext uri="{BB962C8B-B14F-4D97-AF65-F5344CB8AC3E}">
        <p14:creationId xmlns:p14="http://schemas.microsoft.com/office/powerpoint/2010/main" val="897738281"/>
      </p:ext>
    </p:extLst>
  </p:cSld>
  <p:clrMapOvr>
    <a:masterClrMapping/>
  </p:clrMapOvr>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10450800" cy="388800"/>
          </a:xfrm>
          <a:prstGeom prst="rect">
            <a:avLst/>
          </a:prstGeom>
        </p:spPr>
        <p:txBody>
          <a:bodyPr vert="horz" lIns="0" tIns="0" rIns="0" bIns="0" rtlCol="0" anchor="t" anchorCtr="0">
            <a:noAutofit/>
          </a:bodyPr>
          <a:lstStyle/>
          <a:p>
            <a:r>
              <a:rPr lang="en-US" noProof="1"/>
              <a:t>Mastertitelformat bearbeiten</a:t>
            </a:r>
          </a:p>
        </p:txBody>
      </p:sp>
      <p:sp>
        <p:nvSpPr>
          <p:cNvPr id="3" name="Text Placeholder 2"/>
          <p:cNvSpPr>
            <a:spLocks noGrp="1"/>
          </p:cNvSpPr>
          <p:nvPr>
            <p:ph type="body" idx="1"/>
          </p:nvPr>
        </p:nvSpPr>
        <p:spPr>
          <a:xfrm>
            <a:off x="259200" y="1296000"/>
            <a:ext cx="10450800" cy="4168800"/>
          </a:xfrm>
          <a:prstGeom prst="rect">
            <a:avLst/>
          </a:prstGeom>
        </p:spPr>
        <p:txBody>
          <a:bodyPr vert="horz" lIns="0" tIns="0" rIns="0" bIns="0" rtlCol="0">
            <a:no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en-US" noProof="1" dirty="0" smtClean="0"/>
              <a:pPr/>
              <a:t>‹#›</a:t>
            </a:fld>
            <a:endParaRPr lang="en-US" noProof="1"/>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593090" y="5643880"/>
            <a:ext cx="9152890" cy="10795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en-US" sz="600" b="1" kern="0" baseline="0" noProof="1">
                <a:solidFill>
                  <a:srgbClr val="D70012"/>
                </a:solidFill>
                <a:latin typeface="+mn-lt"/>
              </a:rPr>
              <a:t>Internal</a:t>
            </a:r>
            <a:r>
              <a:rPr lang="en-US" sz="600" kern="0" baseline="0" noProof="1">
                <a:solidFill>
                  <a:schemeClr val="tx1"/>
                </a:solidFill>
                <a:latin typeface="+mn-lt"/>
              </a:rPr>
              <a:t> | Thermotechnology | TT-CW/PAE-T | 2022-08-30</a:t>
            </a:r>
          </a:p>
          <a:p>
            <a:pPr marR="0" defTabSz="914400" eaLnBrk="1" fontAlgn="auto" latinLnBrk="0" hangingPunct="1">
              <a:lnSpc>
                <a:spcPct val="107000"/>
              </a:lnSpc>
              <a:spcBef>
                <a:spcPts val="0"/>
              </a:spcBef>
              <a:spcAft>
                <a:spcPts val="100"/>
              </a:spcAft>
              <a:buClrTx/>
              <a:buSzTx/>
              <a:buFontTx/>
              <a:buNone/>
              <a:tabLst/>
            </a:pPr>
            <a:endParaRPr kumimoji="0" lang="en-US" sz="600" b="0" i="0" u="none" strike="noStrike" kern="0" cap="none" spc="0" normalizeH="0" baseline="0" noProof="1">
              <a:ln>
                <a:noFill/>
              </a:ln>
              <a:solidFill>
                <a:srgbClr val="000000"/>
              </a:solidFill>
              <a:effectLst/>
              <a:uLnTx/>
              <a:uFillTx/>
              <a:latin typeface="+mn-lt"/>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kern="0" baseline="0" noProof="1">
                <a:solidFill>
                  <a:srgbClr val="B2B3B5"/>
                </a:solidFill>
                <a:latin typeface="+mn-lt"/>
              </a:rPr>
              <a:t>© Bosch Thermotechnik GmbH 2022. All rights reserved, also regarding any disposal, exploitation, reproduction, editing, distribution, as well as in the event of applications for industrial property rights.</a:t>
            </a: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kern="0" baseline="0" noProof="1">
                <a:solidFill>
                  <a:schemeClr val="tx1"/>
                </a:solidFill>
              </a:rPr>
              <a:t>%repositoryremark%</a:t>
            </a:r>
            <a:r>
              <a:rPr lang="en-US" sz="600" kern="0" baseline="0" noProof="1">
                <a:solidFill>
                  <a:srgbClr val="B2B3B5"/>
                </a:solidFill>
              </a:rPr>
              <a:t>%copyright%</a:t>
            </a: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594000" y="5644800"/>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en-US" sz="600" b="1" kern="0" baseline="0" noProof="1">
                <a:solidFill>
                  <a:srgbClr val="D70012"/>
                </a:solidFill>
              </a:rPr>
              <a:t>%confidentiality%</a:t>
            </a:r>
            <a:r>
              <a:rPr lang="en-US" sz="600" kern="0" baseline="0" noProof="1">
                <a:solidFill>
                  <a:schemeClr val="tx1"/>
                </a:solidFill>
              </a:rPr>
              <a:t>%businessunit%%departmentshort%%dateformat%</a:t>
            </a:r>
          </a:p>
        </p:txBody>
      </p:sp>
    </p:spTree>
    <p:extLst>
      <p:ext uri="{BB962C8B-B14F-4D97-AF65-F5344CB8AC3E}">
        <p14:creationId xmlns:p14="http://schemas.microsoft.com/office/powerpoint/2010/main" val="851553184"/>
      </p:ext>
    </p:extLst>
  </p:cSld>
  <p:clrMap bg1="lt1" tx1="dk1" bg2="lt2" tx2="dk2" accent1="accent1" accent2="accent2" accent3="accent3" accent4="accent4" accent5="accent5" accent6="accent6" hlink="hlink" folHlink="folHlink"/>
  <p:sldLayoutIdLst>
    <p:sldLayoutId id="2147483710" r:id="rId1"/>
    <p:sldLayoutId id="2147483741" r:id="rId2"/>
    <p:sldLayoutId id="2147483742" r:id="rId3"/>
    <p:sldLayoutId id="2147483713" r:id="rId4"/>
    <p:sldLayoutId id="2147483743" r:id="rId5"/>
    <p:sldLayoutId id="2147483721" r:id="rId6"/>
    <p:sldLayoutId id="2147483747" r:id="rId7"/>
    <p:sldLayoutId id="2147483723" r:id="rId8"/>
    <p:sldLayoutId id="2147483746" r:id="rId9"/>
    <p:sldLayoutId id="2147483744" r:id="rId10"/>
    <p:sldLayoutId id="2147483724" r:id="rId11"/>
    <p:sldLayoutId id="2147483726" r:id="rId12"/>
    <p:sldLayoutId id="2147483727" r:id="rId13"/>
    <p:sldLayoutId id="2147483728" r:id="rId14"/>
    <p:sldLayoutId id="2147483729" r:id="rId15"/>
    <p:sldLayoutId id="2147483745" r:id="rId16"/>
    <p:sldLayoutId id="2147483734" r:id="rId17"/>
    <p:sldLayoutId id="2147483731" r:id="rId18"/>
    <p:sldLayoutId id="2147483712" r:id="rId19"/>
    <p:sldLayoutId id="2147483748" r:id="rId20"/>
  </p:sldLayoutIdLst>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0.xml"/><Relationship Id="rId6" Type="http://schemas.openxmlformats.org/officeDocument/2006/relationships/image" Target="../media/image208.png"/><Relationship Id="rId5" Type="http://schemas.openxmlformats.org/officeDocument/2006/relationships/image" Target="../media/image197.png"/><Relationship Id="rId4" Type="http://schemas.openxmlformats.org/officeDocument/2006/relationships/image" Target="../media/image196.png"/></Relationships>
</file>

<file path=ppt/slides/_rels/slide102.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tags" Target="../tags/tag237.xml"/><Relationship Id="rId26" Type="http://schemas.microsoft.com/office/2007/relationships/hdphoto" Target="../media/hdphoto10.wdp"/><Relationship Id="rId3" Type="http://schemas.openxmlformats.org/officeDocument/2006/relationships/tags" Target="../tags/tag222.xml"/><Relationship Id="rId21" Type="http://schemas.openxmlformats.org/officeDocument/2006/relationships/slideLayout" Target="../slideLayouts/slideLayout20.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tags" Target="../tags/tag236.xml"/><Relationship Id="rId25" Type="http://schemas.openxmlformats.org/officeDocument/2006/relationships/image" Target="../media/image210.png"/><Relationship Id="rId2" Type="http://schemas.openxmlformats.org/officeDocument/2006/relationships/tags" Target="../tags/tag221.xml"/><Relationship Id="rId16" Type="http://schemas.openxmlformats.org/officeDocument/2006/relationships/tags" Target="../tags/tag235.xml"/><Relationship Id="rId20" Type="http://schemas.openxmlformats.org/officeDocument/2006/relationships/tags" Target="../tags/tag239.xml"/><Relationship Id="rId29" Type="http://schemas.openxmlformats.org/officeDocument/2006/relationships/image" Target="../media/image186.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24" Type="http://schemas.openxmlformats.org/officeDocument/2006/relationships/image" Target="../media/image209.png"/><Relationship Id="rId5" Type="http://schemas.openxmlformats.org/officeDocument/2006/relationships/tags" Target="../tags/tag224.xml"/><Relationship Id="rId15" Type="http://schemas.openxmlformats.org/officeDocument/2006/relationships/tags" Target="../tags/tag234.xml"/><Relationship Id="rId23" Type="http://schemas.openxmlformats.org/officeDocument/2006/relationships/image" Target="../media/image6.png"/><Relationship Id="rId28" Type="http://schemas.openxmlformats.org/officeDocument/2006/relationships/image" Target="../media/image187.png"/><Relationship Id="rId10" Type="http://schemas.openxmlformats.org/officeDocument/2006/relationships/tags" Target="../tags/tag229.xml"/><Relationship Id="rId19" Type="http://schemas.openxmlformats.org/officeDocument/2006/relationships/tags" Target="../tags/tag238.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 Id="rId22" Type="http://schemas.openxmlformats.org/officeDocument/2006/relationships/image" Target="../media/image200.emf"/><Relationship Id="rId27" Type="http://schemas.openxmlformats.org/officeDocument/2006/relationships/image" Target="../media/image201.png"/></Relationships>
</file>

<file path=ppt/slides/_rels/slide103.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9.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11" Type="http://schemas.openxmlformats.org/officeDocument/2006/relationships/image" Target="../media/image19.svg"/><Relationship Id="rId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9.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1.wmv"/><Relationship Id="rId7" Type="http://schemas.openxmlformats.org/officeDocument/2006/relationships/image" Target="../media/image26.png"/><Relationship Id="rId12" Type="http://schemas.openxmlformats.org/officeDocument/2006/relationships/image" Target="../media/image19.svg"/><Relationship Id="rId2" Type="http://schemas.openxmlformats.org/officeDocument/2006/relationships/video" Target="NULL1.(null)" TargetMode="External"/><Relationship Id="rId1" Type="http://schemas.openxmlformats.org/officeDocument/2006/relationships/tags" Target="../tags/tag11.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slideLayout" Target="../slideLayouts/slideLayout8.xml"/><Relationship Id="rId10" Type="http://schemas.openxmlformats.org/officeDocument/2006/relationships/image" Target="../media/image29.jpeg"/><Relationship Id="rId4" Type="http://schemas.openxmlformats.org/officeDocument/2006/relationships/video" Target="../media/media1.wmv"/><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9.sv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tags" Target="../tags/tag24.xml"/><Relationship Id="rId1" Type="http://schemas.openxmlformats.org/officeDocument/2006/relationships/tags" Target="../tags/tag23.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19.sv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49.png"/><Relationship Id="rId5" Type="http://schemas.microsoft.com/office/2007/relationships/hdphoto" Target="../media/hdphoto2.wdp"/><Relationship Id="rId10" Type="http://schemas.openxmlformats.org/officeDocument/2006/relationships/image" Target="../media/image19.svg"/><Relationship Id="rId4" Type="http://schemas.openxmlformats.org/officeDocument/2006/relationships/image" Target="../media/image48.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9.sv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9.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9.xml"/><Relationship Id="rId1" Type="http://schemas.openxmlformats.org/officeDocument/2006/relationships/tags" Target="../tags/tag32.xml"/><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8.png"/><Relationship Id="rId7" Type="http://schemas.openxmlformats.org/officeDocument/2006/relationships/image" Target="../media/image54.jpeg"/><Relationship Id="rId2" Type="http://schemas.openxmlformats.org/officeDocument/2006/relationships/slideLayout" Target="../slideLayouts/slideLayout9.xml"/><Relationship Id="rId1" Type="http://schemas.openxmlformats.org/officeDocument/2006/relationships/tags" Target="../tags/tag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9.xml"/><Relationship Id="rId1" Type="http://schemas.openxmlformats.org/officeDocument/2006/relationships/tags" Target="../tags/tag34.xml"/><Relationship Id="rId6" Type="http://schemas.openxmlformats.org/officeDocument/2006/relationships/image" Target="../media/image54.jpeg"/><Relationship Id="rId5" Type="http://schemas.openxmlformats.org/officeDocument/2006/relationships/image" Target="../media/image58.jpeg"/><Relationship Id="rId4" Type="http://schemas.openxmlformats.org/officeDocument/2006/relationships/image" Target="../media/image19.sv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tags" Target="../tags/tag37.xml"/><Relationship Id="rId7" Type="http://schemas.openxmlformats.org/officeDocument/2006/relationships/image" Target="../media/image61.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39" Type="http://schemas.microsoft.com/office/2007/relationships/hdphoto" Target="../media/hdphoto4.wdp"/><Relationship Id="rId21" Type="http://schemas.openxmlformats.org/officeDocument/2006/relationships/tags" Target="../tags/tag58.xml"/><Relationship Id="rId34" Type="http://schemas.openxmlformats.org/officeDocument/2006/relationships/tags" Target="../tags/tag71.xml"/><Relationship Id="rId42" Type="http://schemas.openxmlformats.org/officeDocument/2006/relationships/image" Target="../media/image68.png"/><Relationship Id="rId7" Type="http://schemas.openxmlformats.org/officeDocument/2006/relationships/tags" Target="../tags/tag44.xml"/><Relationship Id="rId2" Type="http://schemas.openxmlformats.org/officeDocument/2006/relationships/tags" Target="../tags/tag39.xml"/><Relationship Id="rId16" Type="http://schemas.openxmlformats.org/officeDocument/2006/relationships/tags" Target="../tags/tag53.xml"/><Relationship Id="rId29" Type="http://schemas.openxmlformats.org/officeDocument/2006/relationships/tags" Target="../tags/tag66.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tags" Target="../tags/tag61.xml"/><Relationship Id="rId32" Type="http://schemas.openxmlformats.org/officeDocument/2006/relationships/tags" Target="../tags/tag69.xml"/><Relationship Id="rId37" Type="http://schemas.openxmlformats.org/officeDocument/2006/relationships/slideLayout" Target="../slideLayouts/slideLayout8.xml"/><Relationship Id="rId40" Type="http://schemas.openxmlformats.org/officeDocument/2006/relationships/image" Target="../media/image66.emf"/><Relationship Id="rId45" Type="http://schemas.openxmlformats.org/officeDocument/2006/relationships/image" Target="../media/image71.jpeg"/><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tags" Target="../tags/tag65.xml"/><Relationship Id="rId36" Type="http://schemas.openxmlformats.org/officeDocument/2006/relationships/tags" Target="../tags/tag73.xml"/><Relationship Id="rId10" Type="http://schemas.openxmlformats.org/officeDocument/2006/relationships/tags" Target="../tags/tag47.xml"/><Relationship Id="rId19" Type="http://schemas.openxmlformats.org/officeDocument/2006/relationships/tags" Target="../tags/tag56.xml"/><Relationship Id="rId31" Type="http://schemas.openxmlformats.org/officeDocument/2006/relationships/tags" Target="../tags/tag68.xml"/><Relationship Id="rId44" Type="http://schemas.openxmlformats.org/officeDocument/2006/relationships/image" Target="../media/image70.jpe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tags" Target="../tags/tag64.xml"/><Relationship Id="rId30" Type="http://schemas.openxmlformats.org/officeDocument/2006/relationships/tags" Target="../tags/tag67.xml"/><Relationship Id="rId35" Type="http://schemas.openxmlformats.org/officeDocument/2006/relationships/tags" Target="../tags/tag72.xml"/><Relationship Id="rId43" Type="http://schemas.openxmlformats.org/officeDocument/2006/relationships/image" Target="../media/image69.jpeg"/><Relationship Id="rId8" Type="http://schemas.openxmlformats.org/officeDocument/2006/relationships/tags" Target="../tags/tag45.xml"/><Relationship Id="rId3" Type="http://schemas.openxmlformats.org/officeDocument/2006/relationships/tags" Target="../tags/tag40.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33" Type="http://schemas.openxmlformats.org/officeDocument/2006/relationships/tags" Target="../tags/tag70.xml"/><Relationship Id="rId38" Type="http://schemas.openxmlformats.org/officeDocument/2006/relationships/image" Target="../media/image65.png"/><Relationship Id="rId20" Type="http://schemas.openxmlformats.org/officeDocument/2006/relationships/tags" Target="../tags/tag57.xml"/><Relationship Id="rId41" Type="http://schemas.openxmlformats.org/officeDocument/2006/relationships/image" Target="../media/image67.png"/></Relationships>
</file>

<file path=ppt/slides/_rels/slide37.xml.rels><?xml version="1.0" encoding="UTF-8" standalone="yes"?>
<Relationships xmlns="http://schemas.openxmlformats.org/package/2006/relationships"><Relationship Id="rId13" Type="http://schemas.openxmlformats.org/officeDocument/2006/relationships/tags" Target="../tags/tag86.xml"/><Relationship Id="rId18" Type="http://schemas.openxmlformats.org/officeDocument/2006/relationships/tags" Target="../tags/tag91.xml"/><Relationship Id="rId26" Type="http://schemas.openxmlformats.org/officeDocument/2006/relationships/tags" Target="../tags/tag99.xml"/><Relationship Id="rId3" Type="http://schemas.openxmlformats.org/officeDocument/2006/relationships/tags" Target="../tags/tag76.xml"/><Relationship Id="rId21" Type="http://schemas.openxmlformats.org/officeDocument/2006/relationships/tags" Target="../tags/tag94.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tags" Target="../tags/tag90.xml"/><Relationship Id="rId25" Type="http://schemas.openxmlformats.org/officeDocument/2006/relationships/tags" Target="../tags/tag98.xml"/><Relationship Id="rId33" Type="http://schemas.openxmlformats.org/officeDocument/2006/relationships/image" Target="../media/image73.png"/><Relationship Id="rId2" Type="http://schemas.openxmlformats.org/officeDocument/2006/relationships/tags" Target="../tags/tag75.xml"/><Relationship Id="rId16" Type="http://schemas.openxmlformats.org/officeDocument/2006/relationships/tags" Target="../tags/tag89.xml"/><Relationship Id="rId20" Type="http://schemas.openxmlformats.org/officeDocument/2006/relationships/tags" Target="../tags/tag93.xml"/><Relationship Id="rId29" Type="http://schemas.openxmlformats.org/officeDocument/2006/relationships/tags" Target="../tags/tag102.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24" Type="http://schemas.openxmlformats.org/officeDocument/2006/relationships/tags" Target="../tags/tag97.xml"/><Relationship Id="rId32" Type="http://schemas.openxmlformats.org/officeDocument/2006/relationships/image" Target="../media/image67.png"/><Relationship Id="rId5" Type="http://schemas.openxmlformats.org/officeDocument/2006/relationships/tags" Target="../tags/tag78.xml"/><Relationship Id="rId15" Type="http://schemas.openxmlformats.org/officeDocument/2006/relationships/tags" Target="../tags/tag88.xml"/><Relationship Id="rId23" Type="http://schemas.openxmlformats.org/officeDocument/2006/relationships/tags" Target="../tags/tag96.xml"/><Relationship Id="rId28" Type="http://schemas.openxmlformats.org/officeDocument/2006/relationships/tags" Target="../tags/tag101.xml"/><Relationship Id="rId10" Type="http://schemas.openxmlformats.org/officeDocument/2006/relationships/tags" Target="../tags/tag83.xml"/><Relationship Id="rId19" Type="http://schemas.openxmlformats.org/officeDocument/2006/relationships/tags" Target="../tags/tag92.xml"/><Relationship Id="rId31" Type="http://schemas.openxmlformats.org/officeDocument/2006/relationships/image" Target="../media/image72.jpeg"/><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 Id="rId22" Type="http://schemas.openxmlformats.org/officeDocument/2006/relationships/tags" Target="../tags/tag95.xml"/><Relationship Id="rId27" Type="http://schemas.openxmlformats.org/officeDocument/2006/relationships/tags" Target="../tags/tag100.xml"/><Relationship Id="rId30" Type="http://schemas.openxmlformats.org/officeDocument/2006/relationships/slideLayout" Target="../slideLayouts/slideLayout8.xml"/><Relationship Id="rId8" Type="http://schemas.openxmlformats.org/officeDocument/2006/relationships/tags" Target="../tags/tag81.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6.jp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slideLayout" Target="../slideLayouts/slideLayout8.xml"/><Relationship Id="rId18" Type="http://schemas.openxmlformats.org/officeDocument/2006/relationships/image" Target="../media/image80.jpeg"/><Relationship Id="rId3" Type="http://schemas.openxmlformats.org/officeDocument/2006/relationships/tags" Target="../tags/tag105.xml"/><Relationship Id="rId21" Type="http://schemas.openxmlformats.org/officeDocument/2006/relationships/image" Target="../media/image73.pn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image" Target="../media/image79.png"/><Relationship Id="rId2" Type="http://schemas.openxmlformats.org/officeDocument/2006/relationships/tags" Target="../tags/tag104.xml"/><Relationship Id="rId16" Type="http://schemas.openxmlformats.org/officeDocument/2006/relationships/image" Target="../media/image78.jpeg"/><Relationship Id="rId20" Type="http://schemas.openxmlformats.org/officeDocument/2006/relationships/image" Target="../media/image81.jpe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image" Target="../media/image69.jpeg"/><Relationship Id="rId10" Type="http://schemas.openxmlformats.org/officeDocument/2006/relationships/tags" Target="../tags/tag112.xml"/><Relationship Id="rId19" Type="http://schemas.openxmlformats.org/officeDocument/2006/relationships/image" Target="../media/image68.png"/><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image" Target="../media/image54.jpeg"/><Relationship Id="rId22"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image" Target="../media/image78.jpeg"/><Relationship Id="rId18" Type="http://schemas.openxmlformats.org/officeDocument/2006/relationships/image" Target="../media/image73.png"/><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image" Target="../media/image54.jpeg"/><Relationship Id="rId17" Type="http://schemas.openxmlformats.org/officeDocument/2006/relationships/image" Target="../media/image81.jpeg"/><Relationship Id="rId2" Type="http://schemas.openxmlformats.org/officeDocument/2006/relationships/tags" Target="../tags/tag116.xml"/><Relationship Id="rId16" Type="http://schemas.openxmlformats.org/officeDocument/2006/relationships/image" Target="../media/image68.pn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slideLayout" Target="../slideLayouts/slideLayout8.xml"/><Relationship Id="rId5" Type="http://schemas.openxmlformats.org/officeDocument/2006/relationships/tags" Target="../tags/tag119.xml"/><Relationship Id="rId15" Type="http://schemas.openxmlformats.org/officeDocument/2006/relationships/image" Target="../media/image80.jpeg"/><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4.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83.png"/><Relationship Id="rId5" Type="http://schemas.openxmlformats.org/officeDocument/2006/relationships/image" Target="../media/image54.jpeg"/><Relationship Id="rId4"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tags" Target="../tags/tag129.xml"/><Relationship Id="rId7" Type="http://schemas.openxmlformats.org/officeDocument/2006/relationships/image" Target="../media/image87.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slideLayout" Target="../slideLayouts/slideLayout8.xml"/><Relationship Id="rId9" Type="http://schemas.openxmlformats.org/officeDocument/2006/relationships/image" Target="../media/image8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2.jfif"/><Relationship Id="rId2" Type="http://schemas.openxmlformats.org/officeDocument/2006/relationships/image" Target="../media/image91.jpeg"/><Relationship Id="rId1" Type="http://schemas.openxmlformats.org/officeDocument/2006/relationships/slideLayout" Target="../slideLayouts/slideLayout8.xml"/><Relationship Id="rId6" Type="http://schemas.openxmlformats.org/officeDocument/2006/relationships/image" Target="../media/image90.png"/><Relationship Id="rId5" Type="http://schemas.openxmlformats.org/officeDocument/2006/relationships/image" Target="../media/image94.jpe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xml"/><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g"/><Relationship Id="rId7" Type="http://schemas.openxmlformats.org/officeDocument/2006/relationships/image" Target="../media/image112.png"/><Relationship Id="rId12" Type="http://schemas.openxmlformats.org/officeDocument/2006/relationships/image" Target="../media/image67.png"/><Relationship Id="rId2"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jpg"/><Relationship Id="rId9" Type="http://schemas.openxmlformats.org/officeDocument/2006/relationships/image" Target="../media/image11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8" Type="http://schemas.openxmlformats.org/officeDocument/2006/relationships/image" Target="../media/image135.png"/><Relationship Id="rId3" Type="http://schemas.microsoft.com/office/2007/relationships/hdphoto" Target="../media/hdphoto7.wdp"/><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image" Target="../media/image142.png"/><Relationship Id="rId3" Type="http://schemas.openxmlformats.org/officeDocument/2006/relationships/tags" Target="../tags/tag132.xml"/><Relationship Id="rId21" Type="http://schemas.openxmlformats.org/officeDocument/2006/relationships/tags" Target="../tags/tag150.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slideLayout" Target="../slideLayouts/slideLayout8.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image" Target="../media/image145.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image" Target="../media/image144.jpeg"/><Relationship Id="rId10" Type="http://schemas.openxmlformats.org/officeDocument/2006/relationships/tags" Target="../tags/tag139.xml"/><Relationship Id="rId19" Type="http://schemas.openxmlformats.org/officeDocument/2006/relationships/tags" Target="../tags/tag148.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image" Target="../media/image143.png"/><Relationship Id="rId30" Type="http://schemas.openxmlformats.org/officeDocument/2006/relationships/image" Target="../media/image146.png"/></Relationships>
</file>

<file path=ppt/slides/_rels/slide77.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tags" Target="../tags/tag166.xml"/><Relationship Id="rId18" Type="http://schemas.openxmlformats.org/officeDocument/2006/relationships/tags" Target="../tags/tag171.xml"/><Relationship Id="rId26" Type="http://schemas.openxmlformats.org/officeDocument/2006/relationships/image" Target="../media/image146.png"/><Relationship Id="rId3" Type="http://schemas.openxmlformats.org/officeDocument/2006/relationships/tags" Target="../tags/tag156.xml"/><Relationship Id="rId21" Type="http://schemas.openxmlformats.org/officeDocument/2006/relationships/tags" Target="../tags/tag174.xml"/><Relationship Id="rId7" Type="http://schemas.openxmlformats.org/officeDocument/2006/relationships/tags" Target="../tags/tag160.xml"/><Relationship Id="rId12" Type="http://schemas.openxmlformats.org/officeDocument/2006/relationships/tags" Target="../tags/tag165.xml"/><Relationship Id="rId17" Type="http://schemas.openxmlformats.org/officeDocument/2006/relationships/tags" Target="../tags/tag170.xml"/><Relationship Id="rId25" Type="http://schemas.openxmlformats.org/officeDocument/2006/relationships/image" Target="../media/image147.png"/><Relationship Id="rId2" Type="http://schemas.openxmlformats.org/officeDocument/2006/relationships/tags" Target="../tags/tag155.xml"/><Relationship Id="rId16" Type="http://schemas.openxmlformats.org/officeDocument/2006/relationships/tags" Target="../tags/tag169.xml"/><Relationship Id="rId20" Type="http://schemas.openxmlformats.org/officeDocument/2006/relationships/tags" Target="../tags/tag173.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tags" Target="../tags/tag164.xml"/><Relationship Id="rId24" Type="http://schemas.openxmlformats.org/officeDocument/2006/relationships/image" Target="../media/image144.jpeg"/><Relationship Id="rId5" Type="http://schemas.openxmlformats.org/officeDocument/2006/relationships/tags" Target="../tags/tag158.xml"/><Relationship Id="rId15" Type="http://schemas.openxmlformats.org/officeDocument/2006/relationships/tags" Target="../tags/tag168.xml"/><Relationship Id="rId23" Type="http://schemas.openxmlformats.org/officeDocument/2006/relationships/slideLayout" Target="../slideLayouts/slideLayout8.xml"/><Relationship Id="rId10" Type="http://schemas.openxmlformats.org/officeDocument/2006/relationships/tags" Target="../tags/tag163.xml"/><Relationship Id="rId19" Type="http://schemas.openxmlformats.org/officeDocument/2006/relationships/tags" Target="../tags/tag172.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tags" Target="../tags/tag167.xml"/><Relationship Id="rId22" Type="http://schemas.openxmlformats.org/officeDocument/2006/relationships/tags" Target="../tags/tag175.xml"/><Relationship Id="rId27" Type="http://schemas.openxmlformats.org/officeDocument/2006/relationships/image" Target="../media/image1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tags" Target="../tags/tag183.xml"/><Relationship Id="rId3" Type="http://schemas.openxmlformats.org/officeDocument/2006/relationships/tags" Target="../tags/tag178.xml"/><Relationship Id="rId7" Type="http://schemas.openxmlformats.org/officeDocument/2006/relationships/tags" Target="../tags/tag18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microsoft.com/office/2007/relationships/hdphoto" Target="../media/hdphoto8.wdp"/><Relationship Id="rId5" Type="http://schemas.openxmlformats.org/officeDocument/2006/relationships/tags" Target="../tags/tag180.xml"/><Relationship Id="rId10" Type="http://schemas.openxmlformats.org/officeDocument/2006/relationships/image" Target="../media/image149.png"/><Relationship Id="rId4" Type="http://schemas.openxmlformats.org/officeDocument/2006/relationships/tags" Target="../tags/tag179.xml"/><Relationship Id="rId9"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2.png"/><Relationship Id="rId1" Type="http://schemas.openxmlformats.org/officeDocument/2006/relationships/slideLayout" Target="../slideLayouts/slideLayout20.xml"/><Relationship Id="rId6" Type="http://schemas.openxmlformats.org/officeDocument/2006/relationships/image" Target="../media/image153.jpg"/><Relationship Id="rId5" Type="http://schemas.openxmlformats.org/officeDocument/2006/relationships/image" Target="../media/image152.png"/><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8.png"/><Relationship Id="rId2" Type="http://schemas.openxmlformats.org/officeDocument/2006/relationships/image" Target="../media/image144.jpeg"/><Relationship Id="rId1" Type="http://schemas.openxmlformats.org/officeDocument/2006/relationships/slideLayout" Target="../slideLayouts/slideLayout20.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8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0.xml"/><Relationship Id="rId4" Type="http://schemas.openxmlformats.org/officeDocument/2006/relationships/image" Target="../media/image1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8" Type="http://schemas.openxmlformats.org/officeDocument/2006/relationships/tags" Target="../tags/tag191.xml"/><Relationship Id="rId3" Type="http://schemas.openxmlformats.org/officeDocument/2006/relationships/tags" Target="../tags/tag186.xml"/><Relationship Id="rId7" Type="http://schemas.openxmlformats.org/officeDocument/2006/relationships/tags" Target="../tags/tag19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10" Type="http://schemas.openxmlformats.org/officeDocument/2006/relationships/image" Target="../media/image163.jpeg"/><Relationship Id="rId4" Type="http://schemas.openxmlformats.org/officeDocument/2006/relationships/tags" Target="../tags/tag187.xml"/><Relationship Id="rId9"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0.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9.png"/><Relationship Id="rId1" Type="http://schemas.openxmlformats.org/officeDocument/2006/relationships/slideLayout" Target="../slideLayouts/slideLayout20.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0.xml"/><Relationship Id="rId5" Type="http://schemas.openxmlformats.org/officeDocument/2006/relationships/image" Target="../media/image176.png"/><Relationship Id="rId4" Type="http://schemas.openxmlformats.org/officeDocument/2006/relationships/image" Target="../media/image17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xml"/><Relationship Id="rId1" Type="http://schemas.openxmlformats.org/officeDocument/2006/relationships/tags" Target="../tags/tag3.xml"/></Relationships>
</file>

<file path=ppt/slides/_rels/slide90.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6.png"/><Relationship Id="rId7" Type="http://schemas.openxmlformats.org/officeDocument/2006/relationships/image" Target="../media/image181.jpeg"/><Relationship Id="rId2" Type="http://schemas.openxmlformats.org/officeDocument/2006/relationships/image" Target="../media/image177.jpeg"/><Relationship Id="rId1" Type="http://schemas.openxmlformats.org/officeDocument/2006/relationships/slideLayout" Target="../slideLayouts/slideLayout20.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slideLayout" Target="../slideLayouts/slideLayout20.xml"/><Relationship Id="rId1" Type="http://schemas.openxmlformats.org/officeDocument/2006/relationships/tags" Target="../tags/tag192.xml"/></Relationships>
</file>

<file path=ppt/slides/_rels/slide9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84.png"/><Relationship Id="rId7" Type="http://schemas.openxmlformats.org/officeDocument/2006/relationships/image" Target="../media/image179.png"/><Relationship Id="rId2" Type="http://schemas.openxmlformats.org/officeDocument/2006/relationships/slideLayout" Target="../slideLayouts/slideLayout20.xml"/><Relationship Id="rId1" Type="http://schemas.openxmlformats.org/officeDocument/2006/relationships/tags" Target="../tags/tag193.xml"/><Relationship Id="rId6" Type="http://schemas.openxmlformats.org/officeDocument/2006/relationships/image" Target="../media/image178.png"/><Relationship Id="rId11" Type="http://schemas.openxmlformats.org/officeDocument/2006/relationships/image" Target="../media/image188.png"/><Relationship Id="rId5" Type="http://schemas.openxmlformats.org/officeDocument/2006/relationships/image" Target="../media/image176.png"/><Relationship Id="rId10" Type="http://schemas.openxmlformats.org/officeDocument/2006/relationships/image" Target="../media/image187.png"/><Relationship Id="rId4" Type="http://schemas.openxmlformats.org/officeDocument/2006/relationships/image" Target="../media/image185.png"/><Relationship Id="rId9" Type="http://schemas.openxmlformats.org/officeDocument/2006/relationships/image" Target="../media/image186.png"/></Relationships>
</file>

<file path=ppt/slides/_rels/slide93.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3.png"/><Relationship Id="rId2" Type="http://schemas.openxmlformats.org/officeDocument/2006/relationships/slideLayout" Target="../slideLayouts/slideLayout20.xml"/><Relationship Id="rId1" Type="http://schemas.openxmlformats.org/officeDocument/2006/relationships/tags" Target="../tags/tag19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0.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96.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2.png"/><Relationship Id="rId3" Type="http://schemas.openxmlformats.org/officeDocument/2006/relationships/tags" Target="../tags/tag197.xml"/><Relationship Id="rId7" Type="http://schemas.openxmlformats.org/officeDocument/2006/relationships/slideLayout" Target="../slideLayouts/slideLayout20.xml"/><Relationship Id="rId12" Type="http://schemas.openxmlformats.org/officeDocument/2006/relationships/image" Target="../media/image187.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image" Target="../media/image201.png"/><Relationship Id="rId5" Type="http://schemas.openxmlformats.org/officeDocument/2006/relationships/tags" Target="../tags/tag199.xml"/><Relationship Id="rId10" Type="http://schemas.openxmlformats.org/officeDocument/2006/relationships/image" Target="../media/image6.png"/><Relationship Id="rId4" Type="http://schemas.openxmlformats.org/officeDocument/2006/relationships/tags" Target="../tags/tag198.xml"/><Relationship Id="rId9" Type="http://schemas.openxmlformats.org/officeDocument/2006/relationships/image" Target="../media/image200.emf"/><Relationship Id="rId14" Type="http://schemas.openxmlformats.org/officeDocument/2006/relationships/image" Target="../media/image2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0.xml"/><Relationship Id="rId6" Type="http://schemas.openxmlformats.org/officeDocument/2006/relationships/image" Target="../media/image204.png"/><Relationship Id="rId5" Type="http://schemas.openxmlformats.org/officeDocument/2006/relationships/image" Target="../media/image197.png"/><Relationship Id="rId4" Type="http://schemas.openxmlformats.org/officeDocument/2006/relationships/image" Target="../media/image196.png"/></Relationships>
</file>

<file path=ppt/slides/_rels/slide99.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tags" Target="../tags/tag213.xml"/><Relationship Id="rId18" Type="http://schemas.openxmlformats.org/officeDocument/2006/relationships/tags" Target="../tags/tag218.xml"/><Relationship Id="rId26" Type="http://schemas.openxmlformats.org/officeDocument/2006/relationships/image" Target="../media/image186.png"/><Relationship Id="rId3" Type="http://schemas.openxmlformats.org/officeDocument/2006/relationships/tags" Target="../tags/tag203.xml"/><Relationship Id="rId21" Type="http://schemas.openxmlformats.org/officeDocument/2006/relationships/image" Target="../media/image200.emf"/><Relationship Id="rId7" Type="http://schemas.openxmlformats.org/officeDocument/2006/relationships/tags" Target="../tags/tag207.xml"/><Relationship Id="rId12" Type="http://schemas.openxmlformats.org/officeDocument/2006/relationships/tags" Target="../tags/tag212.xml"/><Relationship Id="rId17" Type="http://schemas.openxmlformats.org/officeDocument/2006/relationships/tags" Target="../tags/tag217.xml"/><Relationship Id="rId25" Type="http://schemas.openxmlformats.org/officeDocument/2006/relationships/image" Target="../media/image201.png"/><Relationship Id="rId2" Type="http://schemas.openxmlformats.org/officeDocument/2006/relationships/tags" Target="../tags/tag202.xml"/><Relationship Id="rId16" Type="http://schemas.openxmlformats.org/officeDocument/2006/relationships/tags" Target="../tags/tag216.xml"/><Relationship Id="rId20" Type="http://schemas.openxmlformats.org/officeDocument/2006/relationships/slideLayout" Target="../slideLayouts/slideLayout20.xml"/><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tags" Target="../tags/tag211.xml"/><Relationship Id="rId24" Type="http://schemas.openxmlformats.org/officeDocument/2006/relationships/image" Target="../media/image206.png"/><Relationship Id="rId5" Type="http://schemas.openxmlformats.org/officeDocument/2006/relationships/tags" Target="../tags/tag205.xml"/><Relationship Id="rId15" Type="http://schemas.openxmlformats.org/officeDocument/2006/relationships/tags" Target="../tags/tag215.xml"/><Relationship Id="rId23" Type="http://schemas.openxmlformats.org/officeDocument/2006/relationships/image" Target="../media/image205.png"/><Relationship Id="rId28" Type="http://schemas.openxmlformats.org/officeDocument/2006/relationships/image" Target="../media/image207.png"/><Relationship Id="rId10" Type="http://schemas.openxmlformats.org/officeDocument/2006/relationships/tags" Target="../tags/tag210.xml"/><Relationship Id="rId19" Type="http://schemas.openxmlformats.org/officeDocument/2006/relationships/tags" Target="../tags/tag219.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tags" Target="../tags/tag214.xml"/><Relationship Id="rId22" Type="http://schemas.openxmlformats.org/officeDocument/2006/relationships/image" Target="../media/image6.png"/><Relationship Id="rId27"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82EB9-F888-4EF5-9BD3-4FB532D116CB}"/>
              </a:ext>
            </a:extLst>
          </p:cNvPr>
          <p:cNvSpPr>
            <a:spLocks noGrp="1"/>
          </p:cNvSpPr>
          <p:nvPr>
            <p:ph type="ctrTitle"/>
          </p:nvPr>
        </p:nvSpPr>
        <p:spPr/>
        <p:txBody>
          <a:bodyPr>
            <a:normAutofit fontScale="90000"/>
          </a:bodyPr>
          <a:lstStyle/>
          <a:p>
            <a:pPr marL="269875" indent="-269875"/>
            <a:r>
              <a:rPr lang="de-DE" sz="6000" b="1">
                <a:solidFill>
                  <a:schemeClr val="bg1"/>
                </a:solidFill>
              </a:rPr>
              <a:t> SEA REGION </a:t>
            </a:r>
            <a:br>
              <a:rPr lang="de-DE" sz="6000" b="1">
                <a:solidFill>
                  <a:schemeClr val="bg1"/>
                </a:solidFill>
              </a:rPr>
            </a:br>
            <a:r>
              <a:rPr lang="de-DE" sz="6000" b="1">
                <a:solidFill>
                  <a:schemeClr val="bg1"/>
                </a:solidFill>
              </a:rPr>
              <a:t>PARTNER Training</a:t>
            </a:r>
            <a:br>
              <a:rPr lang="de-DE" sz="6000" b="1">
                <a:solidFill>
                  <a:schemeClr val="bg1"/>
                </a:solidFill>
              </a:rPr>
            </a:br>
            <a:br>
              <a:rPr lang="de-DE" sz="6000" b="1">
                <a:solidFill>
                  <a:schemeClr val="bg1"/>
                </a:solidFill>
              </a:rPr>
            </a:br>
            <a:r>
              <a:rPr lang="tr-TR" sz="2700" b="1" i="1" u="sng">
                <a:solidFill>
                  <a:schemeClr val="bg1"/>
                </a:solidFill>
              </a:rPr>
              <a:t>TOP</a:t>
            </a:r>
            <a:r>
              <a:rPr lang="de-DE" sz="2700" b="1" i="1" u="sng">
                <a:solidFill>
                  <a:schemeClr val="bg1"/>
                </a:solidFill>
              </a:rPr>
              <a:t>I</a:t>
            </a:r>
            <a:r>
              <a:rPr lang="tr-TR" sz="2700" b="1" i="1" u="sng">
                <a:solidFill>
                  <a:schemeClr val="bg1"/>
                </a:solidFill>
              </a:rPr>
              <a:t>C:</a:t>
            </a:r>
            <a:r>
              <a:rPr lang="tr-TR" sz="2700" b="1" i="1">
                <a:solidFill>
                  <a:schemeClr val="bg1"/>
                </a:solidFill>
              </a:rPr>
              <a:t> </a:t>
            </a:r>
            <a:r>
              <a:rPr lang="tr-TR" sz="2700">
                <a:solidFill>
                  <a:schemeClr val="bg1"/>
                </a:solidFill>
              </a:rPr>
              <a:t>AIR-FLUX </a:t>
            </a:r>
            <a:r>
              <a:rPr lang="de-DE" sz="2700">
                <a:solidFill>
                  <a:schemeClr val="bg1"/>
                </a:solidFill>
              </a:rPr>
              <a:t>product Features</a:t>
            </a:r>
            <a:br>
              <a:rPr lang="de-DE" sz="6000" b="1">
                <a:solidFill>
                  <a:schemeClr val="bg1"/>
                </a:solidFill>
              </a:rPr>
            </a:br>
            <a:br>
              <a:rPr lang="tr-TR" sz="6000" b="1">
                <a:solidFill>
                  <a:schemeClr val="bg1"/>
                </a:solidFill>
              </a:rPr>
            </a:br>
            <a:r>
              <a:rPr lang="de-DE" sz="6000" b="1"/>
              <a:t>08.09</a:t>
            </a:r>
            <a:r>
              <a:rPr lang="de-DE" sz="6000" b="1">
                <a:solidFill>
                  <a:schemeClr val="bg1"/>
                </a:solidFill>
              </a:rPr>
              <a:t>.2022</a:t>
            </a:r>
            <a:br>
              <a:rPr lang="de-DE" sz="6000" b="1">
                <a:solidFill>
                  <a:schemeClr val="bg1"/>
                </a:solidFill>
              </a:rPr>
            </a:br>
            <a:r>
              <a:rPr lang="de-DE" sz="2700" b="1">
                <a:solidFill>
                  <a:schemeClr val="bg1"/>
                </a:solidFill>
              </a:rPr>
              <a:t>Manisa</a:t>
            </a:r>
            <a:br>
              <a:rPr lang="en-US" sz="6600" b="1">
                <a:solidFill>
                  <a:schemeClr val="bg1"/>
                </a:solidFill>
              </a:rPr>
            </a:br>
            <a:endParaRPr lang="de-DE"/>
          </a:p>
        </p:txBody>
      </p:sp>
    </p:spTree>
    <p:extLst>
      <p:ext uri="{BB962C8B-B14F-4D97-AF65-F5344CB8AC3E}">
        <p14:creationId xmlns:p14="http://schemas.microsoft.com/office/powerpoint/2010/main" val="97609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角矩形 44"/>
          <p:cNvSpPr>
            <a:spLocks/>
          </p:cNvSpPr>
          <p:nvPr/>
        </p:nvSpPr>
        <p:spPr bwMode="auto">
          <a:xfrm>
            <a:off x="1421573" y="1222743"/>
            <a:ext cx="2444104" cy="580993"/>
          </a:xfrm>
          <a:prstGeom prst="roundRect">
            <a:avLst/>
          </a:prstGeom>
          <a:noFill/>
          <a:ln w="25400" cap="flat" cmpd="sng" algn="ctr">
            <a:solidFill>
              <a:srgbClr val="08427E"/>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tr-TR" altLang="zh-CN" sz="1600" kern="0" dirty="0">
                <a:solidFill>
                  <a:srgbClr val="000000"/>
                </a:solidFill>
                <a:ea typeface="宋体"/>
                <a:cs typeface="Arial" pitchFamily="34" charset="0"/>
              </a:rPr>
              <a:t>Auto </a:t>
            </a:r>
            <a:r>
              <a:rPr lang="tr-TR" altLang="zh-CN" sz="1600" kern="0" dirty="0" err="1">
                <a:solidFill>
                  <a:srgbClr val="000000"/>
                </a:solidFill>
                <a:ea typeface="宋体"/>
                <a:cs typeface="Arial" pitchFamily="34" charset="0"/>
              </a:rPr>
              <a:t>mode</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default</a:t>
            </a:r>
            <a:r>
              <a:rPr lang="tr-TR" altLang="zh-CN" sz="1600" kern="0" dirty="0">
                <a:solidFill>
                  <a:srgbClr val="000000"/>
                </a:solidFill>
                <a:ea typeface="宋体"/>
                <a:cs typeface="Arial" pitchFamily="34" charset="0"/>
              </a:rPr>
              <a:t>)</a:t>
            </a:r>
            <a:endParaRPr lang="zh-CN" altLang="zh-CN" sz="1600" kern="0" dirty="0">
              <a:solidFill>
                <a:srgbClr val="000000"/>
              </a:solidFill>
              <a:ea typeface="宋体"/>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695" y="2029105"/>
            <a:ext cx="469898" cy="46989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634" y="2029105"/>
            <a:ext cx="469898" cy="469898"/>
          </a:xfrm>
          <a:prstGeom prst="rect">
            <a:avLst/>
          </a:prstGeom>
        </p:spPr>
      </p:pic>
      <p:sp>
        <p:nvSpPr>
          <p:cNvPr id="28" name="圆角矩形 44_"/>
          <p:cNvSpPr>
            <a:spLocks/>
          </p:cNvSpPr>
          <p:nvPr/>
        </p:nvSpPr>
        <p:spPr bwMode="auto">
          <a:xfrm>
            <a:off x="1421573" y="1991263"/>
            <a:ext cx="2444104" cy="580993"/>
          </a:xfrm>
          <a:prstGeom prst="roundRect">
            <a:avLst/>
          </a:prstGeom>
          <a:noFill/>
          <a:ln w="25400" cap="flat" cmpd="sng" algn="ctr">
            <a:solidFill>
              <a:srgbClr val="08427E"/>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en-US" altLang="zh-CN" sz="1600" kern="0" dirty="0">
                <a:solidFill>
                  <a:srgbClr val="000000"/>
                </a:solidFill>
                <a:ea typeface="宋体"/>
                <a:cs typeface="Arial" pitchFamily="34" charset="0"/>
              </a:rPr>
              <a:t>Cooling </a:t>
            </a:r>
            <a:r>
              <a:rPr lang="tr-TR" altLang="zh-CN" sz="1600" kern="0" dirty="0" err="1">
                <a:solidFill>
                  <a:srgbClr val="000000"/>
                </a:solidFill>
                <a:ea typeface="宋体"/>
                <a:cs typeface="Arial" pitchFamily="34" charset="0"/>
              </a:rPr>
              <a:t>or</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Heating</a:t>
            </a:r>
            <a:r>
              <a:rPr lang="tr-TR" altLang="zh-CN" sz="1600" kern="0" dirty="0">
                <a:solidFill>
                  <a:srgbClr val="000000"/>
                </a:solidFill>
                <a:ea typeface="宋体"/>
                <a:cs typeface="Arial" pitchFamily="34" charset="0"/>
              </a:rPr>
              <a:t> </a:t>
            </a:r>
            <a:r>
              <a:rPr lang="en-US" altLang="zh-CN" sz="1600" kern="0" dirty="0">
                <a:solidFill>
                  <a:srgbClr val="000000"/>
                </a:solidFill>
                <a:ea typeface="宋体"/>
                <a:cs typeface="Arial" pitchFamily="34" charset="0"/>
              </a:rPr>
              <a:t>priority mode </a:t>
            </a:r>
            <a:endParaRPr lang="zh-CN" altLang="zh-CN" sz="1600" kern="0" dirty="0">
              <a:solidFill>
                <a:srgbClr val="000000"/>
              </a:solidFill>
              <a:ea typeface="宋体"/>
              <a:cs typeface="Arial" pitchFamily="34" charset="0"/>
            </a:endParaRPr>
          </a:p>
        </p:txBody>
      </p:sp>
      <p:sp>
        <p:nvSpPr>
          <p:cNvPr id="29" name="圆角矩形 44__"/>
          <p:cNvSpPr>
            <a:spLocks/>
          </p:cNvSpPr>
          <p:nvPr/>
        </p:nvSpPr>
        <p:spPr bwMode="auto">
          <a:xfrm>
            <a:off x="1435205" y="2761508"/>
            <a:ext cx="2444104" cy="580993"/>
          </a:xfrm>
          <a:prstGeom prst="roundRect">
            <a:avLst/>
          </a:prstGeom>
          <a:noFill/>
          <a:ln w="25400" cap="flat" cmpd="sng" algn="ctr">
            <a:solidFill>
              <a:srgbClr val="08427E"/>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tr-TR" altLang="zh-CN" sz="1600" kern="0" dirty="0" err="1">
                <a:solidFill>
                  <a:srgbClr val="000000"/>
                </a:solidFill>
                <a:ea typeface="宋体"/>
                <a:cs typeface="Arial" pitchFamily="34" charset="0"/>
              </a:rPr>
              <a:t>Lock</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cooling</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mode</a:t>
            </a:r>
            <a:endParaRPr lang="zh-CN" altLang="zh-CN" sz="1600" kern="0" dirty="0">
              <a:solidFill>
                <a:srgbClr val="000000"/>
              </a:solidFill>
              <a:ea typeface="宋体"/>
              <a:cs typeface="Arial" pitchFamily="34" charset="0"/>
            </a:endParaRPr>
          </a:p>
        </p:txBody>
      </p:sp>
      <p:sp>
        <p:nvSpPr>
          <p:cNvPr id="34" name="圆角矩形 44___"/>
          <p:cNvSpPr>
            <a:spLocks/>
          </p:cNvSpPr>
          <p:nvPr/>
        </p:nvSpPr>
        <p:spPr bwMode="auto">
          <a:xfrm>
            <a:off x="1435205" y="3518794"/>
            <a:ext cx="2444104" cy="580993"/>
          </a:xfrm>
          <a:prstGeom prst="roundRect">
            <a:avLst/>
          </a:prstGeom>
          <a:noFill/>
          <a:ln w="25400" cap="flat" cmpd="sng" algn="ctr">
            <a:solidFill>
              <a:srgbClr val="08427E"/>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tr-TR" altLang="zh-CN" sz="1600" kern="0" dirty="0" err="1">
                <a:solidFill>
                  <a:srgbClr val="000000"/>
                </a:solidFill>
                <a:ea typeface="宋体"/>
                <a:cs typeface="Arial" pitchFamily="34" charset="0"/>
              </a:rPr>
              <a:t>Lock</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heating</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mode</a:t>
            </a:r>
            <a:endParaRPr lang="zh-CN" altLang="zh-CN" sz="1600" kern="0" dirty="0">
              <a:solidFill>
                <a:srgbClr val="000000"/>
              </a:solidFill>
              <a:ea typeface="宋体"/>
              <a:cs typeface="Arial" pitchFamily="34" charset="0"/>
            </a:endParaRPr>
          </a:p>
        </p:txBody>
      </p:sp>
      <p:sp>
        <p:nvSpPr>
          <p:cNvPr id="35" name="圆角矩形 44____"/>
          <p:cNvSpPr>
            <a:spLocks/>
          </p:cNvSpPr>
          <p:nvPr/>
        </p:nvSpPr>
        <p:spPr bwMode="auto">
          <a:xfrm>
            <a:off x="1450273" y="4265535"/>
            <a:ext cx="2444104" cy="580993"/>
          </a:xfrm>
          <a:prstGeom prst="roundRect">
            <a:avLst/>
          </a:prstGeom>
          <a:noFill/>
          <a:ln w="25400" cap="flat" cmpd="sng" algn="ctr">
            <a:solidFill>
              <a:srgbClr val="08427E"/>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tr-TR" altLang="zh-CN" sz="1600" kern="0" dirty="0" err="1">
                <a:solidFill>
                  <a:srgbClr val="000000"/>
                </a:solidFill>
                <a:ea typeface="宋体"/>
                <a:cs typeface="Arial" pitchFamily="34" charset="0"/>
              </a:rPr>
              <a:t>Voting</a:t>
            </a:r>
            <a:r>
              <a:rPr lang="tr-TR" altLang="zh-CN" sz="1600" kern="0" dirty="0">
                <a:solidFill>
                  <a:srgbClr val="000000"/>
                </a:solidFill>
                <a:ea typeface="宋体"/>
                <a:cs typeface="Arial" pitchFamily="34" charset="0"/>
              </a:rPr>
              <a:t> </a:t>
            </a:r>
            <a:r>
              <a:rPr lang="tr-TR" altLang="zh-CN" sz="1600" kern="0" dirty="0" err="1">
                <a:solidFill>
                  <a:srgbClr val="000000"/>
                </a:solidFill>
                <a:ea typeface="宋体"/>
                <a:cs typeface="Arial" pitchFamily="34" charset="0"/>
              </a:rPr>
              <a:t>priority</a:t>
            </a:r>
            <a:r>
              <a:rPr lang="tr-TR" altLang="zh-CN" sz="1600" kern="0" dirty="0">
                <a:solidFill>
                  <a:srgbClr val="000000"/>
                </a:solidFill>
                <a:ea typeface="宋体"/>
                <a:cs typeface="Arial" pitchFamily="34" charset="0"/>
              </a:rPr>
              <a:t> </a:t>
            </a:r>
          </a:p>
          <a:p>
            <a:pPr defTabSz="742188">
              <a:lnSpc>
                <a:spcPct val="90000"/>
              </a:lnSpc>
              <a:spcAft>
                <a:spcPct val="35000"/>
              </a:spcAft>
              <a:defRPr/>
            </a:pPr>
            <a:r>
              <a:rPr lang="tr-TR" altLang="zh-CN" sz="1400" kern="0" dirty="0">
                <a:solidFill>
                  <a:srgbClr val="000000"/>
                </a:solidFill>
                <a:ea typeface="宋体"/>
                <a:cs typeface="Arial" pitchFamily="34" charset="0"/>
              </a:rPr>
              <a:t>(</a:t>
            </a:r>
            <a:r>
              <a:rPr lang="tr-TR" altLang="zh-CN" sz="1400" kern="0" dirty="0" err="1">
                <a:solidFill>
                  <a:srgbClr val="000000"/>
                </a:solidFill>
                <a:ea typeface="宋体"/>
                <a:cs typeface="Arial" pitchFamily="34" charset="0"/>
              </a:rPr>
              <a:t>Majorities</a:t>
            </a:r>
            <a:r>
              <a:rPr lang="tr-TR" altLang="zh-CN" sz="1400" kern="0" dirty="0">
                <a:solidFill>
                  <a:srgbClr val="000000"/>
                </a:solidFill>
                <a:ea typeface="宋体"/>
                <a:cs typeface="Arial" pitchFamily="34" charset="0"/>
              </a:rPr>
              <a:t>’ </a:t>
            </a:r>
            <a:r>
              <a:rPr lang="tr-TR" altLang="zh-CN" sz="1400" kern="0" dirty="0" err="1">
                <a:solidFill>
                  <a:srgbClr val="000000"/>
                </a:solidFill>
                <a:ea typeface="宋体"/>
                <a:cs typeface="Arial" pitchFamily="34" charset="0"/>
              </a:rPr>
              <a:t>requirement</a:t>
            </a:r>
            <a:r>
              <a:rPr lang="tr-TR" altLang="zh-CN" sz="1400" kern="0" dirty="0">
                <a:solidFill>
                  <a:srgbClr val="000000"/>
                </a:solidFill>
                <a:ea typeface="宋体"/>
                <a:cs typeface="Arial" pitchFamily="34" charset="0"/>
              </a:rPr>
              <a:t>)</a:t>
            </a:r>
          </a:p>
        </p:txBody>
      </p:sp>
      <p:sp>
        <p:nvSpPr>
          <p:cNvPr id="36" name="圆角矩形 44_____"/>
          <p:cNvSpPr>
            <a:spLocks/>
          </p:cNvSpPr>
          <p:nvPr/>
        </p:nvSpPr>
        <p:spPr bwMode="auto">
          <a:xfrm>
            <a:off x="1454312" y="4985863"/>
            <a:ext cx="2444104" cy="580993"/>
          </a:xfrm>
          <a:prstGeom prst="roundRect">
            <a:avLst/>
          </a:prstGeom>
          <a:noFill/>
          <a:ln w="25400" cap="flat" cmpd="sng" algn="ctr">
            <a:solidFill>
              <a:srgbClr val="08427E"/>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tr-TR" altLang="zh-CN" sz="1600" kern="0" dirty="0">
                <a:solidFill>
                  <a:srgbClr val="000000"/>
                </a:solidFill>
                <a:ea typeface="宋体"/>
                <a:cs typeface="Arial" pitchFamily="34" charset="0"/>
              </a:rPr>
              <a:t>VIP </a:t>
            </a:r>
            <a:r>
              <a:rPr lang="tr-TR" altLang="zh-CN" sz="1600" kern="0" dirty="0" err="1">
                <a:solidFill>
                  <a:srgbClr val="000000"/>
                </a:solidFill>
                <a:ea typeface="宋体"/>
                <a:cs typeface="Arial" pitchFamily="34" charset="0"/>
              </a:rPr>
              <a:t>priority</a:t>
            </a:r>
            <a:endParaRPr lang="tr-TR" altLang="zh-CN" sz="1600" kern="0" dirty="0">
              <a:solidFill>
                <a:srgbClr val="000000"/>
              </a:solidFill>
              <a:ea typeface="宋体"/>
              <a:cs typeface="Arial" pitchFamily="34" charset="0"/>
            </a:endParaRPr>
          </a:p>
          <a:p>
            <a:pPr defTabSz="742188">
              <a:lnSpc>
                <a:spcPct val="90000"/>
              </a:lnSpc>
              <a:spcAft>
                <a:spcPct val="35000"/>
              </a:spcAft>
              <a:defRPr/>
            </a:pPr>
            <a:r>
              <a:rPr lang="tr-TR" altLang="zh-CN" sz="1400" kern="0" dirty="0">
                <a:solidFill>
                  <a:srgbClr val="000000"/>
                </a:solidFill>
                <a:ea typeface="宋体"/>
                <a:cs typeface="Arial" pitchFamily="34" charset="0"/>
              </a:rPr>
              <a:t>(</a:t>
            </a:r>
            <a:r>
              <a:rPr lang="tr-TR" altLang="zh-CN" sz="1400" kern="0" dirty="0" err="1">
                <a:solidFill>
                  <a:srgbClr val="000000"/>
                </a:solidFill>
                <a:ea typeface="宋体"/>
                <a:cs typeface="Arial" pitchFamily="34" charset="0"/>
              </a:rPr>
              <a:t>default</a:t>
            </a:r>
            <a:r>
              <a:rPr lang="tr-TR" altLang="zh-CN" sz="1400" kern="0" dirty="0">
                <a:solidFill>
                  <a:srgbClr val="000000"/>
                </a:solidFill>
                <a:ea typeface="宋体"/>
                <a:cs typeface="Arial" pitchFamily="34" charset="0"/>
              </a:rPr>
              <a:t> </a:t>
            </a:r>
            <a:r>
              <a:rPr lang="tr-TR" altLang="zh-CN" sz="1400" kern="0" dirty="0" err="1">
                <a:solidFill>
                  <a:srgbClr val="000000"/>
                </a:solidFill>
                <a:ea typeface="宋体"/>
                <a:cs typeface="Arial" pitchFamily="34" charset="0"/>
              </a:rPr>
              <a:t>address</a:t>
            </a:r>
            <a:r>
              <a:rPr lang="tr-TR" altLang="zh-CN" sz="1400" kern="0" dirty="0">
                <a:solidFill>
                  <a:srgbClr val="000000"/>
                </a:solidFill>
                <a:ea typeface="宋体"/>
                <a:cs typeface="Arial" pitchFamily="34" charset="0"/>
              </a:rPr>
              <a:t> No.63)</a:t>
            </a: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634" y="2810957"/>
            <a:ext cx="469898" cy="469898"/>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634" y="3619288"/>
            <a:ext cx="469898" cy="469898"/>
          </a:xfrm>
          <a:prstGeom prst="rect">
            <a:avLst/>
          </a:prstGeom>
        </p:spPr>
      </p:pic>
      <p:sp>
        <p:nvSpPr>
          <p:cNvPr id="39" name="圆角矩形 44______"/>
          <p:cNvSpPr>
            <a:spLocks/>
          </p:cNvSpPr>
          <p:nvPr/>
        </p:nvSpPr>
        <p:spPr bwMode="auto">
          <a:xfrm>
            <a:off x="4098726" y="3505845"/>
            <a:ext cx="4090034" cy="580993"/>
          </a:xfrm>
          <a:prstGeom prst="roundRect">
            <a:avLst/>
          </a:prstGeom>
          <a:noFill/>
          <a:ln w="25400" cap="flat" cmpd="sng" algn="ctr">
            <a:solidFill>
              <a:srgbClr val="F2F2F2"/>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en-US" sz="1000" dirty="0">
                <a:solidFill>
                  <a:srgbClr val="000000"/>
                </a:solidFill>
              </a:rPr>
              <a:t>The outdoor unit only operates in heating mode</a:t>
            </a:r>
            <a:endParaRPr lang="zh-CN" altLang="zh-CN" sz="1000" b="1" kern="0" dirty="0">
              <a:solidFill>
                <a:srgbClr val="000000"/>
              </a:solidFill>
              <a:ea typeface="宋体"/>
              <a:cs typeface="Arial" pitchFamily="34" charset="0"/>
            </a:endParaRPr>
          </a:p>
        </p:txBody>
      </p:sp>
      <p:sp>
        <p:nvSpPr>
          <p:cNvPr id="40" name="圆角矩形 44_______"/>
          <p:cNvSpPr>
            <a:spLocks/>
          </p:cNvSpPr>
          <p:nvPr/>
        </p:nvSpPr>
        <p:spPr bwMode="auto">
          <a:xfrm>
            <a:off x="4098726" y="1216404"/>
            <a:ext cx="4090034" cy="580993"/>
          </a:xfrm>
          <a:prstGeom prst="roundRect">
            <a:avLst/>
          </a:prstGeom>
          <a:noFill/>
          <a:ln w="25400" cap="flat" cmpd="sng" algn="ctr">
            <a:solidFill>
              <a:srgbClr val="F2F2F2"/>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marL="12700"/>
            <a:r>
              <a:rPr lang="en-US" sz="1000" spc="5" dirty="0">
                <a:solidFill>
                  <a:srgbClr val="000000"/>
                </a:solidFill>
                <a:cs typeface="Bookman Old Style"/>
              </a:rPr>
              <a:t>Outdoor unit operates </a:t>
            </a:r>
            <a:r>
              <a:rPr lang="en-US" sz="1000" spc="-10" dirty="0">
                <a:solidFill>
                  <a:srgbClr val="000000"/>
                </a:solidFill>
                <a:cs typeface="Bookman Old Style"/>
              </a:rPr>
              <a:t>according </a:t>
            </a:r>
            <a:r>
              <a:rPr lang="en-US" sz="1000" spc="-5" dirty="0">
                <a:solidFill>
                  <a:srgbClr val="000000"/>
                </a:solidFill>
                <a:cs typeface="Bookman Old Style"/>
              </a:rPr>
              <a:t>to </a:t>
            </a:r>
            <a:r>
              <a:rPr lang="en-US" sz="1000" spc="10" dirty="0">
                <a:solidFill>
                  <a:srgbClr val="000000"/>
                </a:solidFill>
                <a:cs typeface="Bookman Old Style"/>
              </a:rPr>
              <a:t>ambient temp.</a:t>
            </a:r>
            <a:r>
              <a:rPr lang="en-US" sz="1000" spc="-250" dirty="0">
                <a:solidFill>
                  <a:srgbClr val="000000"/>
                </a:solidFill>
                <a:cs typeface="Bookman Old Style"/>
              </a:rPr>
              <a:t> </a:t>
            </a:r>
            <a:r>
              <a:rPr lang="en-US" sz="1000" spc="-20" dirty="0">
                <a:solidFill>
                  <a:srgbClr val="000000"/>
                </a:solidFill>
                <a:cs typeface="Bookman Old Style"/>
              </a:rPr>
              <a:t>(T4)</a:t>
            </a:r>
          </a:p>
          <a:p>
            <a:pPr marL="298450" indent="-285750">
              <a:buFont typeface="Arial" panose="020B0604020202020204" pitchFamily="34" charset="0"/>
              <a:buChar char="•"/>
            </a:pPr>
            <a:r>
              <a:rPr lang="en-US" sz="1000" dirty="0">
                <a:solidFill>
                  <a:srgbClr val="000000"/>
                </a:solidFill>
                <a:cs typeface="Bookman Old Style"/>
              </a:rPr>
              <a:t>Heating </a:t>
            </a:r>
            <a:r>
              <a:rPr lang="en-US" sz="1000" spc="30" dirty="0">
                <a:solidFill>
                  <a:srgbClr val="000000"/>
                </a:solidFill>
                <a:cs typeface="Bookman Old Style"/>
              </a:rPr>
              <a:t>If </a:t>
            </a:r>
            <a:r>
              <a:rPr lang="en-US" sz="1000" spc="-35" dirty="0">
                <a:solidFill>
                  <a:srgbClr val="000000"/>
                </a:solidFill>
                <a:cs typeface="Bookman Old Style"/>
              </a:rPr>
              <a:t>T4 </a:t>
            </a:r>
            <a:r>
              <a:rPr lang="en-US" sz="1000" dirty="0">
                <a:solidFill>
                  <a:srgbClr val="000000"/>
                </a:solidFill>
                <a:cs typeface="Bookman Old Style"/>
              </a:rPr>
              <a:t>&lt; 13</a:t>
            </a:r>
            <a:r>
              <a:rPr lang="en-US" sz="1000" spc="-110" dirty="0">
                <a:solidFill>
                  <a:srgbClr val="000000"/>
                </a:solidFill>
                <a:cs typeface="Bookman Old Style"/>
              </a:rPr>
              <a:t> </a:t>
            </a:r>
            <a:r>
              <a:rPr lang="en-US" sz="1000" dirty="0">
                <a:solidFill>
                  <a:srgbClr val="000000"/>
                </a:solidFill>
                <a:cs typeface="Bookman Old Style"/>
              </a:rPr>
              <a:t>°C</a:t>
            </a:r>
            <a:r>
              <a:rPr lang="tr-TR" sz="1000" dirty="0">
                <a:solidFill>
                  <a:srgbClr val="000000"/>
                </a:solidFill>
                <a:cs typeface="Bookman Old Style"/>
              </a:rPr>
              <a:t>, </a:t>
            </a:r>
            <a:r>
              <a:rPr lang="en-US" sz="1000" spc="-15" dirty="0">
                <a:solidFill>
                  <a:srgbClr val="000000"/>
                </a:solidFill>
                <a:cs typeface="Bookman Old Style"/>
              </a:rPr>
              <a:t>Cooling </a:t>
            </a:r>
            <a:r>
              <a:rPr lang="en-US" sz="1000" spc="-10" dirty="0">
                <a:solidFill>
                  <a:srgbClr val="000000"/>
                </a:solidFill>
                <a:cs typeface="Bookman Old Style"/>
              </a:rPr>
              <a:t>if </a:t>
            </a:r>
            <a:r>
              <a:rPr lang="en-US" sz="1000" spc="-25" dirty="0">
                <a:solidFill>
                  <a:srgbClr val="000000"/>
                </a:solidFill>
                <a:cs typeface="Bookman Old Style"/>
              </a:rPr>
              <a:t>T4 &gt; </a:t>
            </a:r>
            <a:r>
              <a:rPr lang="en-US" sz="1000" dirty="0">
                <a:solidFill>
                  <a:srgbClr val="000000"/>
                </a:solidFill>
                <a:cs typeface="Bookman Old Style"/>
              </a:rPr>
              <a:t>18</a:t>
            </a:r>
            <a:r>
              <a:rPr lang="en-US" sz="1000" spc="90" dirty="0">
                <a:solidFill>
                  <a:srgbClr val="000000"/>
                </a:solidFill>
                <a:cs typeface="Bookman Old Style"/>
              </a:rPr>
              <a:t> </a:t>
            </a:r>
            <a:r>
              <a:rPr lang="en-US" sz="1000" dirty="0">
                <a:solidFill>
                  <a:srgbClr val="000000"/>
                </a:solidFill>
                <a:cs typeface="Bookman Old Style"/>
              </a:rPr>
              <a:t>°C</a:t>
            </a:r>
          </a:p>
          <a:p>
            <a:pPr marL="298450" indent="-285750">
              <a:buFont typeface="Arial" panose="020B0604020202020204" pitchFamily="34" charset="0"/>
              <a:buChar char="•"/>
            </a:pPr>
            <a:r>
              <a:rPr lang="en-US" sz="1000" spc="-10" dirty="0">
                <a:solidFill>
                  <a:srgbClr val="000000"/>
                </a:solidFill>
                <a:cs typeface="Bookman Old Style"/>
              </a:rPr>
              <a:t>Continue </a:t>
            </a:r>
            <a:r>
              <a:rPr lang="en-US" sz="1000" spc="-20" dirty="0">
                <a:solidFill>
                  <a:srgbClr val="000000"/>
                </a:solidFill>
                <a:cs typeface="Bookman Old Style"/>
              </a:rPr>
              <a:t>Last </a:t>
            </a:r>
            <a:r>
              <a:rPr lang="en-US" sz="1000" dirty="0">
                <a:solidFill>
                  <a:srgbClr val="000000"/>
                </a:solidFill>
                <a:cs typeface="Bookman Old Style"/>
              </a:rPr>
              <a:t>time </a:t>
            </a:r>
            <a:r>
              <a:rPr lang="en-US" sz="1000" spc="-5" dirty="0">
                <a:solidFill>
                  <a:srgbClr val="000000"/>
                </a:solidFill>
                <a:cs typeface="Bookman Old Style"/>
              </a:rPr>
              <a:t>operation </a:t>
            </a:r>
            <a:r>
              <a:rPr lang="en-US" sz="1000" spc="-10" dirty="0">
                <a:solidFill>
                  <a:srgbClr val="000000"/>
                </a:solidFill>
                <a:cs typeface="Bookman Old Style"/>
              </a:rPr>
              <a:t>if</a:t>
            </a:r>
            <a:r>
              <a:rPr lang="en-US" sz="1000" spc="160" dirty="0">
                <a:solidFill>
                  <a:srgbClr val="000000"/>
                </a:solidFill>
                <a:cs typeface="Bookman Old Style"/>
              </a:rPr>
              <a:t> </a:t>
            </a:r>
            <a:r>
              <a:rPr lang="en-US" sz="1000" spc="-20" dirty="0">
                <a:solidFill>
                  <a:srgbClr val="000000"/>
                </a:solidFill>
                <a:cs typeface="Bookman Old Style"/>
              </a:rPr>
              <a:t>13</a:t>
            </a:r>
            <a:r>
              <a:rPr lang="en-US" sz="1000" spc="-20" dirty="0">
                <a:solidFill>
                  <a:srgbClr val="000000"/>
                </a:solidFill>
                <a:cs typeface="Bookman Old Style"/>
                <a:sym typeface="Symbol" panose="05050102010706020507" pitchFamily="18" charset="2"/>
              </a:rPr>
              <a:t> </a:t>
            </a:r>
            <a:r>
              <a:rPr lang="en-US" sz="1000" spc="-20" dirty="0">
                <a:solidFill>
                  <a:srgbClr val="000000"/>
                </a:solidFill>
                <a:cs typeface="Bookman Old Style"/>
              </a:rPr>
              <a:t>T4 </a:t>
            </a:r>
            <a:r>
              <a:rPr lang="en-US" sz="1000" spc="-20" dirty="0">
                <a:solidFill>
                  <a:srgbClr val="000000"/>
                </a:solidFill>
                <a:cs typeface="Bookman Old Style"/>
                <a:sym typeface="Symbol" panose="05050102010706020507" pitchFamily="18" charset="2"/>
              </a:rPr>
              <a:t> </a:t>
            </a:r>
            <a:r>
              <a:rPr lang="en-US" sz="1000" spc="-20" dirty="0">
                <a:solidFill>
                  <a:srgbClr val="000000"/>
                </a:solidFill>
                <a:cs typeface="Bookman Old Style"/>
              </a:rPr>
              <a:t>18</a:t>
            </a:r>
            <a:endParaRPr lang="en-US" sz="1000" dirty="0">
              <a:solidFill>
                <a:srgbClr val="000000"/>
              </a:solidFill>
              <a:cs typeface="Bookman Old Style"/>
            </a:endParaRPr>
          </a:p>
        </p:txBody>
      </p:sp>
      <p:sp>
        <p:nvSpPr>
          <p:cNvPr id="41" name="圆角矩形 44________"/>
          <p:cNvSpPr>
            <a:spLocks/>
          </p:cNvSpPr>
          <p:nvPr/>
        </p:nvSpPr>
        <p:spPr bwMode="auto">
          <a:xfrm>
            <a:off x="4098726" y="2740633"/>
            <a:ext cx="4090034" cy="580993"/>
          </a:xfrm>
          <a:prstGeom prst="roundRect">
            <a:avLst/>
          </a:prstGeom>
          <a:noFill/>
          <a:ln w="25400" cap="flat" cmpd="sng" algn="ctr">
            <a:solidFill>
              <a:srgbClr val="F2F2F2"/>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en-US" sz="1000" dirty="0">
                <a:solidFill>
                  <a:srgbClr val="000000"/>
                </a:solidFill>
              </a:rPr>
              <a:t>The outdoor unit only operates in </a:t>
            </a:r>
            <a:r>
              <a:rPr lang="tr-TR" sz="1000" dirty="0" err="1">
                <a:solidFill>
                  <a:srgbClr val="000000"/>
                </a:solidFill>
              </a:rPr>
              <a:t>cooling</a:t>
            </a:r>
            <a:r>
              <a:rPr lang="tr-TR" sz="1000" dirty="0">
                <a:solidFill>
                  <a:srgbClr val="000000"/>
                </a:solidFill>
              </a:rPr>
              <a:t> </a:t>
            </a:r>
            <a:r>
              <a:rPr lang="en-US" sz="1000" dirty="0">
                <a:solidFill>
                  <a:srgbClr val="000000"/>
                </a:solidFill>
              </a:rPr>
              <a:t>mode</a:t>
            </a:r>
            <a:endParaRPr lang="zh-CN" altLang="zh-CN" sz="1000" b="1" kern="0" dirty="0">
              <a:solidFill>
                <a:srgbClr val="000000"/>
              </a:solidFill>
              <a:ea typeface="宋体"/>
              <a:cs typeface="Arial" pitchFamily="34" charset="0"/>
            </a:endParaRPr>
          </a:p>
        </p:txBody>
      </p:sp>
      <p:sp>
        <p:nvSpPr>
          <p:cNvPr id="42" name="圆角矩形 44_________"/>
          <p:cNvSpPr>
            <a:spLocks/>
          </p:cNvSpPr>
          <p:nvPr/>
        </p:nvSpPr>
        <p:spPr bwMode="auto">
          <a:xfrm>
            <a:off x="4098726" y="2000427"/>
            <a:ext cx="4090034" cy="580993"/>
          </a:xfrm>
          <a:prstGeom prst="roundRect">
            <a:avLst/>
          </a:prstGeom>
          <a:noFill/>
          <a:ln w="25400" cap="flat" cmpd="sng" algn="ctr">
            <a:solidFill>
              <a:srgbClr val="F2F2F2"/>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defTabSz="742188">
              <a:lnSpc>
                <a:spcPct val="90000"/>
              </a:lnSpc>
              <a:spcAft>
                <a:spcPct val="35000"/>
              </a:spcAft>
              <a:defRPr/>
            </a:pPr>
            <a:r>
              <a:rPr lang="en-US" sz="900" dirty="0">
                <a:solidFill>
                  <a:srgbClr val="000000"/>
                </a:solidFill>
              </a:rPr>
              <a:t>During heating operation: If an indoor unit requests cooling, the outdoor unit stops and then restarts in cooling</a:t>
            </a:r>
            <a:r>
              <a:rPr lang="tr-TR" sz="900" dirty="0">
                <a:solidFill>
                  <a:srgbClr val="000000"/>
                </a:solidFill>
              </a:rPr>
              <a:t>. </a:t>
            </a:r>
            <a:r>
              <a:rPr lang="en-US" altLang="zh-CN" sz="900" kern="0" dirty="0">
                <a:solidFill>
                  <a:srgbClr val="000000"/>
                </a:solidFill>
                <a:ea typeface="宋体"/>
                <a:cs typeface="Arial" pitchFamily="34" charset="0"/>
              </a:rPr>
              <a:t>During cooling operation: If an indoor unit requests heating, the outdoor units ignore the request and continue to run in cooling mode.</a:t>
            </a:r>
            <a:endParaRPr lang="zh-CN" altLang="zh-CN" sz="900" kern="0" dirty="0">
              <a:solidFill>
                <a:srgbClr val="000000"/>
              </a:solidFill>
              <a:ea typeface="宋体"/>
              <a:cs typeface="Arial" pitchFamily="34" charset="0"/>
            </a:endParaRPr>
          </a:p>
        </p:txBody>
      </p:sp>
      <p:pic>
        <p:nvPicPr>
          <p:cNvPr id="55" name="Picture 54"/>
          <p:cNvPicPr>
            <a:picLocks noChangeAspect="1"/>
          </p:cNvPicPr>
          <p:nvPr/>
        </p:nvPicPr>
        <p:blipFill>
          <a:blip r:embed="rId6"/>
          <a:stretch>
            <a:fillRect/>
          </a:stretch>
        </p:blipFill>
        <p:spPr>
          <a:xfrm>
            <a:off x="7780564" y="1296023"/>
            <a:ext cx="408196" cy="408196"/>
          </a:xfrm>
          <a:prstGeom prst="rect">
            <a:avLst/>
          </a:prstGeom>
        </p:spPr>
      </p:pic>
      <p:sp>
        <p:nvSpPr>
          <p:cNvPr id="56" name="圆角矩形 44__________"/>
          <p:cNvSpPr>
            <a:spLocks/>
          </p:cNvSpPr>
          <p:nvPr/>
        </p:nvSpPr>
        <p:spPr bwMode="auto">
          <a:xfrm>
            <a:off x="4098726" y="4271057"/>
            <a:ext cx="4090034" cy="580993"/>
          </a:xfrm>
          <a:prstGeom prst="roundRect">
            <a:avLst/>
          </a:prstGeom>
          <a:noFill/>
          <a:ln w="25400" cap="flat" cmpd="sng" algn="ctr">
            <a:solidFill>
              <a:srgbClr val="F2F2F2"/>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marL="12700"/>
            <a:r>
              <a:rPr lang="en-US" sz="1000" spc="5" dirty="0">
                <a:solidFill>
                  <a:srgbClr val="000000"/>
                </a:solidFill>
                <a:cs typeface="Bookman Old Style"/>
              </a:rPr>
              <a:t>In voting priority mode, the outdoor unit operates in </a:t>
            </a:r>
            <a:endParaRPr lang="tr-TR" sz="1000" spc="5" dirty="0">
              <a:solidFill>
                <a:srgbClr val="000000"/>
              </a:solidFill>
              <a:cs typeface="Bookman Old Style"/>
            </a:endParaRPr>
          </a:p>
          <a:p>
            <a:pPr marL="12700"/>
            <a:r>
              <a:rPr lang="en-US" sz="1000" spc="5" dirty="0">
                <a:solidFill>
                  <a:srgbClr val="000000"/>
                </a:solidFill>
                <a:cs typeface="Bookman Old Style"/>
              </a:rPr>
              <a:t>whichever of heating and</a:t>
            </a:r>
            <a:r>
              <a:rPr lang="tr-TR" sz="1000" spc="5" dirty="0">
                <a:solidFill>
                  <a:srgbClr val="000000"/>
                </a:solidFill>
                <a:cs typeface="Bookman Old Style"/>
              </a:rPr>
              <a:t> </a:t>
            </a:r>
            <a:r>
              <a:rPr lang="en-US" sz="1000" spc="5" dirty="0">
                <a:solidFill>
                  <a:srgbClr val="000000"/>
                </a:solidFill>
                <a:cs typeface="Bookman Old Style"/>
              </a:rPr>
              <a:t>cooling modes is being </a:t>
            </a:r>
            <a:endParaRPr lang="tr-TR" sz="1000" spc="5" dirty="0">
              <a:solidFill>
                <a:srgbClr val="000000"/>
              </a:solidFill>
              <a:cs typeface="Bookman Old Style"/>
            </a:endParaRPr>
          </a:p>
          <a:p>
            <a:pPr marL="12700"/>
            <a:r>
              <a:rPr lang="en-US" sz="1000" spc="5" dirty="0">
                <a:solidFill>
                  <a:srgbClr val="000000"/>
                </a:solidFill>
                <a:cs typeface="Bookman Old Style"/>
              </a:rPr>
              <a:t>requested by the larger number of indoor units.</a:t>
            </a:r>
            <a:endParaRPr lang="en-US" sz="1000" dirty="0">
              <a:solidFill>
                <a:srgbClr val="000000"/>
              </a:solidFill>
              <a:cs typeface="Bookman Old Style"/>
            </a:endParaRPr>
          </a:p>
        </p:txBody>
      </p:sp>
      <p:pic>
        <p:nvPicPr>
          <p:cNvPr id="57" name="Picture 56"/>
          <p:cNvPicPr>
            <a:picLocks noChangeAspect="1"/>
          </p:cNvPicPr>
          <p:nvPr/>
        </p:nvPicPr>
        <p:blipFill>
          <a:blip r:embed="rId6"/>
          <a:stretch>
            <a:fillRect/>
          </a:stretch>
        </p:blipFill>
        <p:spPr>
          <a:xfrm>
            <a:off x="7780564" y="5036268"/>
            <a:ext cx="408196" cy="408196"/>
          </a:xfrm>
          <a:prstGeom prst="rect">
            <a:avLst/>
          </a:prstGeom>
        </p:spPr>
      </p:pic>
      <p:sp>
        <p:nvSpPr>
          <p:cNvPr id="58" name="圆角矩形 44___________"/>
          <p:cNvSpPr>
            <a:spLocks/>
          </p:cNvSpPr>
          <p:nvPr/>
        </p:nvSpPr>
        <p:spPr bwMode="auto">
          <a:xfrm>
            <a:off x="4098726" y="4971342"/>
            <a:ext cx="4090034" cy="580993"/>
          </a:xfrm>
          <a:prstGeom prst="roundRect">
            <a:avLst/>
          </a:prstGeom>
          <a:noFill/>
          <a:ln w="25400" cap="flat" cmpd="sng" algn="ctr">
            <a:solidFill>
              <a:srgbClr val="F2F2F2"/>
            </a:solidFill>
            <a:prstDash val="solid"/>
          </a:ln>
          <a:effectLst/>
          <a:scene3d>
            <a:camera prst="orthographicFront"/>
            <a:lightRig rig="flood" dir="t">
              <a:rot lat="0" lon="0" rev="2400000"/>
            </a:lightRig>
          </a:scene3d>
          <a:sp3d prstMaterial="matte">
            <a:bevelT w="63500" prst="coolSlant"/>
          </a:sp3d>
        </p:spPr>
        <p:txBody>
          <a:bodyPr wrap="square" lIns="76336" tIns="38168" rIns="76336" bIns="38168" anchor="ctr">
            <a:noAutofit/>
          </a:bodyPr>
          <a:lstStyle/>
          <a:p>
            <a:pPr marL="12700"/>
            <a:r>
              <a:rPr lang="en-US" sz="1000" spc="5" dirty="0">
                <a:solidFill>
                  <a:srgbClr val="000000"/>
                </a:solidFill>
                <a:cs typeface="Bookman Old Style"/>
              </a:rPr>
              <a:t>If the VIP indoor unit is operating, the</a:t>
            </a:r>
          </a:p>
          <a:p>
            <a:pPr marL="12700"/>
            <a:r>
              <a:rPr lang="en-US" sz="1000" spc="5" dirty="0">
                <a:solidFill>
                  <a:srgbClr val="000000"/>
                </a:solidFill>
                <a:cs typeface="Bookman Old Style"/>
              </a:rPr>
              <a:t>outdoor unit operates in the mode of the VIP indoor unit.</a:t>
            </a:r>
            <a:endParaRPr lang="tr-TR" sz="1000" spc="5" dirty="0">
              <a:solidFill>
                <a:srgbClr val="000000"/>
              </a:solidFill>
              <a:cs typeface="Bookman Old Style"/>
            </a:endParaRPr>
          </a:p>
          <a:p>
            <a:pPr marL="12700"/>
            <a:r>
              <a:rPr lang="tr-TR" sz="1000" spc="5" dirty="0">
                <a:solidFill>
                  <a:srgbClr val="000000"/>
                </a:solidFill>
                <a:cs typeface="Bookman Old Style"/>
              </a:rPr>
              <a:t>#63 </a:t>
            </a:r>
            <a:r>
              <a:rPr lang="en-US" sz="1001" spc="-10" dirty="0">
                <a:solidFill>
                  <a:srgbClr val="FF0000"/>
                </a:solidFill>
                <a:latin typeface="Bookman Old Style"/>
                <a:cs typeface="Bookman Old Style"/>
              </a:rPr>
              <a:t>Now </a:t>
            </a:r>
            <a:r>
              <a:rPr lang="en-US" sz="1000" dirty="0">
                <a:solidFill>
                  <a:srgbClr val="FF0000"/>
                </a:solidFill>
                <a:latin typeface="Bookman Old Style"/>
                <a:cs typeface="Bookman Old Style"/>
              </a:rPr>
              <a:t>the </a:t>
            </a:r>
            <a:r>
              <a:rPr lang="en-US" sz="1000" spc="5" dirty="0">
                <a:solidFill>
                  <a:srgbClr val="FF0000"/>
                </a:solidFill>
                <a:latin typeface="Bookman Old Style"/>
                <a:cs typeface="Bookman Old Style"/>
              </a:rPr>
              <a:t>address </a:t>
            </a:r>
            <a:r>
              <a:rPr lang="en-US" sz="1000" spc="-15" dirty="0">
                <a:solidFill>
                  <a:srgbClr val="FF0000"/>
                </a:solidFill>
                <a:latin typeface="Bookman Old Style"/>
                <a:cs typeface="Bookman Old Style"/>
              </a:rPr>
              <a:t>can </a:t>
            </a:r>
            <a:r>
              <a:rPr lang="en-US" sz="1000" dirty="0">
                <a:solidFill>
                  <a:srgbClr val="FF0000"/>
                </a:solidFill>
                <a:latin typeface="Bookman Old Style"/>
                <a:cs typeface="Bookman Old Style"/>
              </a:rPr>
              <a:t>be</a:t>
            </a:r>
            <a:r>
              <a:rPr lang="en-US" sz="1000" spc="-70" dirty="0">
                <a:solidFill>
                  <a:srgbClr val="FF0000"/>
                </a:solidFill>
                <a:latin typeface="Bookman Old Style"/>
                <a:cs typeface="Bookman Old Style"/>
              </a:rPr>
              <a:t> </a:t>
            </a:r>
            <a:r>
              <a:rPr lang="en-US" sz="1000" dirty="0">
                <a:solidFill>
                  <a:srgbClr val="FF0000"/>
                </a:solidFill>
                <a:latin typeface="Bookman Old Style"/>
                <a:cs typeface="Bookman Old Style"/>
              </a:rPr>
              <a:t>changed</a:t>
            </a:r>
          </a:p>
        </p:txBody>
      </p:sp>
      <p:sp>
        <p:nvSpPr>
          <p:cNvPr id="30" name="Title 1">
            <a:extLst>
              <a:ext uri="{FF2B5EF4-FFF2-40B4-BE49-F238E27FC236}">
                <a16:creationId xmlns:a16="http://schemas.microsoft.com/office/drawing/2014/main" id="{F1C3F4D8-7B6F-4259-8408-97DC018FF406}"/>
              </a:ext>
            </a:extLst>
          </p:cNvPr>
          <p:cNvSpPr>
            <a:spLocks noGrp="1"/>
          </p:cNvSpPr>
          <p:nvPr>
            <p:ph type="title"/>
          </p:nvPr>
        </p:nvSpPr>
        <p:spPr>
          <a:xfrm>
            <a:off x="259200" y="648000"/>
            <a:ext cx="10450800" cy="388800"/>
          </a:xfrm>
        </p:spPr>
        <p:txBody>
          <a:bodyPr/>
          <a:lstStyle/>
          <a:p>
            <a:r>
              <a:rPr lang="de-DE"/>
              <a:t>Operation Modes </a:t>
            </a:r>
            <a:endParaRPr lang="en-US"/>
          </a:p>
        </p:txBody>
      </p:sp>
      <p:sp>
        <p:nvSpPr>
          <p:cNvPr id="31" name="Text Placeholder 2">
            <a:extLst>
              <a:ext uri="{FF2B5EF4-FFF2-40B4-BE49-F238E27FC236}">
                <a16:creationId xmlns:a16="http://schemas.microsoft.com/office/drawing/2014/main" id="{4B8901D6-FFE4-406A-8D29-2D8B68AEBDB3}"/>
              </a:ext>
            </a:extLst>
          </p:cNvPr>
          <p:cNvSpPr>
            <a:spLocks noGrp="1"/>
          </p:cNvSpPr>
          <p:nvPr>
            <p:ph type="body" sz="quarter" idx="15"/>
          </p:nvPr>
        </p:nvSpPr>
        <p:spPr>
          <a:xfrm>
            <a:off x="259200" y="259200"/>
            <a:ext cx="10450800" cy="388800"/>
          </a:xfrm>
        </p:spPr>
        <p:txBody>
          <a:bodyPr/>
          <a:lstStyle/>
          <a:p>
            <a:r>
              <a:rPr lang="en-US"/>
              <a:t>AF5300</a:t>
            </a:r>
          </a:p>
        </p:txBody>
      </p:sp>
    </p:spTree>
    <p:custDataLst>
      <p:tags r:id="rId1"/>
    </p:custDataLst>
    <p:extLst>
      <p:ext uri="{BB962C8B-B14F-4D97-AF65-F5344CB8AC3E}">
        <p14:creationId xmlns:p14="http://schemas.microsoft.com/office/powerpoint/2010/main" val="37085747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1000"/>
                                        <p:tgtEl>
                                          <p:spTgt spid="45"/>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1000"/>
                                        <p:tgtEl>
                                          <p:spTgt spid="28"/>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1000"/>
                                        <p:tgtEl>
                                          <p:spTgt spid="29"/>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1000"/>
                                        <p:tgtEl>
                                          <p:spTgt spid="34"/>
                                        </p:tgtEl>
                                      </p:cBhvr>
                                    </p:animEffect>
                                  </p:childTnLst>
                                </p:cTn>
                              </p:par>
                            </p:childTnLst>
                          </p:cTn>
                        </p:par>
                        <p:par>
                          <p:cTn id="20" fill="hold">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1000"/>
                                        <p:tgtEl>
                                          <p:spTgt spid="35"/>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1000"/>
                                        <p:tgtEl>
                                          <p:spTgt spid="36"/>
                                        </p:tgtEl>
                                      </p:cBhvr>
                                    </p:animEffect>
                                  </p:childTnLst>
                                </p:cTn>
                              </p:par>
                            </p:childTnLst>
                          </p:cTn>
                        </p:par>
                        <p:par>
                          <p:cTn id="28" fill="hold">
                            <p:stCondLst>
                              <p:cond delay="6000"/>
                            </p:stCondLst>
                            <p:childTnLst>
                              <p:par>
                                <p:cTn id="29" presetID="22" presetClass="entr" presetSubtype="4"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1000"/>
                                        <p:tgtEl>
                                          <p:spTgt spid="39"/>
                                        </p:tgtEl>
                                      </p:cBhvr>
                                    </p:animEffect>
                                  </p:childTnLst>
                                </p:cTn>
                              </p:par>
                            </p:childTnLst>
                          </p:cTn>
                        </p:par>
                        <p:par>
                          <p:cTn id="32" fill="hold">
                            <p:stCondLst>
                              <p:cond delay="7000"/>
                            </p:stCondLst>
                            <p:childTnLst>
                              <p:par>
                                <p:cTn id="33" presetID="22" presetClass="entr" presetSubtype="4"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1000"/>
                                        <p:tgtEl>
                                          <p:spTgt spid="40"/>
                                        </p:tgtEl>
                                      </p:cBhvr>
                                    </p:animEffect>
                                  </p:childTnLst>
                                </p:cTn>
                              </p:par>
                            </p:childTnLst>
                          </p:cTn>
                        </p:par>
                        <p:par>
                          <p:cTn id="36" fill="hold">
                            <p:stCondLst>
                              <p:cond delay="8000"/>
                            </p:stCondLst>
                            <p:childTnLst>
                              <p:par>
                                <p:cTn id="37" presetID="22" presetClass="entr" presetSubtype="4"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1000"/>
                                        <p:tgtEl>
                                          <p:spTgt spid="41"/>
                                        </p:tgtEl>
                                      </p:cBhvr>
                                    </p:animEffect>
                                  </p:childTnLst>
                                </p:cTn>
                              </p:par>
                            </p:childTnLst>
                          </p:cTn>
                        </p:par>
                        <p:par>
                          <p:cTn id="40" fill="hold">
                            <p:stCondLst>
                              <p:cond delay="9000"/>
                            </p:stCondLst>
                            <p:childTnLst>
                              <p:par>
                                <p:cTn id="41" presetID="22" presetClass="entr" presetSubtype="4"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1000"/>
                                        <p:tgtEl>
                                          <p:spTgt spid="42"/>
                                        </p:tgtEl>
                                      </p:cBhvr>
                                    </p:animEffect>
                                  </p:childTnLst>
                                </p:cTn>
                              </p:par>
                            </p:childTnLst>
                          </p:cTn>
                        </p:par>
                        <p:par>
                          <p:cTn id="44" fill="hold">
                            <p:stCondLst>
                              <p:cond delay="10000"/>
                            </p:stCondLst>
                            <p:childTnLst>
                              <p:par>
                                <p:cTn id="45" presetID="22" presetClass="entr" presetSubtype="4"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1000"/>
                                        <p:tgtEl>
                                          <p:spTgt spid="56"/>
                                        </p:tgtEl>
                                      </p:cBhvr>
                                    </p:animEffect>
                                  </p:childTnLst>
                                </p:cTn>
                              </p:par>
                            </p:childTnLst>
                          </p:cTn>
                        </p:par>
                        <p:par>
                          <p:cTn id="48" fill="hold">
                            <p:stCondLst>
                              <p:cond delay="11000"/>
                            </p:stCondLst>
                            <p:childTnLst>
                              <p:par>
                                <p:cTn id="49" presetID="22" presetClass="entr" presetSubtype="4"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down)">
                                      <p:cBhvr>
                                        <p:cTn id="51"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8" grpId="0" animBg="1"/>
      <p:bldP spid="29" grpId="0" animBg="1"/>
      <p:bldP spid="34" grpId="0" animBg="1"/>
      <p:bldP spid="35" grpId="0" animBg="1"/>
      <p:bldP spid="36" grpId="0" animBg="1"/>
      <p:bldP spid="39" grpId="0" animBg="1"/>
      <p:bldP spid="40" grpId="0" animBg="1"/>
      <p:bldP spid="41" grpId="0" animBg="1"/>
      <p:bldP spid="42" grpId="0" animBg="1"/>
      <p:bldP spid="56" grpId="0" animBg="1"/>
      <p:bldP spid="5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Gateway Types &amp; Capabilities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MOD -1</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BAC -1</a:t>
            </a:r>
          </a:p>
          <a:p>
            <a:pPr marL="285750" indent="-285750" fontAlgn="auto">
              <a:lnSpc>
                <a:spcPct val="200000"/>
              </a:lnSpc>
              <a:spcAft>
                <a:spcPts val="0"/>
              </a:spcAft>
              <a:buFont typeface="Wingdings" panose="05000000000000000000" pitchFamily="2" charset="2"/>
              <a:buChar char="Ø"/>
            </a:pPr>
            <a:r>
              <a:rPr lang="de-DE" sz="1800"/>
              <a:t>ACC – LON -1</a:t>
            </a:r>
          </a:p>
          <a:p>
            <a:pPr fontAlgn="auto">
              <a:lnSpc>
                <a:spcPct val="200000"/>
              </a:lnSpc>
              <a:spcAft>
                <a:spcPts val="0"/>
              </a:spcAft>
            </a:pPr>
            <a:br>
              <a:rPr lang="de-DE" sz="1800"/>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40290765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a:t>ACC LON -1  </a:t>
            </a:r>
            <a:r>
              <a:rPr lang="de-DE" dirty="0" err="1"/>
              <a:t>Lonworks</a:t>
            </a:r>
            <a:r>
              <a:rPr lang="de-DE" dirty="0"/>
              <a:t> Gateway</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31" name="Content Placeholder 5">
            <a:extLst>
              <a:ext uri="{FF2B5EF4-FFF2-40B4-BE49-F238E27FC236}">
                <a16:creationId xmlns:a16="http://schemas.microsoft.com/office/drawing/2014/main" id="{602B5963-DEE6-40AE-94B3-8BD592EB3271}"/>
              </a:ext>
            </a:extLst>
          </p:cNvPr>
          <p:cNvSpPr txBox="1">
            <a:spLocks/>
          </p:cNvSpPr>
          <p:nvPr/>
        </p:nvSpPr>
        <p:spPr>
          <a:xfrm>
            <a:off x="6763791" y="1171631"/>
            <a:ext cx="4118326" cy="898994"/>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ctr">
              <a:lnSpc>
                <a:spcPct val="100000"/>
              </a:lnSpc>
              <a:spcBef>
                <a:spcPts val="0"/>
              </a:spcBef>
              <a:spcAft>
                <a:spcPts val="0"/>
              </a:spcAft>
              <a:buNone/>
            </a:pPr>
            <a:r>
              <a:rPr lang="en-US" sz="1400" dirty="0"/>
              <a:t>Compatible with </a:t>
            </a:r>
            <a:r>
              <a:rPr lang="en-US" sz="1400" dirty="0">
                <a:solidFill>
                  <a:srgbClr val="000000"/>
                </a:solidFill>
                <a:latin typeface="Bosch Office Sans" pitchFamily="2" charset="0"/>
              </a:rPr>
              <a:t>Air Flux 5300 A, Air Flux 6300 A, MDCI (AC-CM), </a:t>
            </a:r>
            <a:r>
              <a:rPr lang="en-US" sz="1400" dirty="0">
                <a:latin typeface="Bosch Office Sans" pitchFamily="2" charset="0"/>
              </a:rPr>
              <a:t>AC-XYE, AC-CM</a:t>
            </a:r>
            <a:r>
              <a:rPr lang="tr-TR" sz="1400" dirty="0">
                <a:latin typeface="Bosch Office Sans" pitchFamily="2" charset="0"/>
              </a:rPr>
              <a:t>, AF-1 Indoor Units, AF-HB (Hydro-box)</a:t>
            </a:r>
            <a:r>
              <a:rPr lang="en-US" sz="1400" dirty="0">
                <a:latin typeface="Bosch Office Sans" pitchFamily="2" charset="0"/>
              </a:rPr>
              <a:t>,new AHU KIT</a:t>
            </a:r>
          </a:p>
        </p:txBody>
      </p:sp>
      <p:pic>
        <p:nvPicPr>
          <p:cNvPr id="34" name="Picture 33">
            <a:extLst>
              <a:ext uri="{FF2B5EF4-FFF2-40B4-BE49-F238E27FC236}">
                <a16:creationId xmlns:a16="http://schemas.microsoft.com/office/drawing/2014/main" id="{732D08D3-1326-4328-9A8F-4DE39105D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950" y="1143838"/>
            <a:ext cx="722840" cy="722840"/>
          </a:xfrm>
          <a:prstGeom prst="rect">
            <a:avLst/>
          </a:prstGeom>
        </p:spPr>
      </p:pic>
      <p:pic>
        <p:nvPicPr>
          <p:cNvPr id="35" name="Picture 34">
            <a:extLst>
              <a:ext uri="{FF2B5EF4-FFF2-40B4-BE49-F238E27FC236}">
                <a16:creationId xmlns:a16="http://schemas.microsoft.com/office/drawing/2014/main" id="{24511624-01FC-403C-904E-BED0F18FF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60" y="1118440"/>
            <a:ext cx="748238" cy="748238"/>
          </a:xfrm>
          <a:prstGeom prst="rect">
            <a:avLst/>
          </a:prstGeom>
        </p:spPr>
      </p:pic>
      <p:pic>
        <p:nvPicPr>
          <p:cNvPr id="37" name="Picture 36">
            <a:extLst>
              <a:ext uri="{FF2B5EF4-FFF2-40B4-BE49-F238E27FC236}">
                <a16:creationId xmlns:a16="http://schemas.microsoft.com/office/drawing/2014/main" id="{034C18FA-C964-49E8-9237-756FB0D13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87" y="2126372"/>
            <a:ext cx="924585" cy="924585"/>
          </a:xfrm>
          <a:prstGeom prst="rect">
            <a:avLst/>
          </a:prstGeom>
        </p:spPr>
      </p:pic>
      <p:sp>
        <p:nvSpPr>
          <p:cNvPr id="38" name="Content Placeholder 4">
            <a:extLst>
              <a:ext uri="{FF2B5EF4-FFF2-40B4-BE49-F238E27FC236}">
                <a16:creationId xmlns:a16="http://schemas.microsoft.com/office/drawing/2014/main" id="{C4EC4ECF-F82C-49B3-A03C-F401860AA083}"/>
              </a:ext>
            </a:extLst>
          </p:cNvPr>
          <p:cNvSpPr txBox="1">
            <a:spLocks/>
          </p:cNvSpPr>
          <p:nvPr/>
        </p:nvSpPr>
        <p:spPr>
          <a:xfrm>
            <a:off x="1066772" y="2375040"/>
            <a:ext cx="4751165" cy="661534"/>
          </a:xfrm>
          <a:prstGeom prst="rect">
            <a:avLst/>
          </a:prstGeom>
        </p:spPr>
        <p:txBody>
          <a:bodyPr vert="horz" lIns="0" tIns="0" rIns="0" bIns="0" rtlCol="0">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en-US" sz="1600" dirty="0"/>
              <a:t>Offices, shops, hotels, residences where integration to building managements systems are required.</a:t>
            </a:r>
          </a:p>
        </p:txBody>
      </p:sp>
      <p:pic>
        <p:nvPicPr>
          <p:cNvPr id="39" name="Picture 38">
            <a:extLst>
              <a:ext uri="{FF2B5EF4-FFF2-40B4-BE49-F238E27FC236}">
                <a16:creationId xmlns:a16="http://schemas.microsoft.com/office/drawing/2014/main" id="{127CD92D-2125-4447-99A4-B52D7B846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79" y="3474645"/>
            <a:ext cx="685200" cy="685200"/>
          </a:xfrm>
          <a:prstGeom prst="rect">
            <a:avLst/>
          </a:prstGeom>
        </p:spPr>
      </p:pic>
      <p:sp>
        <p:nvSpPr>
          <p:cNvPr id="40" name="TextBox 39">
            <a:extLst>
              <a:ext uri="{FF2B5EF4-FFF2-40B4-BE49-F238E27FC236}">
                <a16:creationId xmlns:a16="http://schemas.microsoft.com/office/drawing/2014/main" id="{A428DC00-3570-4C84-8AEF-777523E32597}"/>
              </a:ext>
            </a:extLst>
          </p:cNvPr>
          <p:cNvSpPr txBox="1"/>
          <p:nvPr/>
        </p:nvSpPr>
        <p:spPr>
          <a:xfrm>
            <a:off x="1133475" y="1143838"/>
            <a:ext cx="4752598" cy="982534"/>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Product </a:t>
            </a:r>
            <a:r>
              <a:rPr kumimoji="0" lang="tr-TR" sz="1800" b="0" i="0" u="none" strike="noStrike" kern="0" cap="none" spc="0" normalizeH="0" baseline="0" noProof="0" dirty="0" err="1">
                <a:ln>
                  <a:noFill/>
                </a:ln>
                <a:solidFill>
                  <a:srgbClr val="000000"/>
                </a:solidFill>
                <a:effectLst/>
                <a:uLnTx/>
                <a:uFillTx/>
              </a:rPr>
              <a:t>Group</a:t>
            </a:r>
            <a:r>
              <a:rPr kumimoji="0" lang="tr-TR" sz="1800" b="0" i="0" u="none" strike="noStrike" kern="0" cap="none" spc="0" normalizeH="0" baseline="0" noProof="0" dirty="0">
                <a:ln>
                  <a:noFill/>
                </a:ln>
                <a:solidFill>
                  <a:srgbClr val="000000"/>
                </a:solidFill>
                <a:effectLst/>
                <a:uLnTx/>
                <a:uFillTx/>
              </a:rPr>
              <a:t>: </a:t>
            </a:r>
          </a:p>
          <a:p>
            <a:pPr marR="0" defTabSz="914400" eaLnBrk="1" fontAlgn="auto" latinLnBrk="0" hangingPunct="1">
              <a:lnSpc>
                <a:spcPts val="2300"/>
              </a:lnSpc>
              <a:spcBef>
                <a:spcPts val="500"/>
              </a:spcBef>
              <a:spcAft>
                <a:spcPts val="0"/>
              </a:spcAft>
              <a:buClrTx/>
              <a:buSzTx/>
              <a:buFontTx/>
              <a:buNone/>
              <a:tabLst/>
            </a:pPr>
            <a:r>
              <a:rPr lang="tr-TR" kern="0" dirty="0">
                <a:solidFill>
                  <a:srgbClr val="000000"/>
                </a:solidFill>
              </a:rPr>
              <a:t>Gateway </a:t>
            </a:r>
            <a:r>
              <a:rPr lang="tr-TR" kern="0" dirty="0" err="1">
                <a:solidFill>
                  <a:srgbClr val="000000"/>
                </a:solidFill>
              </a:rPr>
              <a:t>for</a:t>
            </a:r>
            <a:r>
              <a:rPr lang="tr-TR" kern="0" dirty="0">
                <a:solidFill>
                  <a:srgbClr val="000000"/>
                </a:solidFill>
              </a:rPr>
              <a:t> VRF </a:t>
            </a:r>
            <a:r>
              <a:rPr lang="tr-TR" kern="0" dirty="0" err="1">
                <a:solidFill>
                  <a:srgbClr val="000000"/>
                </a:solidFill>
              </a:rPr>
              <a:t>Line</a:t>
            </a:r>
            <a:r>
              <a:rPr lang="tr-TR" kern="0" dirty="0">
                <a:solidFill>
                  <a:srgbClr val="000000"/>
                </a:solidFill>
              </a:rPr>
              <a:t> </a:t>
            </a:r>
            <a:r>
              <a:rPr lang="tr-TR" kern="0" dirty="0" err="1">
                <a:solidFill>
                  <a:srgbClr val="000000"/>
                </a:solidFill>
              </a:rPr>
              <a:t>Up</a:t>
            </a:r>
            <a:r>
              <a:rPr lang="tr-TR" kern="0" dirty="0">
                <a:solidFill>
                  <a:srgbClr val="000000"/>
                </a:solidFill>
              </a:rPr>
              <a:t> </a:t>
            </a:r>
          </a:p>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Product Type:</a:t>
            </a:r>
            <a:r>
              <a:rPr kumimoji="0" lang="tr-TR" sz="18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a:ln>
                  <a:noFill/>
                </a:ln>
                <a:solidFill>
                  <a:srgbClr val="000000"/>
                </a:solidFill>
                <a:effectLst/>
                <a:uLnTx/>
                <a:uFillTx/>
              </a:rPr>
              <a:t>ACC </a:t>
            </a:r>
            <a:r>
              <a:rPr kumimoji="0" lang="de-DE" sz="1400" b="0" i="0" u="none" strike="noStrike" kern="0" cap="none" spc="0" normalizeH="0" noProof="0" dirty="0">
                <a:ln>
                  <a:noFill/>
                </a:ln>
                <a:solidFill>
                  <a:srgbClr val="000000"/>
                </a:solidFill>
                <a:effectLst/>
                <a:uLnTx/>
                <a:uFillTx/>
              </a:rPr>
              <a:t>LON</a:t>
            </a:r>
            <a:r>
              <a:rPr kumimoji="0" lang="tr-TR" sz="1400" b="0" i="0" u="none" strike="noStrike" kern="0" cap="none" spc="0" normalizeH="0" noProof="0" dirty="0">
                <a:ln>
                  <a:noFill/>
                </a:ln>
                <a:solidFill>
                  <a:srgbClr val="000000"/>
                </a:solidFill>
                <a:effectLst/>
                <a:uLnTx/>
                <a:uFillTx/>
              </a:rPr>
              <a:t>-1</a:t>
            </a:r>
            <a:endParaRPr kumimoji="0" lang="en-US" sz="1400" b="0" i="0" u="none" strike="noStrike" kern="0" cap="none" spc="0" normalizeH="0" baseline="0" noProof="0" dirty="0">
              <a:ln>
                <a:noFill/>
              </a:ln>
              <a:solidFill>
                <a:srgbClr val="000000"/>
              </a:solidFill>
              <a:effectLst/>
              <a:uLnTx/>
              <a:uFillTx/>
            </a:endParaRPr>
          </a:p>
        </p:txBody>
      </p:sp>
      <p:sp>
        <p:nvSpPr>
          <p:cNvPr id="41" name="Rectangle 40">
            <a:extLst>
              <a:ext uri="{FF2B5EF4-FFF2-40B4-BE49-F238E27FC236}">
                <a16:creationId xmlns:a16="http://schemas.microsoft.com/office/drawing/2014/main" id="{81CD1ACD-E718-4E3B-979D-0F995D9DDDB8}"/>
              </a:ext>
            </a:extLst>
          </p:cNvPr>
          <p:cNvSpPr/>
          <p:nvPr/>
        </p:nvSpPr>
        <p:spPr>
          <a:xfrm>
            <a:off x="963859" y="3592928"/>
            <a:ext cx="5483225" cy="584775"/>
          </a:xfrm>
          <a:prstGeom prst="rect">
            <a:avLst/>
          </a:prstGeom>
        </p:spPr>
        <p:txBody>
          <a:bodyPr>
            <a:spAutoFit/>
          </a:bodyPr>
          <a:lstStyle/>
          <a:p>
            <a:r>
              <a:rPr lang="en-US" sz="1600" dirty="0"/>
              <a:t>WEU (SP, PT, PL, GB, DE, FR, IT) +CL</a:t>
            </a:r>
          </a:p>
          <a:p>
            <a:r>
              <a:rPr lang="en-US" sz="1600" dirty="0"/>
              <a:t>EEU (TR, RU, KZ, UA, RO, HR, TN, KE, RW, TZ, UG, SC)</a:t>
            </a:r>
          </a:p>
        </p:txBody>
      </p:sp>
      <p:pic>
        <p:nvPicPr>
          <p:cNvPr id="44" name="Picture 43">
            <a:extLst>
              <a:ext uri="{FF2B5EF4-FFF2-40B4-BE49-F238E27FC236}">
                <a16:creationId xmlns:a16="http://schemas.microsoft.com/office/drawing/2014/main" id="{F621D964-F1FC-4802-9724-6DAB43994086}"/>
              </a:ext>
            </a:extLst>
          </p:cNvPr>
          <p:cNvPicPr>
            <a:picLocks noChangeAspect="1"/>
          </p:cNvPicPr>
          <p:nvPr/>
        </p:nvPicPr>
        <p:blipFill>
          <a:blip r:embed="rId6"/>
          <a:stretch>
            <a:fillRect/>
          </a:stretch>
        </p:blipFill>
        <p:spPr>
          <a:xfrm>
            <a:off x="7371669" y="2374435"/>
            <a:ext cx="2393689" cy="1592426"/>
          </a:xfrm>
          <a:prstGeom prst="rect">
            <a:avLst/>
          </a:prstGeom>
        </p:spPr>
      </p:pic>
      <p:sp>
        <p:nvSpPr>
          <p:cNvPr id="45" name="TextBox 44">
            <a:extLst>
              <a:ext uri="{FF2B5EF4-FFF2-40B4-BE49-F238E27FC236}">
                <a16:creationId xmlns:a16="http://schemas.microsoft.com/office/drawing/2014/main" id="{6A22C998-5384-4418-BD98-44A52BED3C34}"/>
              </a:ext>
            </a:extLst>
          </p:cNvPr>
          <p:cNvSpPr txBox="1"/>
          <p:nvPr/>
        </p:nvSpPr>
        <p:spPr>
          <a:xfrm>
            <a:off x="8060935" y="4012780"/>
            <a:ext cx="1074932" cy="254060"/>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sz="1400" kern="0" dirty="0">
                <a:solidFill>
                  <a:srgbClr val="000000"/>
                </a:solidFill>
              </a:rPr>
              <a:t>ACC </a:t>
            </a:r>
            <a:r>
              <a:rPr lang="de-DE" sz="1400" kern="0" dirty="0">
                <a:solidFill>
                  <a:srgbClr val="000000"/>
                </a:solidFill>
              </a:rPr>
              <a:t>LON</a:t>
            </a:r>
            <a:r>
              <a:rPr lang="tr-TR" sz="1400" kern="0" dirty="0">
                <a:solidFill>
                  <a:srgbClr val="000000"/>
                </a:solidFill>
              </a:rPr>
              <a:t>-1</a:t>
            </a:r>
            <a:endParaRPr kumimoji="0" lang="en-US" sz="1400" b="0" i="0" u="none" strike="noStrike" kern="0" cap="none" spc="0" normalizeH="0" baseline="0" noProof="0" dirty="0">
              <a:ln>
                <a:noFill/>
              </a:ln>
              <a:solidFill>
                <a:srgbClr val="000000"/>
              </a:solidFill>
              <a:effectLst/>
              <a:uLnTx/>
              <a:uFillTx/>
            </a:endParaRPr>
          </a:p>
        </p:txBody>
      </p:sp>
      <p:sp>
        <p:nvSpPr>
          <p:cNvPr id="48" name="Rectangle 47">
            <a:extLst>
              <a:ext uri="{FF2B5EF4-FFF2-40B4-BE49-F238E27FC236}">
                <a16:creationId xmlns:a16="http://schemas.microsoft.com/office/drawing/2014/main" id="{2AC0E13B-7317-456F-955A-6F0BC28F0E77}"/>
              </a:ext>
            </a:extLst>
          </p:cNvPr>
          <p:cNvSpPr/>
          <p:nvPr/>
        </p:nvSpPr>
        <p:spPr>
          <a:xfrm>
            <a:off x="7338060" y="5259308"/>
            <a:ext cx="3631565" cy="369332"/>
          </a:xfrm>
          <a:prstGeom prst="rect">
            <a:avLst/>
          </a:prstGeom>
        </p:spPr>
        <p:txBody>
          <a:bodyPr wrap="square">
            <a:spAutoFit/>
          </a:bodyPr>
          <a:lstStyle/>
          <a:p>
            <a:pPr lvl="0" fontAlgn="ctr">
              <a:spcBef>
                <a:spcPts val="0"/>
              </a:spcBef>
              <a:spcAft>
                <a:spcPts val="0"/>
              </a:spcAft>
            </a:pPr>
            <a:r>
              <a:rPr lang="tr-TR" sz="900" dirty="0">
                <a:solidFill>
                  <a:srgbClr val="FF0000"/>
                </a:solidFill>
                <a:latin typeface="Bosch Office Sans" pitchFamily="2" charset="0"/>
              </a:rPr>
              <a:t>* </a:t>
            </a:r>
            <a:r>
              <a:rPr lang="en-US" sz="900" dirty="0">
                <a:solidFill>
                  <a:srgbClr val="FF0000"/>
                </a:solidFill>
                <a:latin typeface="Bosch Office Sans" pitchFamily="2" charset="0"/>
              </a:rPr>
              <a:t>Note: </a:t>
            </a:r>
            <a:r>
              <a:rPr lang="tr-TR" sz="900" dirty="0" err="1">
                <a:solidFill>
                  <a:srgbClr val="FF0000"/>
                </a:solidFill>
                <a:latin typeface="Bosch Office Sans" pitchFamily="2" charset="0"/>
              </a:rPr>
              <a:t>Lo</a:t>
            </a:r>
            <a:r>
              <a:rPr lang="en-US" sz="900" dirty="0" err="1">
                <a:solidFill>
                  <a:srgbClr val="FF0000"/>
                </a:solidFill>
                <a:latin typeface="Bosch Office Sans" pitchFamily="2" charset="0"/>
              </a:rPr>
              <a:t>nworks</a:t>
            </a:r>
            <a:r>
              <a:rPr lang="en-US" sz="900" dirty="0">
                <a:solidFill>
                  <a:srgbClr val="FF0000"/>
                </a:solidFill>
                <a:latin typeface="Bosch Office Sans" pitchFamily="2" charset="0"/>
              </a:rPr>
              <a:t> gateway is not compatible with the ERV units.</a:t>
            </a:r>
          </a:p>
          <a:p>
            <a:pPr marL="233983" lvl="1" fontAlgn="auto">
              <a:spcAft>
                <a:spcPts val="0"/>
              </a:spcAft>
            </a:pPr>
            <a:endParaRPr lang="en-US" sz="900" dirty="0">
              <a:solidFill>
                <a:prstClr val="black"/>
              </a:solidFill>
            </a:endParaRPr>
          </a:p>
        </p:txBody>
      </p:sp>
      <p:sp>
        <p:nvSpPr>
          <p:cNvPr id="49" name="Rectangle 48">
            <a:extLst>
              <a:ext uri="{FF2B5EF4-FFF2-40B4-BE49-F238E27FC236}">
                <a16:creationId xmlns:a16="http://schemas.microsoft.com/office/drawing/2014/main" id="{A952EA6F-4BC7-4ACD-B922-D21CDCB982C7}"/>
              </a:ext>
            </a:extLst>
          </p:cNvPr>
          <p:cNvSpPr/>
          <p:nvPr/>
        </p:nvSpPr>
        <p:spPr>
          <a:xfrm>
            <a:off x="142187" y="4517064"/>
            <a:ext cx="7009270" cy="923330"/>
          </a:xfrm>
          <a:prstGeom prst="rect">
            <a:avLst/>
          </a:prstGeom>
        </p:spPr>
        <p:txBody>
          <a:bodyPr wrap="square">
            <a:spAutoFit/>
          </a:bodyPr>
          <a:lstStyle/>
          <a:p>
            <a:r>
              <a:rPr lang="en-US" b="1" dirty="0"/>
              <a:t>Scope Summary / Major Requirements</a:t>
            </a:r>
          </a:p>
          <a:p>
            <a:pPr marL="285750" indent="-285750">
              <a:buFont typeface="Arial" panose="020B0604020202020204" pitchFamily="34" charset="0"/>
              <a:buChar char="•"/>
            </a:pPr>
            <a:r>
              <a:rPr lang="en-US" dirty="0"/>
              <a:t>Secure Gateways released based on Bosch Security Process</a:t>
            </a:r>
            <a:endParaRPr lang="tr-TR" dirty="0"/>
          </a:p>
          <a:p>
            <a:pPr marL="285750" indent="-285750">
              <a:buFont typeface="Arial" panose="020B0604020202020204" pitchFamily="34" charset="0"/>
              <a:buChar char="•"/>
            </a:pPr>
            <a:r>
              <a:rPr lang="en-US" dirty="0"/>
              <a:t>Compatibility of Gateways with new VRF 3 pipe systems</a:t>
            </a:r>
          </a:p>
        </p:txBody>
      </p:sp>
      <p:sp>
        <p:nvSpPr>
          <p:cNvPr id="20" name="Title 4">
            <a:extLst>
              <a:ext uri="{FF2B5EF4-FFF2-40B4-BE49-F238E27FC236}">
                <a16:creationId xmlns:a16="http://schemas.microsoft.com/office/drawing/2014/main" id="{357CE835-539C-473D-AB8E-A6D828D5F386}"/>
              </a:ext>
            </a:extLst>
          </p:cNvPr>
          <p:cNvSpPr>
            <a:spLocks noGrp="1"/>
          </p:cNvSpPr>
          <p:nvPr>
            <p:ph type="title"/>
          </p:nvPr>
        </p:nvSpPr>
        <p:spPr>
          <a:xfrm>
            <a:off x="259200" y="648000"/>
            <a:ext cx="10450800" cy="388800"/>
          </a:xfrm>
        </p:spPr>
        <p:txBody>
          <a:bodyPr/>
          <a:lstStyle/>
          <a:p>
            <a:r>
              <a:rPr lang="de-DE"/>
              <a:t>Product Information</a:t>
            </a: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a:t>ACC LON -1  Lonworks Gateway</a:t>
            </a:r>
            <a:endParaRPr lang="en-US"/>
          </a:p>
          <a:p>
            <a:pPr lvl="0"/>
            <a:endParaRPr lang="en-US" dirty="0"/>
          </a:p>
          <a:p>
            <a:pPr lvl="0"/>
            <a:endParaRPr lang="en-US" dirty="0"/>
          </a:p>
        </p:txBody>
      </p:sp>
      <p:pic>
        <p:nvPicPr>
          <p:cNvPr id="26" name="Picture 25">
            <a:extLst>
              <a:ext uri="{FF2B5EF4-FFF2-40B4-BE49-F238E27FC236}">
                <a16:creationId xmlns:a16="http://schemas.microsoft.com/office/drawing/2014/main" id="{1A81ACF2-8E23-41B4-B666-6B7E2993E3B4}"/>
              </a:ext>
            </a:extLst>
          </p:cNvPr>
          <p:cNvPicPr>
            <a:picLocks/>
          </p:cNvPicPr>
          <p:nvPr>
            <p:custDataLst>
              <p:tags r:id="rId1"/>
            </p:custDataLst>
          </p:nvPr>
        </p:nvPicPr>
        <p:blipFill>
          <a:blip r:embed="rId22"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FFA707DB-ABF6-4F8A-AD13-958D8DADD006}"/>
              </a:ext>
            </a:extLst>
          </p:cNvPr>
          <p:cNvPicPr>
            <a:picLocks/>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763F16F5-645E-4718-A537-7FD561A9A6AD}"/>
              </a:ext>
            </a:extLst>
          </p:cNvPr>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31" name="Picture 30">
            <a:extLst>
              <a:ext uri="{FF2B5EF4-FFF2-40B4-BE49-F238E27FC236}">
                <a16:creationId xmlns:a16="http://schemas.microsoft.com/office/drawing/2014/main" id="{83F7F2E9-AB36-4493-8D5C-8CC042D6F93C}"/>
              </a:ext>
            </a:extLst>
          </p:cNvPr>
          <p:cNvPicPr>
            <a:picLocks/>
          </p:cNvPicPr>
          <p:nvPr>
            <p:custDataLst>
              <p:tags r:id="rId4"/>
            </p:custDataLst>
          </p:nvPr>
        </p:nvPicPr>
        <p:blipFill>
          <a:blip r:embed="rId22"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9" name="Picture 48">
            <a:extLst>
              <a:ext uri="{FF2B5EF4-FFF2-40B4-BE49-F238E27FC236}">
                <a16:creationId xmlns:a16="http://schemas.microsoft.com/office/drawing/2014/main" id="{FFBF28EC-6863-481F-A8E1-C0413D591510}"/>
              </a:ext>
            </a:extLst>
          </p:cNvPr>
          <p:cNvPicPr>
            <a:picLocks/>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1" name="Rectangle 50">
            <a:extLst>
              <a:ext uri="{FF2B5EF4-FFF2-40B4-BE49-F238E27FC236}">
                <a16:creationId xmlns:a16="http://schemas.microsoft.com/office/drawing/2014/main" id="{4D0CC70D-DE1C-4B2C-9D6D-28CF34FE77E3}"/>
              </a:ext>
            </a:extLst>
          </p:cNvPr>
          <p:cNvSpPr>
            <a:spLocks/>
          </p:cNvSpPr>
          <p:nvPr>
            <p:custDataLst>
              <p:tags r:id="rId6"/>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41" name="Picture 40">
            <a:extLst>
              <a:ext uri="{FF2B5EF4-FFF2-40B4-BE49-F238E27FC236}">
                <a16:creationId xmlns:a16="http://schemas.microsoft.com/office/drawing/2014/main" id="{D2DEB463-211D-4B99-B34F-607EFB145ED7}"/>
              </a:ext>
            </a:extLst>
          </p:cNvPr>
          <p:cNvPicPr>
            <a:picLocks/>
          </p:cNvPicPr>
          <p:nvPr>
            <p:custDataLst>
              <p:tags r:id="rId7"/>
            </p:custDataLst>
          </p:nvPr>
        </p:nvPicPr>
        <p:blipFill>
          <a:blip r:embed="rId22"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2" name="Picture 41">
            <a:extLst>
              <a:ext uri="{FF2B5EF4-FFF2-40B4-BE49-F238E27FC236}">
                <a16:creationId xmlns:a16="http://schemas.microsoft.com/office/drawing/2014/main" id="{2E3C6437-3F8D-4245-A78F-44918D2D3BF9}"/>
              </a:ext>
            </a:extLst>
          </p:cNvPr>
          <p:cNvPicPr>
            <a:picLocks/>
          </p:cNvPicPr>
          <p:nvPr>
            <p:custDataLst>
              <p:tags r:id="rId8"/>
            </p:custDataLst>
          </p:nvPr>
        </p:nvPicPr>
        <p:blipFill>
          <a:blip r:embed="rId23">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4" name="Rectangle 43">
            <a:extLst>
              <a:ext uri="{FF2B5EF4-FFF2-40B4-BE49-F238E27FC236}">
                <a16:creationId xmlns:a16="http://schemas.microsoft.com/office/drawing/2014/main" id="{C4F96F12-00EB-4E0E-A1F9-1969A5AD256B}"/>
              </a:ext>
            </a:extLst>
          </p:cNvPr>
          <p:cNvSpPr>
            <a:spLocks/>
          </p:cNvSpPr>
          <p:nvPr>
            <p:custDataLst>
              <p:tags r:id="rId9"/>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53" name="Picture 52">
            <a:extLst>
              <a:ext uri="{FF2B5EF4-FFF2-40B4-BE49-F238E27FC236}">
                <a16:creationId xmlns:a16="http://schemas.microsoft.com/office/drawing/2014/main" id="{E96037C3-E458-4004-BD26-A87725ADFB7F}"/>
              </a:ext>
            </a:extLst>
          </p:cNvPr>
          <p:cNvPicPr>
            <a:picLocks/>
          </p:cNvPicPr>
          <p:nvPr>
            <p:custDataLst>
              <p:tags r:id="rId10"/>
            </p:custDataLst>
          </p:nvPr>
        </p:nvPicPr>
        <p:blipFill>
          <a:blip r:embed="rId22"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55" name="Picture 54">
            <a:extLst>
              <a:ext uri="{FF2B5EF4-FFF2-40B4-BE49-F238E27FC236}">
                <a16:creationId xmlns:a16="http://schemas.microsoft.com/office/drawing/2014/main" id="{3EBA226E-A62F-495A-A434-76FA514D25AC}"/>
              </a:ext>
            </a:extLst>
          </p:cNvPr>
          <p:cNvPicPr>
            <a:picLocks/>
          </p:cNvPicPr>
          <p:nvPr>
            <p:custDataLst>
              <p:tags r:id="rId11"/>
            </p:custDataLst>
          </p:nvPr>
        </p:nvPicPr>
        <p:blipFill>
          <a:blip r:embed="rId23">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7" name="Rectangle 56">
            <a:extLst>
              <a:ext uri="{FF2B5EF4-FFF2-40B4-BE49-F238E27FC236}">
                <a16:creationId xmlns:a16="http://schemas.microsoft.com/office/drawing/2014/main" id="{EEECEE88-A514-40E5-9357-887E546CC066}"/>
              </a:ext>
            </a:extLst>
          </p:cNvPr>
          <p:cNvSpPr>
            <a:spLocks/>
          </p:cNvSpPr>
          <p:nvPr>
            <p:custDataLst>
              <p:tags r:id="rId12"/>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54" name="Picture 53">
            <a:extLst>
              <a:ext uri="{FF2B5EF4-FFF2-40B4-BE49-F238E27FC236}">
                <a16:creationId xmlns:a16="http://schemas.microsoft.com/office/drawing/2014/main" id="{262CBC23-0F14-465E-BD66-4B4F85648867}"/>
              </a:ext>
            </a:extLst>
          </p:cNvPr>
          <p:cNvPicPr>
            <a:picLocks noChangeAspect="1"/>
          </p:cNvPicPr>
          <p:nvPr/>
        </p:nvPicPr>
        <p:blipFill>
          <a:blip r:embed="rId24"/>
          <a:stretch>
            <a:fillRect/>
          </a:stretch>
        </p:blipFill>
        <p:spPr>
          <a:xfrm>
            <a:off x="4391291" y="3286471"/>
            <a:ext cx="932769" cy="816935"/>
          </a:xfrm>
          <a:prstGeom prst="rect">
            <a:avLst/>
          </a:prstGeom>
        </p:spPr>
      </p:pic>
      <p:pic>
        <p:nvPicPr>
          <p:cNvPr id="60" name="Picture 59">
            <a:extLst>
              <a:ext uri="{FF2B5EF4-FFF2-40B4-BE49-F238E27FC236}">
                <a16:creationId xmlns:a16="http://schemas.microsoft.com/office/drawing/2014/main" id="{14320404-7086-4746-AF55-E7C6E426B906}"/>
              </a:ext>
            </a:extLst>
          </p:cNvPr>
          <p:cNvPicPr>
            <a:picLocks/>
          </p:cNvPicPr>
          <p:nvPr>
            <p:custDataLst>
              <p:tags r:id="rId13"/>
            </p:custDataLst>
          </p:nvPr>
        </p:nvPicPr>
        <p:blipFill>
          <a:blip r:embed="rId22"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80" name="Picture 79">
            <a:extLst>
              <a:ext uri="{FF2B5EF4-FFF2-40B4-BE49-F238E27FC236}">
                <a16:creationId xmlns:a16="http://schemas.microsoft.com/office/drawing/2014/main" id="{E60B923C-27CB-4593-AC7F-298C44E79571}"/>
              </a:ext>
            </a:extLst>
          </p:cNvPr>
          <p:cNvPicPr>
            <a:picLocks/>
          </p:cNvPicPr>
          <p:nvPr>
            <p:custDataLst>
              <p:tags r:id="rId14"/>
            </p:custDataLst>
          </p:nvPr>
        </p:nvPicPr>
        <p:blipFill>
          <a:blip r:embed="rId23">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82" name="Rectangle 81">
            <a:extLst>
              <a:ext uri="{FF2B5EF4-FFF2-40B4-BE49-F238E27FC236}">
                <a16:creationId xmlns:a16="http://schemas.microsoft.com/office/drawing/2014/main" id="{6F52D770-E39F-4D97-A166-495D3799C4F5}"/>
              </a:ext>
            </a:extLst>
          </p:cNvPr>
          <p:cNvSpPr>
            <a:spLocks/>
          </p:cNvSpPr>
          <p:nvPr>
            <p:custDataLst>
              <p:tags r:id="rId15"/>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sp>
        <p:nvSpPr>
          <p:cNvPr id="85" name="Text Box 23">
            <a:extLst>
              <a:ext uri="{FF2B5EF4-FFF2-40B4-BE49-F238E27FC236}">
                <a16:creationId xmlns:a16="http://schemas.microsoft.com/office/drawing/2014/main" id="{E0B36C5A-65C5-4CA2-9599-5E817BDEDACE}"/>
              </a:ext>
            </a:extLst>
          </p:cNvPr>
          <p:cNvSpPr txBox="1">
            <a:spLocks noChangeArrowheads="1"/>
          </p:cNvSpPr>
          <p:nvPr>
            <p:custDataLst>
              <p:tags r:id="rId16"/>
            </p:custDataLst>
          </p:nvPr>
        </p:nvSpPr>
        <p:spPr bwMode="auto">
          <a:xfrm>
            <a:off x="156437" y="1451875"/>
            <a:ext cx="3021333" cy="1745065"/>
          </a:xfrm>
          <a:prstGeom prst="rect">
            <a:avLst/>
          </a:prstGeom>
          <a:noFill/>
          <a:ln w="9525" algn="ctr">
            <a:noFill/>
            <a:miter lim="800000"/>
            <a:headEnd/>
            <a:tailEnd/>
          </a:ln>
          <a:effectLst/>
        </p:spPr>
        <p:txBody>
          <a:bodyPr wrap="square" lIns="82268" tIns="41134" rIns="82268" bIns="41134">
            <a:spAutoFit/>
          </a:bodyPr>
          <a:lstStyle/>
          <a:p>
            <a:pPr>
              <a:lnSpc>
                <a:spcPct val="150000"/>
              </a:lnSpc>
            </a:pPr>
            <a:r>
              <a:rPr lang="tr-TR" altLang="zh-CN" sz="1200" dirty="0">
                <a:cs typeface="Arial" charset="0"/>
              </a:rPr>
              <a:t>Port </a:t>
            </a:r>
            <a:r>
              <a:rPr lang="tr-TR" altLang="zh-CN" sz="1200" dirty="0" err="1">
                <a:cs typeface="Arial" charset="0"/>
              </a:rPr>
              <a:t>quantity</a:t>
            </a:r>
            <a:r>
              <a:rPr lang="tr-TR" altLang="zh-CN" sz="1200" dirty="0">
                <a:cs typeface="Arial" charset="0"/>
              </a:rPr>
              <a:t>: 1 </a:t>
            </a:r>
          </a:p>
          <a:p>
            <a:pPr>
              <a:lnSpc>
                <a:spcPct val="150000"/>
              </a:lnSpc>
            </a:pPr>
            <a:r>
              <a:rPr lang="tr-TR" altLang="zh-CN" sz="1200" dirty="0">
                <a:cs typeface="Arial" charset="0"/>
              </a:rPr>
              <a:t>Max IDU per port: </a:t>
            </a:r>
            <a:r>
              <a:rPr lang="en-US" altLang="zh-CN" sz="1200" dirty="0">
                <a:cs typeface="Arial" charset="0"/>
              </a:rPr>
              <a:t>32</a:t>
            </a:r>
          </a:p>
          <a:p>
            <a:pPr>
              <a:lnSpc>
                <a:spcPct val="150000"/>
              </a:lnSpc>
            </a:pPr>
            <a:r>
              <a:rPr lang="tr-TR" altLang="zh-CN" sz="1200" dirty="0">
                <a:cs typeface="Arial" charset="0"/>
              </a:rPr>
              <a:t>Max </a:t>
            </a:r>
            <a:r>
              <a:rPr lang="en-US" altLang="zh-CN" sz="1200" dirty="0">
                <a:cs typeface="Arial" charset="0"/>
              </a:rPr>
              <a:t>O</a:t>
            </a:r>
            <a:r>
              <a:rPr lang="tr-TR" altLang="zh-CN" sz="1200" dirty="0">
                <a:cs typeface="Arial" charset="0"/>
              </a:rPr>
              <a:t>DU per port: </a:t>
            </a:r>
            <a:r>
              <a:rPr lang="en-US" altLang="zh-CN" sz="1200" dirty="0">
                <a:cs typeface="Arial" charset="0"/>
              </a:rPr>
              <a:t>24</a:t>
            </a:r>
            <a:endParaRPr lang="tr-TR" altLang="zh-CN" sz="1200" dirty="0">
              <a:cs typeface="Arial" charset="0"/>
            </a:endParaRPr>
          </a:p>
          <a:p>
            <a:pPr>
              <a:lnSpc>
                <a:spcPct val="150000"/>
              </a:lnSpc>
            </a:pPr>
            <a:r>
              <a:rPr lang="tr-TR" altLang="zh-CN" sz="1200" dirty="0">
                <a:cs typeface="Arial" charset="0"/>
              </a:rPr>
              <a:t>Max IDU per gateway: </a:t>
            </a:r>
            <a:r>
              <a:rPr lang="en-US" altLang="zh-CN" sz="1200" dirty="0">
                <a:cs typeface="Arial" charset="0"/>
              </a:rPr>
              <a:t>32 </a:t>
            </a:r>
            <a:endParaRPr lang="tr-TR" altLang="zh-CN" sz="1200" dirty="0">
              <a:cs typeface="Arial" charset="0"/>
            </a:endParaRPr>
          </a:p>
          <a:p>
            <a:pPr>
              <a:lnSpc>
                <a:spcPct val="150000"/>
              </a:lnSpc>
            </a:pPr>
            <a:r>
              <a:rPr lang="tr-TR" altLang="zh-CN" sz="1200" dirty="0" err="1">
                <a:cs typeface="Arial" charset="0"/>
              </a:rPr>
              <a:t>Max</a:t>
            </a:r>
            <a:r>
              <a:rPr lang="tr-TR" altLang="zh-CN" sz="1200" dirty="0">
                <a:cs typeface="Arial" charset="0"/>
              </a:rPr>
              <a:t> </a:t>
            </a:r>
            <a:r>
              <a:rPr lang="en-US" altLang="zh-CN" sz="1200" dirty="0">
                <a:cs typeface="Arial" charset="0"/>
              </a:rPr>
              <a:t>O</a:t>
            </a:r>
            <a:r>
              <a:rPr lang="tr-TR" altLang="zh-CN" sz="1200" dirty="0">
                <a:cs typeface="Arial" charset="0"/>
              </a:rPr>
              <a:t>DU per gateway: </a:t>
            </a:r>
            <a:r>
              <a:rPr lang="en-US" altLang="zh-CN" sz="1200" dirty="0">
                <a:cs typeface="Arial" charset="0"/>
              </a:rPr>
              <a:t>24</a:t>
            </a:r>
            <a:endParaRPr lang="tr-TR" altLang="zh-CN" sz="1200" dirty="0">
              <a:cs typeface="Arial" charset="0"/>
            </a:endParaRPr>
          </a:p>
          <a:p>
            <a:pPr>
              <a:lnSpc>
                <a:spcPct val="150000"/>
              </a:lnSpc>
            </a:pPr>
            <a:r>
              <a:rPr lang="tr-TR" altLang="zh-CN" sz="1200" dirty="0">
                <a:cs typeface="Arial" charset="0"/>
              </a:rPr>
              <a:t>Max system per gateway:  8 </a:t>
            </a:r>
          </a:p>
        </p:txBody>
      </p:sp>
      <p:cxnSp>
        <p:nvCxnSpPr>
          <p:cNvPr id="86" name="Straight Connector 85">
            <a:extLst>
              <a:ext uri="{FF2B5EF4-FFF2-40B4-BE49-F238E27FC236}">
                <a16:creationId xmlns:a16="http://schemas.microsoft.com/office/drawing/2014/main" id="{B1D811FD-9E0E-4947-A7EC-D5A2CF1B064A}"/>
              </a:ext>
            </a:extLst>
          </p:cNvPr>
          <p:cNvCxnSpPr/>
          <p:nvPr/>
        </p:nvCxnSpPr>
        <p:spPr>
          <a:xfrm flipH="1" flipV="1">
            <a:off x="5161449" y="2788542"/>
            <a:ext cx="8086" cy="26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CEA44AF-08F6-4CBB-96BC-A3433AEA64B6}"/>
              </a:ext>
            </a:extLst>
          </p:cNvPr>
          <p:cNvSpPr txBox="1"/>
          <p:nvPr/>
        </p:nvSpPr>
        <p:spPr>
          <a:xfrm>
            <a:off x="6138662" y="898263"/>
            <a:ext cx="997529" cy="410733"/>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err="1">
                <a:ln>
                  <a:noFill/>
                </a:ln>
                <a:solidFill>
                  <a:srgbClr val="000000"/>
                </a:solidFill>
                <a:effectLst/>
                <a:uLnTx/>
                <a:uFillTx/>
              </a:rPr>
              <a:t>Up</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to</a:t>
            </a:r>
            <a:r>
              <a:rPr kumimoji="0" lang="tr-TR" sz="800" b="0" i="0" u="none" strike="noStrike" kern="0" cap="none" spc="0" normalizeH="0" baseline="0" noProof="0" dirty="0">
                <a:ln>
                  <a:noFill/>
                </a:ln>
                <a:solidFill>
                  <a:srgbClr val="000000"/>
                </a:solidFill>
                <a:effectLst/>
                <a:uLnTx/>
                <a:uFillTx/>
              </a:rPr>
              <a:t> </a:t>
            </a:r>
          </a:p>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8 </a:t>
            </a:r>
            <a:r>
              <a:rPr kumimoji="0" lang="tr-TR" sz="800" b="0" i="0" u="none" strike="noStrike" kern="0" cap="none" spc="0" normalizeH="0" baseline="0" noProof="0" dirty="0" err="1">
                <a:ln>
                  <a:noFill/>
                </a:ln>
                <a:solidFill>
                  <a:srgbClr val="000000"/>
                </a:solidFill>
                <a:effectLst/>
                <a:uLnTx/>
                <a:uFillTx/>
              </a:rPr>
              <a:t>refrigerant</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systems</a:t>
            </a:r>
            <a:r>
              <a:rPr kumimoji="0" lang="tr-TR" sz="800" b="0" i="0" u="none" strike="noStrike" kern="0" cap="none" spc="0" normalizeH="0" baseline="0" noProof="0" dirty="0">
                <a:ln>
                  <a:noFill/>
                </a:ln>
                <a:solidFill>
                  <a:srgbClr val="000000"/>
                </a:solidFill>
                <a:effectLst/>
                <a:uLnTx/>
                <a:uFillTx/>
              </a:rPr>
              <a:t> </a:t>
            </a:r>
            <a:endParaRPr kumimoji="0" lang="en-US" sz="800" b="0" i="0" u="none" strike="noStrike" kern="0" cap="none" spc="0" normalizeH="0" baseline="0" noProof="0" dirty="0">
              <a:ln>
                <a:noFill/>
              </a:ln>
              <a:solidFill>
                <a:srgbClr val="000000"/>
              </a:solidFill>
              <a:effectLst/>
              <a:uLnTx/>
              <a:uFillTx/>
            </a:endParaRPr>
          </a:p>
        </p:txBody>
      </p:sp>
      <p:pic>
        <p:nvPicPr>
          <p:cNvPr id="88" name="Picture 87">
            <a:extLst>
              <a:ext uri="{FF2B5EF4-FFF2-40B4-BE49-F238E27FC236}">
                <a16:creationId xmlns:a16="http://schemas.microsoft.com/office/drawing/2014/main" id="{691564ED-F798-4A9B-BACC-539E3A4C7F86}"/>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2062" b="98969" l="3467" r="97600"/>
                    </a14:imgEffect>
                  </a14:imgLayer>
                </a14:imgProps>
              </a:ext>
            </a:extLst>
          </a:blip>
          <a:stretch>
            <a:fillRect/>
          </a:stretch>
        </p:blipFill>
        <p:spPr>
          <a:xfrm>
            <a:off x="3295305" y="1431003"/>
            <a:ext cx="2191972" cy="1417475"/>
          </a:xfrm>
          <a:prstGeom prst="rect">
            <a:avLst/>
          </a:prstGeom>
        </p:spPr>
      </p:pic>
      <p:cxnSp>
        <p:nvCxnSpPr>
          <p:cNvPr id="89" name="Elbow Connector 30">
            <a:extLst>
              <a:ext uri="{FF2B5EF4-FFF2-40B4-BE49-F238E27FC236}">
                <a16:creationId xmlns:a16="http://schemas.microsoft.com/office/drawing/2014/main" id="{35722BE1-DE18-4507-BBB2-D7DAC48212CE}"/>
              </a:ext>
            </a:extLst>
          </p:cNvPr>
          <p:cNvCxnSpPr>
            <a:endCxn id="111" idx="1"/>
          </p:cNvCxnSpPr>
          <p:nvPr/>
        </p:nvCxnSpPr>
        <p:spPr>
          <a:xfrm flipV="1">
            <a:off x="5150333" y="1844112"/>
            <a:ext cx="1009781" cy="970698"/>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A3AA327-F0E1-40DD-8580-E91FB9944E5A}"/>
              </a:ext>
            </a:extLst>
          </p:cNvPr>
          <p:cNvCxnSpPr/>
          <p:nvPr/>
        </p:nvCxnSpPr>
        <p:spPr>
          <a:xfrm flipV="1">
            <a:off x="4720056" y="2788542"/>
            <a:ext cx="3084" cy="57935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5E58421-6B82-48A7-B367-CE83466B85DE}"/>
              </a:ext>
            </a:extLst>
          </p:cNvPr>
          <p:cNvSpPr txBox="1"/>
          <p:nvPr/>
        </p:nvSpPr>
        <p:spPr>
          <a:xfrm>
            <a:off x="5655223" y="1577201"/>
            <a:ext cx="483439" cy="204238"/>
          </a:xfrm>
          <a:prstGeom prst="rect">
            <a:avLst/>
          </a:prstGeom>
          <a:noFill/>
        </p:spPr>
        <p:txBody>
          <a:bodyPr wrap="squar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0" i="0" u="none" strike="noStrike" kern="0" cap="none" spc="0" normalizeH="0" baseline="0" noProof="0" dirty="0">
                <a:ln>
                  <a:noFill/>
                </a:ln>
                <a:solidFill>
                  <a:srgbClr val="000000"/>
                </a:solidFill>
                <a:effectLst/>
                <a:uLnTx/>
                <a:uFillTx/>
              </a:rPr>
              <a:t>XYE</a:t>
            </a:r>
            <a:endParaRPr kumimoji="0" lang="en-US" sz="1000" b="0" i="0" u="none" strike="noStrike" kern="0" cap="none" spc="0" normalizeH="0" baseline="0" noProof="0" dirty="0">
              <a:ln>
                <a:noFill/>
              </a:ln>
              <a:solidFill>
                <a:srgbClr val="000000"/>
              </a:solidFill>
              <a:effectLst/>
              <a:uLnTx/>
              <a:uFillTx/>
            </a:endParaRPr>
          </a:p>
        </p:txBody>
      </p:sp>
      <p:cxnSp>
        <p:nvCxnSpPr>
          <p:cNvPr id="92" name="Elbow Connector 48">
            <a:extLst>
              <a:ext uri="{FF2B5EF4-FFF2-40B4-BE49-F238E27FC236}">
                <a16:creationId xmlns:a16="http://schemas.microsoft.com/office/drawing/2014/main" id="{2C8B10B7-441D-453C-A163-3C491280A68F}"/>
              </a:ext>
            </a:extLst>
          </p:cNvPr>
          <p:cNvCxnSpPr>
            <a:stCxn id="111" idx="1"/>
            <a:endCxn id="112" idx="1"/>
          </p:cNvCxnSpPr>
          <p:nvPr/>
        </p:nvCxnSpPr>
        <p:spPr>
          <a:xfrm rot="10800000" flipV="1">
            <a:off x="6142412" y="1844112"/>
            <a:ext cx="17703" cy="1149794"/>
          </a:xfrm>
          <a:prstGeom prst="bentConnector3">
            <a:avLst>
              <a:gd name="adj1" fmla="val 66561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Elbow Connector 51">
            <a:extLst>
              <a:ext uri="{FF2B5EF4-FFF2-40B4-BE49-F238E27FC236}">
                <a16:creationId xmlns:a16="http://schemas.microsoft.com/office/drawing/2014/main" id="{0A26C710-D336-4491-9DD3-24D95D0BBC22}"/>
              </a:ext>
            </a:extLst>
          </p:cNvPr>
          <p:cNvCxnSpPr>
            <a:stCxn id="112" idx="1"/>
            <a:endCxn id="113" idx="1"/>
          </p:cNvCxnSpPr>
          <p:nvPr/>
        </p:nvCxnSpPr>
        <p:spPr>
          <a:xfrm rot="10800000" flipV="1">
            <a:off x="6142411" y="2993906"/>
            <a:ext cx="12700" cy="1125270"/>
          </a:xfrm>
          <a:prstGeom prst="bentConnector3">
            <a:avLst>
              <a:gd name="adj1" fmla="val 90743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Elbow Connector 54">
            <a:extLst>
              <a:ext uri="{FF2B5EF4-FFF2-40B4-BE49-F238E27FC236}">
                <a16:creationId xmlns:a16="http://schemas.microsoft.com/office/drawing/2014/main" id="{11AB5B29-42A0-49BB-8DAB-858ACDEC3A9E}"/>
              </a:ext>
            </a:extLst>
          </p:cNvPr>
          <p:cNvCxnSpPr>
            <a:stCxn id="113" idx="1"/>
            <a:endCxn id="114" idx="1"/>
          </p:cNvCxnSpPr>
          <p:nvPr/>
        </p:nvCxnSpPr>
        <p:spPr>
          <a:xfrm rot="10800000" flipV="1">
            <a:off x="6142411" y="4119176"/>
            <a:ext cx="12700" cy="1218578"/>
          </a:xfrm>
          <a:prstGeom prst="bentConnector3">
            <a:avLst>
              <a:gd name="adj1" fmla="val 90743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FFCA317-ADBE-431E-8E3A-76DD00EA17C7}"/>
              </a:ext>
            </a:extLst>
          </p:cNvPr>
          <p:cNvSpPr txBox="1"/>
          <p:nvPr/>
        </p:nvSpPr>
        <p:spPr>
          <a:xfrm rot="16200000">
            <a:off x="5649690" y="3502591"/>
            <a:ext cx="483439" cy="204238"/>
          </a:xfrm>
          <a:prstGeom prst="rect">
            <a:avLst/>
          </a:prstGeom>
          <a:noFill/>
        </p:spPr>
        <p:txBody>
          <a:bodyPr wrap="squar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0" i="0" u="none" strike="noStrike" kern="0" cap="none" spc="0" normalizeH="0" baseline="0" noProof="0" dirty="0">
                <a:ln>
                  <a:noFill/>
                </a:ln>
                <a:solidFill>
                  <a:srgbClr val="000000"/>
                </a:solidFill>
                <a:effectLst/>
                <a:uLnTx/>
                <a:uFillTx/>
              </a:rPr>
              <a:t>XYE</a:t>
            </a:r>
            <a:endParaRPr kumimoji="0" lang="en-US" sz="1000" b="0" i="0" u="none" strike="noStrike" kern="0" cap="none" spc="0" normalizeH="0" baseline="0" noProof="0" dirty="0">
              <a:ln>
                <a:noFill/>
              </a:ln>
              <a:solidFill>
                <a:srgbClr val="000000"/>
              </a:solidFill>
              <a:effectLst/>
              <a:uLnTx/>
              <a:uFillTx/>
            </a:endParaRPr>
          </a:p>
        </p:txBody>
      </p:sp>
      <p:grpSp>
        <p:nvGrpSpPr>
          <p:cNvPr id="96" name="Group 95">
            <a:extLst>
              <a:ext uri="{FF2B5EF4-FFF2-40B4-BE49-F238E27FC236}">
                <a16:creationId xmlns:a16="http://schemas.microsoft.com/office/drawing/2014/main" id="{DF302A96-4375-45B2-9A83-D8761C823E57}"/>
              </a:ext>
            </a:extLst>
          </p:cNvPr>
          <p:cNvGrpSpPr/>
          <p:nvPr/>
        </p:nvGrpSpPr>
        <p:grpSpPr>
          <a:xfrm>
            <a:off x="6817830" y="1395263"/>
            <a:ext cx="2928150" cy="4302024"/>
            <a:chOff x="6817830" y="1395263"/>
            <a:chExt cx="2928150" cy="4302024"/>
          </a:xfrm>
        </p:grpSpPr>
        <p:pic>
          <p:nvPicPr>
            <p:cNvPr id="97" name="Picture 96">
              <a:extLst>
                <a:ext uri="{FF2B5EF4-FFF2-40B4-BE49-F238E27FC236}">
                  <a16:creationId xmlns:a16="http://schemas.microsoft.com/office/drawing/2014/main" id="{E58A5A5F-F8EE-49D2-82C1-4A41D4C8F17A}"/>
                </a:ext>
              </a:extLst>
            </p:cNvPr>
            <p:cNvPicPr>
              <a:picLocks noChangeAspect="1"/>
            </p:cNvPicPr>
            <p:nvPr/>
          </p:nvPicPr>
          <p:blipFill rotWithShape="1">
            <a:blip r:embed="rId27"/>
            <a:srcRect l="53529" t="54946" b="26505"/>
            <a:stretch/>
          </p:blipFill>
          <p:spPr>
            <a:xfrm>
              <a:off x="6817830" y="1477628"/>
              <a:ext cx="2928150" cy="765599"/>
            </a:xfrm>
            <a:prstGeom prst="rect">
              <a:avLst/>
            </a:prstGeom>
          </p:spPr>
        </p:pic>
        <p:pic>
          <p:nvPicPr>
            <p:cNvPr id="98" name="Picture 97">
              <a:extLst>
                <a:ext uri="{FF2B5EF4-FFF2-40B4-BE49-F238E27FC236}">
                  <a16:creationId xmlns:a16="http://schemas.microsoft.com/office/drawing/2014/main" id="{FF135D26-67A7-4C70-AE49-CF32D5438174}"/>
                </a:ext>
              </a:extLst>
            </p:cNvPr>
            <p:cNvPicPr>
              <a:picLocks noChangeAspect="1"/>
            </p:cNvPicPr>
            <p:nvPr/>
          </p:nvPicPr>
          <p:blipFill rotWithShape="1">
            <a:blip r:embed="rId27"/>
            <a:srcRect l="53529" t="54946" b="26505"/>
            <a:stretch/>
          </p:blipFill>
          <p:spPr>
            <a:xfrm>
              <a:off x="6817830" y="2588421"/>
              <a:ext cx="2928150" cy="765599"/>
            </a:xfrm>
            <a:prstGeom prst="rect">
              <a:avLst/>
            </a:prstGeom>
          </p:spPr>
        </p:pic>
        <p:pic>
          <p:nvPicPr>
            <p:cNvPr id="99" name="Picture 98">
              <a:extLst>
                <a:ext uri="{FF2B5EF4-FFF2-40B4-BE49-F238E27FC236}">
                  <a16:creationId xmlns:a16="http://schemas.microsoft.com/office/drawing/2014/main" id="{7DA74C5F-62EF-4453-9143-564A14F36749}"/>
                </a:ext>
              </a:extLst>
            </p:cNvPr>
            <p:cNvPicPr>
              <a:picLocks noChangeAspect="1"/>
            </p:cNvPicPr>
            <p:nvPr/>
          </p:nvPicPr>
          <p:blipFill rotWithShape="1">
            <a:blip r:embed="rId27"/>
            <a:srcRect l="53529" t="54946" b="26505"/>
            <a:stretch/>
          </p:blipFill>
          <p:spPr>
            <a:xfrm>
              <a:off x="6817830" y="3713691"/>
              <a:ext cx="2928150" cy="765599"/>
            </a:xfrm>
            <a:prstGeom prst="rect">
              <a:avLst/>
            </a:prstGeom>
          </p:spPr>
        </p:pic>
        <p:pic>
          <p:nvPicPr>
            <p:cNvPr id="100" name="Picture 99">
              <a:extLst>
                <a:ext uri="{FF2B5EF4-FFF2-40B4-BE49-F238E27FC236}">
                  <a16:creationId xmlns:a16="http://schemas.microsoft.com/office/drawing/2014/main" id="{5E237632-E3F3-4BA3-9A89-68F70646D627}"/>
                </a:ext>
              </a:extLst>
            </p:cNvPr>
            <p:cNvPicPr>
              <a:picLocks noChangeAspect="1"/>
            </p:cNvPicPr>
            <p:nvPr/>
          </p:nvPicPr>
          <p:blipFill rotWithShape="1">
            <a:blip r:embed="rId27"/>
            <a:srcRect l="53529" t="54946" b="26505"/>
            <a:stretch/>
          </p:blipFill>
          <p:spPr>
            <a:xfrm>
              <a:off x="6817830" y="4931688"/>
              <a:ext cx="2928150" cy="765599"/>
            </a:xfrm>
            <a:prstGeom prst="rect">
              <a:avLst/>
            </a:prstGeom>
          </p:spPr>
        </p:pic>
        <p:sp>
          <p:nvSpPr>
            <p:cNvPr id="101" name="Rectangle 100">
              <a:extLst>
                <a:ext uri="{FF2B5EF4-FFF2-40B4-BE49-F238E27FC236}">
                  <a16:creationId xmlns:a16="http://schemas.microsoft.com/office/drawing/2014/main" id="{0FA02330-D00C-4D47-BE1F-03B676ABD1D7}"/>
                </a:ext>
              </a:extLst>
            </p:cNvPr>
            <p:cNvSpPr/>
            <p:nvPr/>
          </p:nvSpPr>
          <p:spPr>
            <a:xfrm>
              <a:off x="8199372" y="1395263"/>
              <a:ext cx="476092" cy="36552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102" name="Rectangle 101">
              <a:extLst>
                <a:ext uri="{FF2B5EF4-FFF2-40B4-BE49-F238E27FC236}">
                  <a16:creationId xmlns:a16="http://schemas.microsoft.com/office/drawing/2014/main" id="{EAA25ABB-6F8A-4076-A207-F1091474B91B}"/>
                </a:ext>
              </a:extLst>
            </p:cNvPr>
            <p:cNvSpPr/>
            <p:nvPr/>
          </p:nvSpPr>
          <p:spPr>
            <a:xfrm>
              <a:off x="8174734" y="2521111"/>
              <a:ext cx="476092" cy="36552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103" name="Rectangle 102">
              <a:extLst>
                <a:ext uri="{FF2B5EF4-FFF2-40B4-BE49-F238E27FC236}">
                  <a16:creationId xmlns:a16="http://schemas.microsoft.com/office/drawing/2014/main" id="{C2A7E37A-40B2-4952-B2C5-143D53572EC3}"/>
                </a:ext>
              </a:extLst>
            </p:cNvPr>
            <p:cNvSpPr/>
            <p:nvPr/>
          </p:nvSpPr>
          <p:spPr>
            <a:xfrm>
              <a:off x="8199372" y="3654153"/>
              <a:ext cx="476092" cy="36552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104" name="Rectangle 103">
              <a:extLst>
                <a:ext uri="{FF2B5EF4-FFF2-40B4-BE49-F238E27FC236}">
                  <a16:creationId xmlns:a16="http://schemas.microsoft.com/office/drawing/2014/main" id="{3500F89E-079D-41E7-8BE5-AF14CF5DEDF4}"/>
                </a:ext>
              </a:extLst>
            </p:cNvPr>
            <p:cNvSpPr/>
            <p:nvPr/>
          </p:nvSpPr>
          <p:spPr>
            <a:xfrm>
              <a:off x="8174734" y="4838961"/>
              <a:ext cx="476092" cy="36552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grpSp>
      <p:pic>
        <p:nvPicPr>
          <p:cNvPr id="111" name="Picture 110">
            <a:extLst>
              <a:ext uri="{FF2B5EF4-FFF2-40B4-BE49-F238E27FC236}">
                <a16:creationId xmlns:a16="http://schemas.microsoft.com/office/drawing/2014/main" id="{3D462B8C-D474-4053-8BE2-15A5A7E7D9E9}"/>
              </a:ext>
            </a:extLst>
          </p:cNvPr>
          <p:cNvPicPr>
            <a:picLocks noChangeAspect="1"/>
          </p:cNvPicPr>
          <p:nvPr>
            <p:custDataLst>
              <p:tags r:id="rId17"/>
            </p:custDataLst>
          </p:nvPr>
        </p:nvPicPr>
        <p:blipFill rotWithShape="1">
          <a:blip r:embed="rId28" cstate="hqprint">
            <a:extLst>
              <a:ext uri="{28A0092B-C50C-407E-A947-70E740481C1C}">
                <a14:useLocalDpi xmlns:a14="http://schemas.microsoft.com/office/drawing/2010/main"/>
              </a:ext>
            </a:extLst>
          </a:blip>
          <a:srcRect/>
          <a:stretch/>
        </p:blipFill>
        <p:spPr>
          <a:xfrm>
            <a:off x="6160114" y="1395263"/>
            <a:ext cx="732068" cy="897698"/>
          </a:xfrm>
          <a:prstGeom prst="rect">
            <a:avLst/>
          </a:prstGeom>
        </p:spPr>
      </p:pic>
      <p:pic>
        <p:nvPicPr>
          <p:cNvPr id="112" name="Picture 111">
            <a:extLst>
              <a:ext uri="{FF2B5EF4-FFF2-40B4-BE49-F238E27FC236}">
                <a16:creationId xmlns:a16="http://schemas.microsoft.com/office/drawing/2014/main" id="{88A552BB-A2DC-4DB4-ACEF-AD4C42E7FF09}"/>
              </a:ext>
            </a:extLst>
          </p:cNvPr>
          <p:cNvPicPr>
            <a:picLocks noChangeAspect="1"/>
          </p:cNvPicPr>
          <p:nvPr>
            <p:custDataLst>
              <p:tags r:id="rId18"/>
            </p:custDataLst>
          </p:nvPr>
        </p:nvPicPr>
        <p:blipFill rotWithShape="1">
          <a:blip r:embed="rId29" cstate="hqprint">
            <a:extLst>
              <a:ext uri="{28A0092B-C50C-407E-A947-70E740481C1C}">
                <a14:useLocalDpi xmlns:a14="http://schemas.microsoft.com/office/drawing/2010/main"/>
              </a:ext>
            </a:extLst>
          </a:blip>
          <a:srcRect/>
          <a:stretch/>
        </p:blipFill>
        <p:spPr>
          <a:xfrm>
            <a:off x="6142411" y="2534203"/>
            <a:ext cx="749771" cy="919406"/>
          </a:xfrm>
          <a:prstGeom prst="rect">
            <a:avLst/>
          </a:prstGeom>
        </p:spPr>
      </p:pic>
      <p:pic>
        <p:nvPicPr>
          <p:cNvPr id="113" name="Picture 112">
            <a:extLst>
              <a:ext uri="{FF2B5EF4-FFF2-40B4-BE49-F238E27FC236}">
                <a16:creationId xmlns:a16="http://schemas.microsoft.com/office/drawing/2014/main" id="{F1291C70-0FE7-492E-979C-B7F6F41B810A}"/>
              </a:ext>
            </a:extLst>
          </p:cNvPr>
          <p:cNvPicPr>
            <a:picLocks noChangeAspect="1"/>
          </p:cNvPicPr>
          <p:nvPr>
            <p:custDataLst>
              <p:tags r:id="rId19"/>
            </p:custDataLst>
          </p:nvPr>
        </p:nvPicPr>
        <p:blipFill rotWithShape="1">
          <a:blip r:embed="rId29" cstate="hqprint">
            <a:extLst>
              <a:ext uri="{28A0092B-C50C-407E-A947-70E740481C1C}">
                <a14:useLocalDpi xmlns:a14="http://schemas.microsoft.com/office/drawing/2010/main"/>
              </a:ext>
            </a:extLst>
          </a:blip>
          <a:srcRect/>
          <a:stretch/>
        </p:blipFill>
        <p:spPr>
          <a:xfrm>
            <a:off x="6142411" y="3659473"/>
            <a:ext cx="749771" cy="919406"/>
          </a:xfrm>
          <a:prstGeom prst="rect">
            <a:avLst/>
          </a:prstGeom>
        </p:spPr>
      </p:pic>
      <p:pic>
        <p:nvPicPr>
          <p:cNvPr id="114" name="Picture 113">
            <a:extLst>
              <a:ext uri="{FF2B5EF4-FFF2-40B4-BE49-F238E27FC236}">
                <a16:creationId xmlns:a16="http://schemas.microsoft.com/office/drawing/2014/main" id="{7674D626-3ABE-4FD3-BE1C-48F4A3FBA051}"/>
              </a:ext>
            </a:extLst>
          </p:cNvPr>
          <p:cNvPicPr>
            <a:picLocks noChangeAspect="1"/>
          </p:cNvPicPr>
          <p:nvPr>
            <p:custDataLst>
              <p:tags r:id="rId20"/>
            </p:custDataLst>
          </p:nvPr>
        </p:nvPicPr>
        <p:blipFill rotWithShape="1">
          <a:blip r:embed="rId29" cstate="hqprint">
            <a:extLst>
              <a:ext uri="{28A0092B-C50C-407E-A947-70E740481C1C}">
                <a14:useLocalDpi xmlns:a14="http://schemas.microsoft.com/office/drawing/2010/main"/>
              </a:ext>
            </a:extLst>
          </a:blip>
          <a:srcRect/>
          <a:stretch/>
        </p:blipFill>
        <p:spPr>
          <a:xfrm>
            <a:off x="6142411" y="4878051"/>
            <a:ext cx="749771" cy="919406"/>
          </a:xfrm>
          <a:prstGeom prst="rect">
            <a:avLst/>
          </a:prstGeom>
        </p:spPr>
      </p:pic>
      <p:sp>
        <p:nvSpPr>
          <p:cNvPr id="115" name="Right Brace 114">
            <a:extLst>
              <a:ext uri="{FF2B5EF4-FFF2-40B4-BE49-F238E27FC236}">
                <a16:creationId xmlns:a16="http://schemas.microsoft.com/office/drawing/2014/main" id="{0EC2B97B-4DBD-4B00-8E45-A489CF0C95B0}"/>
              </a:ext>
            </a:extLst>
          </p:cNvPr>
          <p:cNvSpPr/>
          <p:nvPr/>
        </p:nvSpPr>
        <p:spPr>
          <a:xfrm>
            <a:off x="9745980" y="1577201"/>
            <a:ext cx="407515" cy="37605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文本框 9">
            <a:extLst>
              <a:ext uri="{FF2B5EF4-FFF2-40B4-BE49-F238E27FC236}">
                <a16:creationId xmlns:a16="http://schemas.microsoft.com/office/drawing/2014/main" id="{5350F380-4825-45A4-9072-381597B40B08}"/>
              </a:ext>
            </a:extLst>
          </p:cNvPr>
          <p:cNvSpPr txBox="1"/>
          <p:nvPr/>
        </p:nvSpPr>
        <p:spPr>
          <a:xfrm>
            <a:off x="10125111" y="3149228"/>
            <a:ext cx="844514" cy="388620"/>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US" altLang="zh-CN" sz="1200" b="0" i="0" u="none" strike="noStrike" kern="0" cap="none" spc="0" normalizeH="0" baseline="0" noProof="0" dirty="0">
                <a:ln>
                  <a:noFill/>
                </a:ln>
                <a:effectLst/>
                <a:uLnTx/>
                <a:uFillTx/>
              </a:rPr>
              <a:t>Up to 32 indoor units</a:t>
            </a:r>
            <a:endParaRPr kumimoji="0" lang="zh-CN" altLang="en-US" sz="1200" b="0" i="0" u="none" strike="noStrike" kern="0" cap="none" spc="0" normalizeH="0" baseline="0" noProof="0" dirty="0">
              <a:ln>
                <a:noFill/>
              </a:ln>
              <a:effectLst/>
              <a:uLnTx/>
              <a:uFillTx/>
            </a:endParaRPr>
          </a:p>
        </p:txBody>
      </p:sp>
      <p:graphicFrame>
        <p:nvGraphicFramePr>
          <p:cNvPr id="117" name="Table 116">
            <a:extLst>
              <a:ext uri="{FF2B5EF4-FFF2-40B4-BE49-F238E27FC236}">
                <a16:creationId xmlns:a16="http://schemas.microsoft.com/office/drawing/2014/main" id="{43981BBA-A60B-467F-88D9-582CEAA6F2AB}"/>
              </a:ext>
            </a:extLst>
          </p:cNvPr>
          <p:cNvGraphicFramePr>
            <a:graphicFrameLocks noGrp="1"/>
          </p:cNvGraphicFramePr>
          <p:nvPr/>
        </p:nvGraphicFramePr>
        <p:xfrm>
          <a:off x="114436" y="4826608"/>
          <a:ext cx="4946015" cy="575310"/>
        </p:xfrm>
        <a:graphic>
          <a:graphicData uri="http://schemas.openxmlformats.org/drawingml/2006/table">
            <a:tbl>
              <a:tblPr firstRow="1" firstCol="1" bandRow="1">
                <a:tableStyleId>{C083E6E3-FA7D-4D7B-A595-EF9225AFEA82}</a:tableStyleId>
              </a:tblPr>
              <a:tblGrid>
                <a:gridCol w="1075055">
                  <a:extLst>
                    <a:ext uri="{9D8B030D-6E8A-4147-A177-3AD203B41FA5}">
                      <a16:colId xmlns:a16="http://schemas.microsoft.com/office/drawing/2014/main" val="2789032329"/>
                    </a:ext>
                  </a:extLst>
                </a:gridCol>
                <a:gridCol w="990600">
                  <a:extLst>
                    <a:ext uri="{9D8B030D-6E8A-4147-A177-3AD203B41FA5}">
                      <a16:colId xmlns:a16="http://schemas.microsoft.com/office/drawing/2014/main" val="1558706538"/>
                    </a:ext>
                  </a:extLst>
                </a:gridCol>
                <a:gridCol w="1710055">
                  <a:extLst>
                    <a:ext uri="{9D8B030D-6E8A-4147-A177-3AD203B41FA5}">
                      <a16:colId xmlns:a16="http://schemas.microsoft.com/office/drawing/2014/main" val="3802140622"/>
                    </a:ext>
                  </a:extLst>
                </a:gridCol>
                <a:gridCol w="1170305">
                  <a:extLst>
                    <a:ext uri="{9D8B030D-6E8A-4147-A177-3AD203B41FA5}">
                      <a16:colId xmlns:a16="http://schemas.microsoft.com/office/drawing/2014/main" val="358490932"/>
                    </a:ext>
                  </a:extLst>
                </a:gridCol>
              </a:tblGrid>
              <a:tr h="291465">
                <a:tc>
                  <a:txBody>
                    <a:bodyPr/>
                    <a:lstStyle/>
                    <a:p>
                      <a:pPr>
                        <a:spcAft>
                          <a:spcPts val="0"/>
                        </a:spcAft>
                      </a:pPr>
                      <a:r>
                        <a:rPr lang="en-US" sz="1100">
                          <a:effectLst/>
                        </a:rPr>
                        <a:t>TTNR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Product Type</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a:effectLst/>
                        </a:rPr>
                        <a:t>Product Description</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a:effectLst/>
                        </a:rPr>
                        <a:t>EAN Number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270286216"/>
                  </a:ext>
                </a:extLst>
              </a:tr>
              <a:tr h="240030">
                <a:tc>
                  <a:txBody>
                    <a:bodyPr/>
                    <a:lstStyle/>
                    <a:p>
                      <a:pPr>
                        <a:spcAft>
                          <a:spcPts val="0"/>
                        </a:spcAft>
                      </a:pPr>
                      <a:r>
                        <a:rPr lang="en-US" sz="1100" dirty="0">
                          <a:effectLst/>
                        </a:rPr>
                        <a:t>7-733-701-755</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ACC LON-1</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err="1">
                          <a:effectLst/>
                        </a:rPr>
                        <a:t>Lonworks</a:t>
                      </a:r>
                      <a:r>
                        <a:rPr lang="en-US" sz="1100" dirty="0">
                          <a:effectLst/>
                        </a:rPr>
                        <a:t> Gateway</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4062321359867</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658286699"/>
                  </a:ext>
                </a:extLst>
              </a:tr>
            </a:tbl>
          </a:graphicData>
        </a:graphic>
      </p:graphicFrame>
      <p:sp>
        <p:nvSpPr>
          <p:cNvPr id="118" name="TextBox 117">
            <a:extLst>
              <a:ext uri="{FF2B5EF4-FFF2-40B4-BE49-F238E27FC236}">
                <a16:creationId xmlns:a16="http://schemas.microsoft.com/office/drawing/2014/main" id="{E89B931E-E5F7-42C6-8FBE-23303A6702E5}"/>
              </a:ext>
            </a:extLst>
          </p:cNvPr>
          <p:cNvSpPr txBox="1"/>
          <p:nvPr/>
        </p:nvSpPr>
        <p:spPr>
          <a:xfrm>
            <a:off x="3432918" y="2839506"/>
            <a:ext cx="1212698" cy="275540"/>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External</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power</a:t>
            </a:r>
            <a:r>
              <a:rPr kumimoji="0" lang="tr-TR" sz="800" b="0" i="0" u="none" strike="noStrike" kern="0" cap="none" spc="0" normalizeH="0" noProof="0" dirty="0">
                <a:ln>
                  <a:noFill/>
                </a:ln>
                <a:solidFill>
                  <a:srgbClr val="000000"/>
                </a:solidFill>
                <a:effectLst/>
                <a:uLnTx/>
                <a:uFillTx/>
              </a:rPr>
              <a:t> </a:t>
            </a:r>
            <a:r>
              <a:rPr kumimoji="0" lang="tr-TR" sz="800" b="0" i="0" u="none" strike="noStrike" kern="0" cap="none" spc="0" normalizeH="0" noProof="0" dirty="0" err="1">
                <a:ln>
                  <a:noFill/>
                </a:ln>
                <a:solidFill>
                  <a:srgbClr val="000000"/>
                </a:solidFill>
                <a:effectLst/>
                <a:uLnTx/>
                <a:uFillTx/>
              </a:rPr>
              <a:t>supply</a:t>
            </a:r>
            <a:endParaRPr kumimoji="0" lang="en-GB" sz="800" b="0" i="0" u="none" strike="noStrike" kern="0" cap="none" spc="0" normalizeH="0" baseline="0" noProof="0" dirty="0">
              <a:ln>
                <a:noFill/>
              </a:ln>
              <a:solidFill>
                <a:srgbClr val="000000"/>
              </a:solidFill>
              <a:effectLst/>
              <a:uLnTx/>
              <a:uFillTx/>
            </a:endParaRPr>
          </a:p>
        </p:txBody>
      </p:sp>
      <p:sp>
        <p:nvSpPr>
          <p:cNvPr id="5" name="Title 4">
            <a:extLst>
              <a:ext uri="{FF2B5EF4-FFF2-40B4-BE49-F238E27FC236}">
                <a16:creationId xmlns:a16="http://schemas.microsoft.com/office/drawing/2014/main" id="{918ABE8D-D93E-4B8D-B0AF-821D594EA97C}"/>
              </a:ext>
            </a:extLst>
          </p:cNvPr>
          <p:cNvSpPr>
            <a:spLocks noGrp="1"/>
          </p:cNvSpPr>
          <p:nvPr>
            <p:ph type="title"/>
          </p:nvPr>
        </p:nvSpPr>
        <p:spPr/>
        <p:txBody>
          <a:bodyPr/>
          <a:lstStyle/>
          <a:p>
            <a:r>
              <a:rPr lang="de-DE"/>
              <a:t>Wiring</a:t>
            </a:r>
            <a:endParaRPr lang="en-US"/>
          </a:p>
        </p:txBody>
      </p:sp>
    </p:spTree>
    <p:extLst>
      <p:ext uri="{BB962C8B-B14F-4D97-AF65-F5344CB8AC3E}">
        <p14:creationId xmlns:p14="http://schemas.microsoft.com/office/powerpoint/2010/main" val="10526705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74480F-AC31-447A-918E-3494D3AD44BF}"/>
              </a:ext>
            </a:extLst>
          </p:cNvPr>
          <p:cNvSpPr>
            <a:spLocks noGrp="1"/>
          </p:cNvSpPr>
          <p:nvPr>
            <p:ph type="ctrTitle"/>
          </p:nvPr>
        </p:nvSpPr>
        <p:spPr>
          <a:xfrm>
            <a:off x="259200" y="259200"/>
            <a:ext cx="3286105" cy="5205600"/>
          </a:xfrm>
        </p:spPr>
        <p:txBody>
          <a:bodyPr/>
          <a:lstStyle/>
          <a:p>
            <a:r>
              <a:rPr lang="de-DE" sz="5400"/>
              <a:t>Thanks </a:t>
            </a:r>
            <a:br>
              <a:rPr lang="de-DE" sz="5400"/>
            </a:br>
            <a:r>
              <a:rPr lang="de-DE" sz="5400"/>
              <a:t>for </a:t>
            </a:r>
            <a:br>
              <a:rPr lang="de-DE" sz="5400"/>
            </a:br>
            <a:r>
              <a:rPr lang="de-DE" sz="5400"/>
              <a:t>your </a:t>
            </a:r>
            <a:br>
              <a:rPr lang="de-DE" sz="5400"/>
            </a:br>
            <a:r>
              <a:rPr lang="de-DE" sz="5400"/>
              <a:t>Time</a:t>
            </a:r>
            <a:endParaRPr lang="en-US" sz="5400"/>
          </a:p>
        </p:txBody>
      </p:sp>
      <p:pic>
        <p:nvPicPr>
          <p:cNvPr id="9" name="Picture 8" descr="Colleagues huddle">
            <a:extLst>
              <a:ext uri="{FF2B5EF4-FFF2-40B4-BE49-F238E27FC236}">
                <a16:creationId xmlns:a16="http://schemas.microsoft.com/office/drawing/2014/main" id="{FDF4AFFC-7380-465F-9975-5F576EC11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0081" y="553454"/>
            <a:ext cx="6990344" cy="4660229"/>
          </a:xfrm>
          <a:prstGeom prst="rect">
            <a:avLst/>
          </a:prstGeom>
        </p:spPr>
      </p:pic>
    </p:spTree>
    <p:extLst>
      <p:ext uri="{BB962C8B-B14F-4D97-AF65-F5344CB8AC3E}">
        <p14:creationId xmlns:p14="http://schemas.microsoft.com/office/powerpoint/2010/main" val="30763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0AF6-F4EF-47CC-A4BC-4E091508C95F}"/>
              </a:ext>
            </a:extLst>
          </p:cNvPr>
          <p:cNvSpPr>
            <a:spLocks noGrp="1"/>
          </p:cNvSpPr>
          <p:nvPr>
            <p:ph type="title"/>
          </p:nvPr>
        </p:nvSpPr>
        <p:spPr/>
        <p:txBody>
          <a:bodyPr/>
          <a:lstStyle/>
          <a:p>
            <a:r>
              <a:rPr lang="en-US"/>
              <a:t>Compressor Technolog</a:t>
            </a:r>
            <a:r>
              <a:rPr lang="de-DE"/>
              <a:t>y</a:t>
            </a:r>
            <a:endParaRPr lang="en-US"/>
          </a:p>
        </p:txBody>
      </p:sp>
      <p:sp>
        <p:nvSpPr>
          <p:cNvPr id="3" name="Text Placeholder 2">
            <a:extLst>
              <a:ext uri="{FF2B5EF4-FFF2-40B4-BE49-F238E27FC236}">
                <a16:creationId xmlns:a16="http://schemas.microsoft.com/office/drawing/2014/main" id="{EE72450C-65CC-4625-9F7B-9B7DEB0CDF43}"/>
              </a:ext>
            </a:extLst>
          </p:cNvPr>
          <p:cNvSpPr>
            <a:spLocks noGrp="1"/>
          </p:cNvSpPr>
          <p:nvPr>
            <p:ph type="body" sz="quarter" idx="15"/>
          </p:nvPr>
        </p:nvSpPr>
        <p:spPr/>
        <p:txBody>
          <a:bodyPr/>
          <a:lstStyle/>
          <a:p>
            <a:r>
              <a:rPr lang="en-US"/>
              <a:t>AF5300</a:t>
            </a:r>
          </a:p>
        </p:txBody>
      </p:sp>
      <p:sp>
        <p:nvSpPr>
          <p:cNvPr id="6" name="Content Placeholder 55">
            <a:extLst>
              <a:ext uri="{FF2B5EF4-FFF2-40B4-BE49-F238E27FC236}">
                <a16:creationId xmlns:a16="http://schemas.microsoft.com/office/drawing/2014/main" id="{6A1D6F45-B5E8-4658-B71B-BE332EB33D91}"/>
              </a:ext>
            </a:extLst>
          </p:cNvPr>
          <p:cNvSpPr txBox="1">
            <a:spLocks/>
          </p:cNvSpPr>
          <p:nvPr>
            <p:custDataLst>
              <p:tags r:id="rId1"/>
            </p:custDataLst>
          </p:nvPr>
        </p:nvSpPr>
        <p:spPr>
          <a:xfrm>
            <a:off x="410844" y="1499937"/>
            <a:ext cx="5327226" cy="3464572"/>
          </a:xfrm>
          <a:prstGeom prst="rect">
            <a:avLst/>
          </a:prstGeo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fontAlgn="auto">
              <a:spcAft>
                <a:spcPts val="0"/>
              </a:spcAft>
              <a:buFont typeface="Wingdings 3" panose="05040102010807070707" pitchFamily="18" charset="2"/>
              <a:buChar char=""/>
            </a:pPr>
            <a:r>
              <a:rPr lang="tr-TR" sz="1400">
                <a:solidFill>
                  <a:srgbClr val="000000"/>
                </a:solidFill>
              </a:rPr>
              <a:t>Increased heating performance by 20% in average for outdoor temperatures below +7 </a:t>
            </a:r>
            <a:r>
              <a:rPr lang="tr-TR" sz="1400">
                <a:solidFill>
                  <a:srgbClr val="000000"/>
                </a:solidFill>
                <a:latin typeface="Calibri" panose="020F0502020204030204" pitchFamily="34" charset="0"/>
              </a:rPr>
              <a:t>°</a:t>
            </a:r>
            <a:r>
              <a:rPr lang="tr-TR" sz="1400">
                <a:solidFill>
                  <a:srgbClr val="000000"/>
                </a:solidFill>
              </a:rPr>
              <a:t>C</a:t>
            </a:r>
          </a:p>
          <a:p>
            <a:pPr fontAlgn="auto">
              <a:spcAft>
                <a:spcPts val="0"/>
              </a:spcAft>
              <a:buFont typeface="Wingdings 3" panose="05040102010807070707" pitchFamily="18" charset="2"/>
              <a:buChar char=""/>
            </a:pPr>
            <a:endParaRPr lang="de-DE" sz="1400">
              <a:solidFill>
                <a:srgbClr val="000000"/>
              </a:solidFill>
            </a:endParaRPr>
          </a:p>
          <a:p>
            <a:pPr fontAlgn="auto">
              <a:spcAft>
                <a:spcPts val="0"/>
              </a:spcAft>
              <a:buFont typeface="Wingdings 3" panose="05040102010807070707" pitchFamily="18" charset="2"/>
              <a:buChar char=""/>
            </a:pPr>
            <a:r>
              <a:rPr lang="en-US" sz="1400"/>
              <a:t>W</a:t>
            </a:r>
            <a:r>
              <a:rPr lang="en-US" sz="1400" u="none" strike="noStrike">
                <a:effectLst/>
              </a:rPr>
              <a:t>ide running frequency 15~140Hz</a:t>
            </a:r>
            <a:endParaRPr lang="de-DE" sz="1400" u="none" strike="noStrike">
              <a:solidFill>
                <a:srgbClr val="000000"/>
              </a:solidFill>
              <a:effectLst/>
            </a:endParaRPr>
          </a:p>
          <a:p>
            <a:pPr fontAlgn="auto">
              <a:spcAft>
                <a:spcPts val="0"/>
              </a:spcAft>
              <a:buFont typeface="Wingdings 3" panose="05040102010807070707" pitchFamily="18" charset="2"/>
              <a:buChar char=""/>
            </a:pPr>
            <a:endParaRPr lang="tr-TR" sz="1400">
              <a:solidFill>
                <a:srgbClr val="000000"/>
              </a:solidFill>
            </a:endParaRPr>
          </a:p>
          <a:p>
            <a:pPr fontAlgn="auto">
              <a:spcAft>
                <a:spcPts val="0"/>
              </a:spcAft>
              <a:buFont typeface="Wingdings 3" panose="05040102010807070707" pitchFamily="18" charset="2"/>
              <a:buChar char=""/>
            </a:pPr>
            <a:r>
              <a:rPr lang="tr-TR" sz="1400">
                <a:solidFill>
                  <a:srgbClr val="000000"/>
                </a:solidFill>
              </a:rPr>
              <a:t>Stable operation down to -23 </a:t>
            </a:r>
            <a:r>
              <a:rPr lang="tr-TR" sz="1400">
                <a:solidFill>
                  <a:srgbClr val="000000"/>
                </a:solidFill>
                <a:latin typeface="Calibri" panose="020F0502020204030204" pitchFamily="34" charset="0"/>
              </a:rPr>
              <a:t>°</a:t>
            </a:r>
            <a:r>
              <a:rPr lang="tr-TR" sz="1400">
                <a:solidFill>
                  <a:srgbClr val="000000"/>
                </a:solidFill>
              </a:rPr>
              <a:t>C</a:t>
            </a:r>
            <a:r>
              <a:rPr lang="de-DE" sz="1400">
                <a:solidFill>
                  <a:srgbClr val="000000"/>
                </a:solidFill>
              </a:rPr>
              <a:t> (-25</a:t>
            </a:r>
            <a:r>
              <a:rPr lang="tr-TR" sz="1400">
                <a:solidFill>
                  <a:srgbClr val="000000"/>
                </a:solidFill>
                <a:latin typeface="Calibri" panose="020F0502020204030204" pitchFamily="34" charset="0"/>
              </a:rPr>
              <a:t> °</a:t>
            </a:r>
            <a:r>
              <a:rPr lang="tr-TR" sz="1400">
                <a:solidFill>
                  <a:srgbClr val="000000"/>
                </a:solidFill>
              </a:rPr>
              <a:t>C</a:t>
            </a:r>
            <a:r>
              <a:rPr lang="de-DE" sz="1400">
                <a:solidFill>
                  <a:srgbClr val="000000"/>
                </a:solidFill>
              </a:rPr>
              <a:t> for AF6300 Series )</a:t>
            </a:r>
            <a:endParaRPr lang="tr-TR" sz="1400">
              <a:solidFill>
                <a:srgbClr val="000000"/>
              </a:solidFill>
            </a:endParaRPr>
          </a:p>
          <a:p>
            <a:pPr fontAlgn="auto">
              <a:spcAft>
                <a:spcPts val="0"/>
              </a:spcAft>
              <a:buFont typeface="Wingdings 3" panose="05040102010807070707" pitchFamily="18" charset="2"/>
              <a:buChar char=""/>
            </a:pPr>
            <a:endParaRPr lang="tr-TR" sz="1400">
              <a:solidFill>
                <a:srgbClr val="000000"/>
              </a:solidFill>
            </a:endParaRPr>
          </a:p>
          <a:p>
            <a:pPr fontAlgn="auto">
              <a:spcAft>
                <a:spcPts val="0"/>
              </a:spcAft>
              <a:buFont typeface="Wingdings 3" panose="05040102010807070707" pitchFamily="18" charset="2"/>
              <a:buChar char=""/>
            </a:pPr>
            <a:r>
              <a:rPr lang="tr-TR" sz="1400">
                <a:solidFill>
                  <a:srgbClr val="000000"/>
                </a:solidFill>
              </a:rPr>
              <a:t>Improved heating capacity at lower temperatures down to -15 </a:t>
            </a:r>
            <a:r>
              <a:rPr lang="tr-TR" sz="1400">
                <a:solidFill>
                  <a:srgbClr val="000000"/>
                </a:solidFill>
                <a:latin typeface="Calibri" panose="020F0502020204030204" pitchFamily="34" charset="0"/>
              </a:rPr>
              <a:t>°</a:t>
            </a:r>
            <a:r>
              <a:rPr lang="tr-TR" sz="1400">
                <a:solidFill>
                  <a:srgbClr val="000000"/>
                </a:solidFill>
              </a:rPr>
              <a:t>C</a:t>
            </a:r>
          </a:p>
          <a:p>
            <a:pPr fontAlgn="auto">
              <a:spcAft>
                <a:spcPts val="0"/>
              </a:spcAft>
              <a:buFont typeface="Wingdings 3" panose="05040102010807070707" pitchFamily="18" charset="2"/>
              <a:buChar char=""/>
            </a:pPr>
            <a:endParaRPr lang="tr-TR" sz="1400">
              <a:solidFill>
                <a:srgbClr val="000000"/>
              </a:solidFill>
            </a:endParaRPr>
          </a:p>
          <a:p>
            <a:pPr fontAlgn="auto">
              <a:spcAft>
                <a:spcPts val="0"/>
              </a:spcAft>
              <a:buFont typeface="Wingdings 3" panose="05040102010807070707" pitchFamily="18" charset="2"/>
              <a:buChar char=""/>
            </a:pPr>
            <a:r>
              <a:rPr lang="tr-TR" sz="1400">
                <a:solidFill>
                  <a:srgbClr val="000000"/>
                </a:solidFill>
              </a:rPr>
              <a:t>Vapor injection type </a:t>
            </a:r>
            <a:r>
              <a:rPr lang="de-DE" sz="1400">
                <a:solidFill>
                  <a:srgbClr val="000000"/>
                </a:solidFill>
              </a:rPr>
              <a:t>scroll </a:t>
            </a:r>
            <a:r>
              <a:rPr lang="tr-TR" sz="1400">
                <a:solidFill>
                  <a:srgbClr val="000000"/>
                </a:solidFill>
              </a:rPr>
              <a:t>compressor also ensures efficient sub-cooling without loss during cooling operation</a:t>
            </a:r>
            <a:endParaRPr lang="en-US" sz="1400" dirty="0">
              <a:solidFill>
                <a:srgbClr val="000000"/>
              </a:solidFill>
            </a:endParaRPr>
          </a:p>
        </p:txBody>
      </p:sp>
      <p:sp>
        <p:nvSpPr>
          <p:cNvPr id="8" name="object 3">
            <a:extLst>
              <a:ext uri="{FF2B5EF4-FFF2-40B4-BE49-F238E27FC236}">
                <a16:creationId xmlns:a16="http://schemas.microsoft.com/office/drawing/2014/main" id="{50935B97-C31E-4768-8656-FFA1ECACD592}"/>
              </a:ext>
            </a:extLst>
          </p:cNvPr>
          <p:cNvSpPr txBox="1"/>
          <p:nvPr/>
        </p:nvSpPr>
        <p:spPr>
          <a:xfrm>
            <a:off x="8924154" y="4392350"/>
            <a:ext cx="1333606" cy="421910"/>
          </a:xfrm>
          <a:prstGeom prst="rect">
            <a:avLst/>
          </a:prstGeom>
          <a:solidFill>
            <a:scrgbClr r="0" g="0" b="0">
              <a:alpha val="0"/>
            </a:scrgbClr>
          </a:solidFill>
        </p:spPr>
        <p:txBody>
          <a:bodyPr vert="horz" wrap="square" lIns="0" tIns="0" rIns="0" bIns="0" rtlCol="0">
            <a:spAutoFit/>
          </a:bodyPr>
          <a:lstStyle/>
          <a:p>
            <a:pPr marL="7256"/>
            <a:r>
              <a:rPr lang="tr-TR" sz="1370" spc="-11" dirty="0">
                <a:solidFill>
                  <a:srgbClr val="000000"/>
                </a:solidFill>
                <a:latin typeface="+mj-lt"/>
                <a:cs typeface="Arial"/>
              </a:rPr>
              <a:t>Vapor injection  type </a:t>
            </a:r>
            <a:r>
              <a:rPr sz="1370" spc="-6" dirty="0">
                <a:solidFill>
                  <a:srgbClr val="000000"/>
                </a:solidFill>
                <a:latin typeface="+mj-lt"/>
                <a:cs typeface="Arial"/>
              </a:rPr>
              <a:t>compressor</a:t>
            </a:r>
            <a:endParaRPr sz="1370" dirty="0">
              <a:solidFill>
                <a:srgbClr val="000000"/>
              </a:solidFill>
              <a:latin typeface="+mj-lt"/>
              <a:cs typeface="Arial"/>
            </a:endParaRPr>
          </a:p>
        </p:txBody>
      </p:sp>
      <p:sp>
        <p:nvSpPr>
          <p:cNvPr id="10" name="object 40">
            <a:extLst>
              <a:ext uri="{FF2B5EF4-FFF2-40B4-BE49-F238E27FC236}">
                <a16:creationId xmlns:a16="http://schemas.microsoft.com/office/drawing/2014/main" id="{AF3471EA-4358-4A31-9792-78110674549E}"/>
              </a:ext>
            </a:extLst>
          </p:cNvPr>
          <p:cNvSpPr>
            <a:spLocks/>
          </p:cNvSpPr>
          <p:nvPr/>
        </p:nvSpPr>
        <p:spPr>
          <a:xfrm>
            <a:off x="7500590" y="2246910"/>
            <a:ext cx="1432858" cy="2615427"/>
          </a:xfrm>
          <a:prstGeom prst="rect">
            <a:avLst/>
          </a:prstGeom>
          <a:blipFill>
            <a:blip r:embed="rId3" cstate="print"/>
            <a:stretch>
              <a:fillRect/>
            </a:stretch>
          </a:blipFill>
        </p:spPr>
        <p:txBody>
          <a:bodyPr wrap="square" lIns="0" tIns="0" rIns="0" bIns="0" rtlCol="0"/>
          <a:lstStyle/>
          <a:p>
            <a:endParaRPr sz="1028">
              <a:latin typeface="+mj-lt"/>
            </a:endParaRPr>
          </a:p>
        </p:txBody>
      </p:sp>
      <p:sp>
        <p:nvSpPr>
          <p:cNvPr id="11" name="object 9">
            <a:extLst>
              <a:ext uri="{FF2B5EF4-FFF2-40B4-BE49-F238E27FC236}">
                <a16:creationId xmlns:a16="http://schemas.microsoft.com/office/drawing/2014/main" id="{D4083862-9533-412F-88DA-22D062EC7AD3}"/>
              </a:ext>
            </a:extLst>
          </p:cNvPr>
          <p:cNvSpPr txBox="1"/>
          <p:nvPr/>
        </p:nvSpPr>
        <p:spPr>
          <a:xfrm>
            <a:off x="8856801" y="1803102"/>
            <a:ext cx="1101793" cy="329537"/>
          </a:xfrm>
          <a:prstGeom prst="rect">
            <a:avLst/>
          </a:prstGeom>
          <a:solidFill>
            <a:srgbClr val="6FB9E2"/>
          </a:solidFill>
          <a:ln w="3175">
            <a:noFill/>
          </a:ln>
        </p:spPr>
        <p:txBody>
          <a:bodyPr vert="horz" wrap="square" lIns="0" tIns="18502" rIns="0" bIns="0" rtlCol="0">
            <a:spAutoFit/>
          </a:bodyPr>
          <a:lstStyle>
            <a:defPPr>
              <a:defRPr lang="tr-TR"/>
            </a:defPPr>
            <a:lvl1pPr marL="39180">
              <a:spcBef>
                <a:spcPts val="145"/>
              </a:spcBef>
              <a:defRPr sz="886">
                <a:solidFill>
                  <a:srgbClr val="00B0F0"/>
                </a:solidFill>
                <a:latin typeface="+mj-lt"/>
                <a:cs typeface="Arial"/>
              </a:defRPr>
            </a:lvl1pPr>
          </a:lstStyle>
          <a:p>
            <a:pPr marL="7256" marR="2902">
              <a:lnSpc>
                <a:spcPct val="100699"/>
              </a:lnSpc>
            </a:pPr>
            <a:r>
              <a:rPr lang="en-US" sz="1000" spc="-3" dirty="0">
                <a:solidFill>
                  <a:srgbClr val="FFFFFF"/>
                </a:solidFill>
              </a:rPr>
              <a:t>Low-pressure  </a:t>
            </a:r>
            <a:r>
              <a:rPr lang="en-US" sz="1000" spc="-6" dirty="0">
                <a:solidFill>
                  <a:srgbClr val="FFFFFF"/>
                </a:solidFill>
              </a:rPr>
              <a:t>refrigerant</a:t>
            </a:r>
            <a:r>
              <a:rPr lang="en-US" sz="1000" spc="3" dirty="0">
                <a:solidFill>
                  <a:srgbClr val="FFFFFF"/>
                </a:solidFill>
              </a:rPr>
              <a:t> </a:t>
            </a:r>
            <a:r>
              <a:rPr lang="en-US" sz="1000" dirty="0">
                <a:solidFill>
                  <a:srgbClr val="FFFFFF"/>
                </a:solidFill>
              </a:rPr>
              <a:t>suction</a:t>
            </a:r>
          </a:p>
        </p:txBody>
      </p:sp>
      <p:cxnSp>
        <p:nvCxnSpPr>
          <p:cNvPr id="12" name="Straight Connector 11">
            <a:extLst>
              <a:ext uri="{FF2B5EF4-FFF2-40B4-BE49-F238E27FC236}">
                <a16:creationId xmlns:a16="http://schemas.microsoft.com/office/drawing/2014/main" id="{7814CC2D-F3E1-4A1E-8B33-1F1848F3662A}"/>
              </a:ext>
            </a:extLst>
          </p:cNvPr>
          <p:cNvCxnSpPr>
            <a:stCxn id="11" idx="1"/>
          </p:cNvCxnSpPr>
          <p:nvPr/>
        </p:nvCxnSpPr>
        <p:spPr>
          <a:xfrm flipH="1">
            <a:off x="8217019" y="1967871"/>
            <a:ext cx="639782" cy="393310"/>
          </a:xfrm>
          <a:prstGeom prst="line">
            <a:avLst/>
          </a:prstGeom>
          <a:solidFill>
            <a:scrgbClr r="0" g="0" b="0">
              <a:alpha val="0"/>
            </a:scrgbClr>
          </a:solidFill>
          <a:ln w="3175">
            <a:solidFill>
              <a:srgbClr val="0E78C5"/>
            </a:solidFill>
          </a:ln>
        </p:spPr>
      </p:cxnSp>
      <p:sp>
        <p:nvSpPr>
          <p:cNvPr id="13" name="object 9_">
            <a:extLst>
              <a:ext uri="{FF2B5EF4-FFF2-40B4-BE49-F238E27FC236}">
                <a16:creationId xmlns:a16="http://schemas.microsoft.com/office/drawing/2014/main" id="{2FB7677B-903D-4CD6-AF73-1271EBDB537F}"/>
              </a:ext>
            </a:extLst>
          </p:cNvPr>
          <p:cNvSpPr txBox="1"/>
          <p:nvPr/>
        </p:nvSpPr>
        <p:spPr>
          <a:xfrm>
            <a:off x="6613247" y="1803102"/>
            <a:ext cx="1101793" cy="329537"/>
          </a:xfrm>
          <a:prstGeom prst="rect">
            <a:avLst/>
          </a:prstGeom>
          <a:solidFill>
            <a:srgbClr val="EA6876"/>
          </a:solidFill>
          <a:ln w="3175">
            <a:noFill/>
          </a:ln>
        </p:spPr>
        <p:txBody>
          <a:bodyPr vert="horz" wrap="square" lIns="0" tIns="18502" rIns="0" bIns="0" rtlCol="0">
            <a:spAutoFit/>
          </a:bodyPr>
          <a:lstStyle>
            <a:defPPr>
              <a:defRPr lang="tr-TR"/>
            </a:defPPr>
            <a:lvl1pPr marL="7256" marR="2902">
              <a:lnSpc>
                <a:spcPct val="100699"/>
              </a:lnSpc>
              <a:spcBef>
                <a:spcPts val="145"/>
              </a:spcBef>
              <a:defRPr sz="1000" spc="-3">
                <a:solidFill>
                  <a:srgbClr val="FFFFFF"/>
                </a:solidFill>
                <a:latin typeface="+mj-lt"/>
                <a:cs typeface="Arial"/>
              </a:defRPr>
            </a:lvl1pPr>
          </a:lstStyle>
          <a:p>
            <a:r>
              <a:rPr lang="en-US" dirty="0"/>
              <a:t>Gas Vapor  Injection</a:t>
            </a:r>
          </a:p>
        </p:txBody>
      </p:sp>
      <p:sp>
        <p:nvSpPr>
          <p:cNvPr id="14" name="object 9__">
            <a:extLst>
              <a:ext uri="{FF2B5EF4-FFF2-40B4-BE49-F238E27FC236}">
                <a16:creationId xmlns:a16="http://schemas.microsoft.com/office/drawing/2014/main" id="{113AAD59-D9FB-45D9-B9E4-3DDC8FF01FE4}"/>
              </a:ext>
            </a:extLst>
          </p:cNvPr>
          <p:cNvSpPr txBox="1"/>
          <p:nvPr/>
        </p:nvSpPr>
        <p:spPr>
          <a:xfrm>
            <a:off x="6159895" y="3117091"/>
            <a:ext cx="1101793" cy="488107"/>
          </a:xfrm>
          <a:prstGeom prst="rect">
            <a:avLst/>
          </a:prstGeom>
          <a:solidFill>
            <a:srgbClr val="D70012"/>
          </a:solidFill>
          <a:ln w="3175">
            <a:noFill/>
          </a:ln>
        </p:spPr>
        <p:txBody>
          <a:bodyPr vert="horz" wrap="square" lIns="0" tIns="18502" rIns="0" bIns="0" rtlCol="0">
            <a:spAutoFit/>
          </a:bodyPr>
          <a:lstStyle>
            <a:defPPr>
              <a:defRPr lang="tr-TR"/>
            </a:defPPr>
            <a:lvl1pPr marL="39180">
              <a:spcBef>
                <a:spcPts val="145"/>
              </a:spcBef>
              <a:defRPr sz="886">
                <a:solidFill>
                  <a:srgbClr val="00B0F0"/>
                </a:solidFill>
                <a:latin typeface="+mj-lt"/>
                <a:cs typeface="Arial"/>
              </a:defRPr>
            </a:lvl1pPr>
          </a:lstStyle>
          <a:p>
            <a:pPr marL="7256" marR="2902">
              <a:lnSpc>
                <a:spcPct val="100699"/>
              </a:lnSpc>
            </a:pPr>
            <a:r>
              <a:rPr lang="en-US" sz="1000" spc="-17" dirty="0">
                <a:solidFill>
                  <a:srgbClr val="FFFFFF"/>
                </a:solidFill>
              </a:rPr>
              <a:t>H</a:t>
            </a:r>
            <a:r>
              <a:rPr lang="en-US" sz="1000" spc="14" dirty="0">
                <a:solidFill>
                  <a:srgbClr val="FFFFFF"/>
                </a:solidFill>
              </a:rPr>
              <a:t>igh</a:t>
            </a:r>
            <a:r>
              <a:rPr lang="en-US" sz="1000" dirty="0">
                <a:solidFill>
                  <a:srgbClr val="FFFFFF"/>
                </a:solidFill>
              </a:rPr>
              <a:t>-</a:t>
            </a:r>
            <a:r>
              <a:rPr lang="en-US" sz="1000" spc="14" dirty="0">
                <a:solidFill>
                  <a:srgbClr val="FFFFFF"/>
                </a:solidFill>
              </a:rPr>
              <a:t>p</a:t>
            </a:r>
            <a:r>
              <a:rPr lang="en-US" sz="1000" spc="-20" dirty="0">
                <a:solidFill>
                  <a:srgbClr val="FFFFFF"/>
                </a:solidFill>
              </a:rPr>
              <a:t>ress</a:t>
            </a:r>
            <a:r>
              <a:rPr lang="en-US" sz="1000" spc="11" dirty="0">
                <a:solidFill>
                  <a:srgbClr val="FFFFFF"/>
                </a:solidFill>
              </a:rPr>
              <a:t>u</a:t>
            </a:r>
            <a:r>
              <a:rPr lang="en-US" sz="1000" spc="-20" dirty="0">
                <a:solidFill>
                  <a:srgbClr val="FFFFFF"/>
                </a:solidFill>
              </a:rPr>
              <a:t>re  </a:t>
            </a:r>
            <a:r>
              <a:rPr lang="en-US" sz="1000" spc="-6" dirty="0">
                <a:solidFill>
                  <a:srgbClr val="FFFFFF"/>
                </a:solidFill>
              </a:rPr>
              <a:t>refrigerant  </a:t>
            </a:r>
            <a:r>
              <a:rPr lang="en-US" sz="1000" spc="-3" dirty="0">
                <a:solidFill>
                  <a:srgbClr val="FFFFFF"/>
                </a:solidFill>
              </a:rPr>
              <a:t>discharge</a:t>
            </a:r>
            <a:endParaRPr lang="en-US" sz="1000" dirty="0">
              <a:solidFill>
                <a:srgbClr val="FFFFFF"/>
              </a:solidFill>
            </a:endParaRPr>
          </a:p>
        </p:txBody>
      </p:sp>
      <p:cxnSp>
        <p:nvCxnSpPr>
          <p:cNvPr id="15" name="Straight Connector 14">
            <a:extLst>
              <a:ext uri="{FF2B5EF4-FFF2-40B4-BE49-F238E27FC236}">
                <a16:creationId xmlns:a16="http://schemas.microsoft.com/office/drawing/2014/main" id="{B93C409F-D8A3-4703-83FD-A30491EFF184}"/>
              </a:ext>
            </a:extLst>
          </p:cNvPr>
          <p:cNvCxnSpPr>
            <a:stCxn id="13" idx="3"/>
          </p:cNvCxnSpPr>
          <p:nvPr/>
        </p:nvCxnSpPr>
        <p:spPr>
          <a:xfrm>
            <a:off x="7715040" y="1967871"/>
            <a:ext cx="354400" cy="393310"/>
          </a:xfrm>
          <a:prstGeom prst="line">
            <a:avLst/>
          </a:prstGeom>
          <a:solidFill>
            <a:scrgbClr r="0" g="0" b="0">
              <a:alpha val="0"/>
            </a:scrgbClr>
          </a:solidFill>
          <a:ln w="3175">
            <a:solidFill>
              <a:srgbClr val="EA6876"/>
            </a:solidFill>
          </a:ln>
        </p:spPr>
      </p:cxnSp>
      <p:cxnSp>
        <p:nvCxnSpPr>
          <p:cNvPr id="16" name="Straight Connector 15">
            <a:extLst>
              <a:ext uri="{FF2B5EF4-FFF2-40B4-BE49-F238E27FC236}">
                <a16:creationId xmlns:a16="http://schemas.microsoft.com/office/drawing/2014/main" id="{BBC3886E-90A6-482D-8AFE-2EE25AEECDB8}"/>
              </a:ext>
            </a:extLst>
          </p:cNvPr>
          <p:cNvCxnSpPr>
            <a:stCxn id="14" idx="3"/>
          </p:cNvCxnSpPr>
          <p:nvPr/>
        </p:nvCxnSpPr>
        <p:spPr>
          <a:xfrm flipV="1">
            <a:off x="7261688" y="3241557"/>
            <a:ext cx="315400" cy="119588"/>
          </a:xfrm>
          <a:prstGeom prst="line">
            <a:avLst/>
          </a:prstGeom>
          <a:solidFill>
            <a:scrgbClr r="0" g="0" b="0">
              <a:alpha val="0"/>
            </a:scrgbClr>
          </a:solidFill>
          <a:ln w="3175">
            <a:solidFill>
              <a:srgbClr val="D70012"/>
            </a:solidFill>
          </a:ln>
        </p:spPr>
      </p:cxnSp>
      <p:pic>
        <p:nvPicPr>
          <p:cNvPr id="20" name="Graphic 19" descr="Medieval Trumpet outline">
            <a:extLst>
              <a:ext uri="{FF2B5EF4-FFF2-40B4-BE49-F238E27FC236}">
                <a16:creationId xmlns:a16="http://schemas.microsoft.com/office/drawing/2014/main" id="{686CE4C3-7BB3-4135-B114-2581040A63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53260">
            <a:off x="8522363" y="648531"/>
            <a:ext cx="668877" cy="668877"/>
          </a:xfrm>
          <a:prstGeom prst="rect">
            <a:avLst/>
          </a:prstGeom>
        </p:spPr>
      </p:pic>
      <p:sp>
        <p:nvSpPr>
          <p:cNvPr id="21" name="Scroll: Horizontal 20">
            <a:extLst>
              <a:ext uri="{FF2B5EF4-FFF2-40B4-BE49-F238E27FC236}">
                <a16:creationId xmlns:a16="http://schemas.microsoft.com/office/drawing/2014/main" id="{598028A4-ECDB-4823-A172-DDEA1AA038F3}"/>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extLst>
      <p:ext uri="{BB962C8B-B14F-4D97-AF65-F5344CB8AC3E}">
        <p14:creationId xmlns:p14="http://schemas.microsoft.com/office/powerpoint/2010/main" val="1573979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Content Placeholder 73"/>
          <p:cNvSpPr>
            <a:spLocks noGrp="1"/>
          </p:cNvSpPr>
          <p:nvPr>
            <p:ph idx="1"/>
            <p:custDataLst>
              <p:tags r:id="rId2"/>
            </p:custDataLst>
          </p:nvPr>
        </p:nvSpPr>
        <p:spPr>
          <a:xfrm>
            <a:off x="1629886" y="1295401"/>
            <a:ext cx="7708900" cy="1414477"/>
          </a:xfr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buFont typeface="Wingdings 3" panose="05040102010807070707" pitchFamily="18" charset="2"/>
              <a:buChar char=""/>
            </a:pPr>
            <a:r>
              <a:rPr lang="tr-TR" dirty="0">
                <a:solidFill>
                  <a:srgbClr val="000000"/>
                </a:solidFill>
              </a:rPr>
              <a:t>Improved cooling efficiency by 10%</a:t>
            </a:r>
          </a:p>
          <a:p>
            <a:pPr>
              <a:buFont typeface="Wingdings 3" panose="05040102010807070707" pitchFamily="18" charset="2"/>
              <a:buChar char=""/>
            </a:pPr>
            <a:r>
              <a:rPr lang="tr-TR" dirty="0">
                <a:solidFill>
                  <a:srgbClr val="000000"/>
                </a:solidFill>
              </a:rPr>
              <a:t>Reduced refrigerant pressure loss</a:t>
            </a:r>
          </a:p>
          <a:p>
            <a:pPr>
              <a:buFont typeface="Wingdings 3" panose="05040102010807070707" pitchFamily="18" charset="2"/>
              <a:buChar char=""/>
            </a:pPr>
            <a:r>
              <a:rPr lang="tr-TR" dirty="0">
                <a:solidFill>
                  <a:srgbClr val="000000"/>
                </a:solidFill>
              </a:rPr>
              <a:t>Lower refrigerant flow noise</a:t>
            </a:r>
          </a:p>
          <a:p>
            <a:pPr>
              <a:buFont typeface="Wingdings 3" panose="05040102010807070707" pitchFamily="18" charset="2"/>
              <a:buChar char=""/>
            </a:pPr>
            <a:r>
              <a:rPr lang="tr-TR" dirty="0">
                <a:solidFill>
                  <a:srgbClr val="000000"/>
                </a:solidFill>
              </a:rPr>
              <a:t>Better refrigerant distribution </a:t>
            </a:r>
            <a:endParaRPr lang="en-US" dirty="0">
              <a:solidFill>
                <a:srgbClr val="000000"/>
              </a:solidFill>
            </a:endParaRPr>
          </a:p>
        </p:txBody>
      </p:sp>
      <p:pic>
        <p:nvPicPr>
          <p:cNvPr id="75" name="Picture 74"/>
          <p:cNvPicPr>
            <a:picLocks noChangeAspect="1"/>
          </p:cNvPicPr>
          <p:nvPr/>
        </p:nvPicPr>
        <p:blipFill>
          <a:blip r:embed="rId5"/>
          <a:stretch>
            <a:fillRect/>
          </a:stretch>
        </p:blipFill>
        <p:spPr>
          <a:xfrm>
            <a:off x="1673434" y="2885021"/>
            <a:ext cx="1179369" cy="783954"/>
          </a:xfrm>
          <a:prstGeom prst="rect">
            <a:avLst/>
          </a:prstGeom>
          <a:solidFill>
            <a:srgbClr val="FFFFFF"/>
          </a:solidFill>
        </p:spPr>
      </p:pic>
      <p:sp>
        <p:nvSpPr>
          <p:cNvPr id="76" name="object 56_"/>
          <p:cNvSpPr>
            <a:spLocks/>
          </p:cNvSpPr>
          <p:nvPr/>
        </p:nvSpPr>
        <p:spPr>
          <a:xfrm flipH="1">
            <a:off x="7956792" y="3660148"/>
            <a:ext cx="958847" cy="1721777"/>
          </a:xfrm>
          <a:prstGeom prst="rect">
            <a:avLst/>
          </a:prstGeom>
          <a:blipFill>
            <a:blip r:embed="rId6" cstate="print"/>
            <a:stretch>
              <a:fillRect/>
            </a:stretch>
          </a:blipFill>
        </p:spPr>
        <p:txBody>
          <a:bodyPr wrap="square" lIns="0" tIns="0" rIns="0" bIns="0" rtlCol="0"/>
          <a:lstStyle/>
          <a:p>
            <a:endParaRPr sz="1028">
              <a:latin typeface="+mj-lt"/>
            </a:endParaRPr>
          </a:p>
        </p:txBody>
      </p:sp>
      <p:sp>
        <p:nvSpPr>
          <p:cNvPr id="77" name="object 23_"/>
          <p:cNvSpPr>
            <a:spLocks/>
          </p:cNvSpPr>
          <p:nvPr/>
        </p:nvSpPr>
        <p:spPr>
          <a:xfrm>
            <a:off x="5589134" y="3692619"/>
            <a:ext cx="1605333" cy="852906"/>
          </a:xfrm>
          <a:prstGeom prst="rect">
            <a:avLst/>
          </a:prstGeom>
          <a:blipFill>
            <a:blip r:embed="rId7" cstate="print"/>
            <a:stretch>
              <a:fillRect/>
            </a:stretch>
          </a:blipFill>
        </p:spPr>
        <p:txBody>
          <a:bodyPr wrap="square" lIns="0" tIns="0" rIns="0" bIns="0" rtlCol="0"/>
          <a:lstStyle/>
          <a:p>
            <a:endParaRPr sz="1028">
              <a:latin typeface="+mj-lt"/>
            </a:endParaRPr>
          </a:p>
        </p:txBody>
      </p:sp>
      <p:pic>
        <p:nvPicPr>
          <p:cNvPr id="81" name="Picture 80"/>
          <p:cNvPicPr>
            <a:picLocks noChangeAspect="1"/>
          </p:cNvPicPr>
          <p:nvPr/>
        </p:nvPicPr>
        <p:blipFill>
          <a:blip r:embed="rId8"/>
          <a:stretch>
            <a:fillRect/>
          </a:stretch>
        </p:blipFill>
        <p:spPr>
          <a:xfrm flipH="1">
            <a:off x="3827279" y="3658120"/>
            <a:ext cx="749628" cy="1221113"/>
          </a:xfrm>
          <a:prstGeom prst="rect">
            <a:avLst/>
          </a:prstGeom>
        </p:spPr>
      </p:pic>
      <p:sp>
        <p:nvSpPr>
          <p:cNvPr id="82" name="object 35_"/>
          <p:cNvSpPr>
            <a:spLocks/>
          </p:cNvSpPr>
          <p:nvPr/>
        </p:nvSpPr>
        <p:spPr>
          <a:xfrm flipH="1">
            <a:off x="2567378" y="4179176"/>
            <a:ext cx="753037" cy="544407"/>
          </a:xfrm>
          <a:prstGeom prst="rect">
            <a:avLst/>
          </a:prstGeom>
          <a:blipFill>
            <a:blip r:embed="rId9" cstate="print"/>
            <a:stretch>
              <a:fillRect/>
            </a:stretch>
          </a:blipFill>
        </p:spPr>
        <p:txBody>
          <a:bodyPr wrap="square" lIns="0" tIns="0" rIns="0" bIns="0" rtlCol="0"/>
          <a:lstStyle/>
          <a:p>
            <a:endParaRPr sz="1028">
              <a:latin typeface="+mj-lt"/>
            </a:endParaRPr>
          </a:p>
        </p:txBody>
      </p:sp>
      <p:cxnSp>
        <p:nvCxnSpPr>
          <p:cNvPr id="84" name="Straight Connector 83"/>
          <p:cNvCxnSpPr/>
          <p:nvPr/>
        </p:nvCxnSpPr>
        <p:spPr>
          <a:xfrm flipH="1" flipV="1">
            <a:off x="8004969" y="3824289"/>
            <a:ext cx="1250" cy="417129"/>
          </a:xfrm>
          <a:prstGeom prst="line">
            <a:avLst/>
          </a:prstGeom>
          <a:ln w="28575">
            <a:solidFill>
              <a:srgbClr val="D70012"/>
            </a:solidFill>
          </a:ln>
        </p:spPr>
        <p:style>
          <a:lnRef idx="1">
            <a:srgbClr val="3F136C"/>
          </a:lnRef>
          <a:fillRef idx="0">
            <a:srgbClr val="3F136C"/>
          </a:fillRef>
          <a:effectRef idx="0">
            <a:srgbClr val="3F136C"/>
          </a:effectRef>
          <a:fontRef idx="minor">
            <a:schemeClr val="tx1"/>
          </a:fontRef>
        </p:style>
      </p:cxnSp>
      <p:cxnSp>
        <p:nvCxnSpPr>
          <p:cNvPr id="85" name="Straight Connector 84"/>
          <p:cNvCxnSpPr/>
          <p:nvPr/>
        </p:nvCxnSpPr>
        <p:spPr>
          <a:xfrm>
            <a:off x="7106970" y="3838089"/>
            <a:ext cx="900000" cy="0"/>
          </a:xfrm>
          <a:prstGeom prst="line">
            <a:avLst/>
          </a:prstGeom>
          <a:ln w="28575">
            <a:solidFill>
              <a:srgbClr val="D70012"/>
            </a:solidFill>
          </a:ln>
        </p:spPr>
        <p:style>
          <a:lnRef idx="1">
            <a:srgbClr val="3F136C"/>
          </a:lnRef>
          <a:fillRef idx="0">
            <a:srgbClr val="3F136C"/>
          </a:fillRef>
          <a:effectRef idx="0">
            <a:srgbClr val="3F136C"/>
          </a:effectRef>
          <a:fontRef idx="minor">
            <a:schemeClr val="tx1"/>
          </a:fontRef>
        </p:style>
      </p:cxnSp>
      <p:cxnSp>
        <p:nvCxnSpPr>
          <p:cNvPr id="91" name="Straight Connector 90"/>
          <p:cNvCxnSpPr/>
          <p:nvPr/>
        </p:nvCxnSpPr>
        <p:spPr>
          <a:xfrm>
            <a:off x="4107160" y="3554615"/>
            <a:ext cx="1620000" cy="0"/>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cxnSp>
        <p:nvCxnSpPr>
          <p:cNvPr id="92" name="Straight Connector 91"/>
          <p:cNvCxnSpPr/>
          <p:nvPr/>
        </p:nvCxnSpPr>
        <p:spPr>
          <a:xfrm flipV="1">
            <a:off x="3914279" y="3379471"/>
            <a:ext cx="0" cy="421271"/>
          </a:xfrm>
          <a:prstGeom prst="line">
            <a:avLst/>
          </a:prstGeom>
          <a:ln w="28575">
            <a:solidFill>
              <a:srgbClr val="0E78C5"/>
            </a:solidFill>
          </a:ln>
        </p:spPr>
        <p:style>
          <a:lnRef idx="1">
            <a:srgbClr val="3F136C"/>
          </a:lnRef>
          <a:fillRef idx="0">
            <a:srgbClr val="3F136C"/>
          </a:fillRef>
          <a:effectRef idx="0">
            <a:srgbClr val="3F136C"/>
          </a:effectRef>
          <a:fontRef idx="minor">
            <a:schemeClr val="tx1"/>
          </a:fontRef>
        </p:style>
      </p:cxnSp>
      <p:cxnSp>
        <p:nvCxnSpPr>
          <p:cNvPr id="93" name="Straight Connector 92"/>
          <p:cNvCxnSpPr/>
          <p:nvPr/>
        </p:nvCxnSpPr>
        <p:spPr>
          <a:xfrm flipV="1">
            <a:off x="3914279" y="3379470"/>
            <a:ext cx="4415790" cy="0"/>
          </a:xfrm>
          <a:prstGeom prst="line">
            <a:avLst/>
          </a:prstGeom>
          <a:ln w="28575">
            <a:solidFill>
              <a:srgbClr val="0E78C5"/>
            </a:solidFill>
          </a:ln>
        </p:spPr>
        <p:style>
          <a:lnRef idx="1">
            <a:srgbClr val="3F136C"/>
          </a:lnRef>
          <a:fillRef idx="0">
            <a:srgbClr val="3F136C"/>
          </a:fillRef>
          <a:effectRef idx="0">
            <a:srgbClr val="3F136C"/>
          </a:effectRef>
          <a:fontRef idx="minor">
            <a:schemeClr val="tx1"/>
          </a:fontRef>
        </p:style>
      </p:cxnSp>
      <p:cxnSp>
        <p:nvCxnSpPr>
          <p:cNvPr id="94" name="Straight Connector 93"/>
          <p:cNvCxnSpPr/>
          <p:nvPr/>
        </p:nvCxnSpPr>
        <p:spPr>
          <a:xfrm flipH="1" flipV="1">
            <a:off x="8326437" y="3362326"/>
            <a:ext cx="0" cy="332801"/>
          </a:xfrm>
          <a:prstGeom prst="line">
            <a:avLst/>
          </a:prstGeom>
          <a:ln w="28575">
            <a:solidFill>
              <a:srgbClr val="0E78C5"/>
            </a:solidFill>
          </a:ln>
        </p:spPr>
        <p:style>
          <a:lnRef idx="1">
            <a:srgbClr val="3F136C"/>
          </a:lnRef>
          <a:fillRef idx="0">
            <a:srgbClr val="3F136C"/>
          </a:fillRef>
          <a:effectRef idx="0">
            <a:srgbClr val="3F136C"/>
          </a:effectRef>
          <a:fontRef idx="minor">
            <a:schemeClr val="tx1"/>
          </a:fontRef>
        </p:style>
      </p:cxnSp>
      <p:cxnSp>
        <p:nvCxnSpPr>
          <p:cNvPr id="97" name="Straight Connector 96"/>
          <p:cNvCxnSpPr/>
          <p:nvPr/>
        </p:nvCxnSpPr>
        <p:spPr>
          <a:xfrm>
            <a:off x="2737470" y="3169172"/>
            <a:ext cx="5688000" cy="0"/>
          </a:xfrm>
          <a:prstGeom prst="line">
            <a:avLst/>
          </a:prstGeom>
          <a:ln w="28575">
            <a:solidFill>
              <a:srgbClr val="08427E"/>
            </a:solidFill>
          </a:ln>
        </p:spPr>
        <p:style>
          <a:lnRef idx="1">
            <a:srgbClr val="3F136C"/>
          </a:lnRef>
          <a:fillRef idx="0">
            <a:srgbClr val="3F136C"/>
          </a:fillRef>
          <a:effectRef idx="0">
            <a:srgbClr val="3F136C"/>
          </a:effectRef>
          <a:fontRef idx="minor">
            <a:schemeClr val="tx1"/>
          </a:fontRef>
        </p:style>
      </p:cxnSp>
      <p:cxnSp>
        <p:nvCxnSpPr>
          <p:cNvPr id="98" name="Straight Connector 97"/>
          <p:cNvCxnSpPr/>
          <p:nvPr/>
        </p:nvCxnSpPr>
        <p:spPr>
          <a:xfrm flipV="1">
            <a:off x="8424386" y="3155156"/>
            <a:ext cx="0" cy="529200"/>
          </a:xfrm>
          <a:prstGeom prst="line">
            <a:avLst/>
          </a:prstGeom>
          <a:ln w="28575">
            <a:solidFill>
              <a:srgbClr val="08427E"/>
            </a:solidFill>
          </a:ln>
        </p:spPr>
        <p:style>
          <a:lnRef idx="1">
            <a:srgbClr val="3F136C"/>
          </a:lnRef>
          <a:fillRef idx="0">
            <a:srgbClr val="3F136C"/>
          </a:fillRef>
          <a:effectRef idx="0">
            <a:srgbClr val="3F136C"/>
          </a:effectRef>
          <a:fontRef idx="minor">
            <a:schemeClr val="tx1"/>
          </a:fontRef>
        </p:style>
      </p:cxnSp>
      <p:cxnSp>
        <p:nvCxnSpPr>
          <p:cNvPr id="100" name="Straight Connector 99"/>
          <p:cNvCxnSpPr/>
          <p:nvPr/>
        </p:nvCxnSpPr>
        <p:spPr>
          <a:xfrm flipV="1">
            <a:off x="1963896" y="3512007"/>
            <a:ext cx="0" cy="1721777"/>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cxnSp>
        <p:nvCxnSpPr>
          <p:cNvPr id="101" name="Straight Connector 100"/>
          <p:cNvCxnSpPr/>
          <p:nvPr/>
        </p:nvCxnSpPr>
        <p:spPr>
          <a:xfrm flipV="1">
            <a:off x="4107160" y="3551170"/>
            <a:ext cx="0" cy="252000"/>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cxnSp>
        <p:nvCxnSpPr>
          <p:cNvPr id="103" name="Straight Connector 102"/>
          <p:cNvCxnSpPr/>
          <p:nvPr/>
        </p:nvCxnSpPr>
        <p:spPr>
          <a:xfrm flipV="1">
            <a:off x="5728251" y="3551170"/>
            <a:ext cx="0" cy="252000"/>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cxnSp>
        <p:nvCxnSpPr>
          <p:cNvPr id="108" name="Straight Connector 107"/>
          <p:cNvCxnSpPr/>
          <p:nvPr/>
        </p:nvCxnSpPr>
        <p:spPr>
          <a:xfrm>
            <a:off x="3101710" y="4465768"/>
            <a:ext cx="1006783" cy="0"/>
          </a:xfrm>
          <a:prstGeom prst="line">
            <a:avLst/>
          </a:prstGeom>
          <a:ln w="28575">
            <a:solidFill>
              <a:srgbClr val="0E78C5"/>
            </a:solidFill>
          </a:ln>
        </p:spPr>
        <p:style>
          <a:lnRef idx="1">
            <a:srgbClr val="3F136C"/>
          </a:lnRef>
          <a:fillRef idx="0">
            <a:srgbClr val="3F136C"/>
          </a:fillRef>
          <a:effectRef idx="0">
            <a:srgbClr val="3F136C"/>
          </a:effectRef>
          <a:fontRef idx="minor">
            <a:schemeClr val="tx1"/>
          </a:fontRef>
        </p:style>
      </p:cxnSp>
      <p:cxnSp>
        <p:nvCxnSpPr>
          <p:cNvPr id="111" name="Straight Connector 110"/>
          <p:cNvCxnSpPr/>
          <p:nvPr/>
        </p:nvCxnSpPr>
        <p:spPr>
          <a:xfrm flipV="1">
            <a:off x="1959376" y="5232288"/>
            <a:ext cx="1969193" cy="0"/>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cxnSp>
        <p:nvCxnSpPr>
          <p:cNvPr id="113" name="Straight Connector 112"/>
          <p:cNvCxnSpPr/>
          <p:nvPr/>
        </p:nvCxnSpPr>
        <p:spPr>
          <a:xfrm flipV="1">
            <a:off x="2904331" y="4588695"/>
            <a:ext cx="0" cy="651899"/>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cxnSp>
        <p:nvCxnSpPr>
          <p:cNvPr id="115" name="Straight Connector 114"/>
          <p:cNvCxnSpPr/>
          <p:nvPr/>
        </p:nvCxnSpPr>
        <p:spPr>
          <a:xfrm flipV="1">
            <a:off x="4108493" y="4467681"/>
            <a:ext cx="0" cy="252000"/>
          </a:xfrm>
          <a:prstGeom prst="line">
            <a:avLst/>
          </a:prstGeom>
          <a:ln w="28575">
            <a:solidFill>
              <a:srgbClr val="0E78C5"/>
            </a:solidFill>
          </a:ln>
        </p:spPr>
        <p:style>
          <a:lnRef idx="1">
            <a:srgbClr val="3F136C"/>
          </a:lnRef>
          <a:fillRef idx="0">
            <a:srgbClr val="3F136C"/>
          </a:fillRef>
          <a:effectRef idx="0">
            <a:srgbClr val="3F136C"/>
          </a:effectRef>
          <a:fontRef idx="minor">
            <a:schemeClr val="tx1"/>
          </a:fontRef>
        </p:style>
      </p:cxnSp>
      <p:cxnSp>
        <p:nvCxnSpPr>
          <p:cNvPr id="117" name="Straight Connector 116"/>
          <p:cNvCxnSpPr/>
          <p:nvPr/>
        </p:nvCxnSpPr>
        <p:spPr>
          <a:xfrm flipH="1" flipV="1">
            <a:off x="3928568" y="4709561"/>
            <a:ext cx="0" cy="531033"/>
          </a:xfrm>
          <a:prstGeom prst="line">
            <a:avLst/>
          </a:prstGeom>
          <a:ln w="28575">
            <a:solidFill>
              <a:srgbClr val="EA6876"/>
            </a:solidFill>
          </a:ln>
        </p:spPr>
        <p:style>
          <a:lnRef idx="1">
            <a:srgbClr val="3F136C"/>
          </a:lnRef>
          <a:fillRef idx="0">
            <a:srgbClr val="3F136C"/>
          </a:fillRef>
          <a:effectRef idx="0">
            <a:srgbClr val="3F136C"/>
          </a:effectRef>
          <a:fontRef idx="minor">
            <a:schemeClr val="tx1"/>
          </a:fontRef>
        </p:style>
      </p:cxnSp>
      <p:sp>
        <p:nvSpPr>
          <p:cNvPr id="124" name="Right Arrow 123"/>
          <p:cNvSpPr/>
          <p:nvPr/>
        </p:nvSpPr>
        <p:spPr>
          <a:xfrm flipH="1">
            <a:off x="7455977" y="3677171"/>
            <a:ext cx="228600" cy="121711"/>
          </a:xfrm>
          <a:prstGeom prst="rightArrow">
            <a:avLst/>
          </a:prstGeom>
          <a:solidFill>
            <a:srgbClr val="424C58"/>
          </a:solidFill>
          <a:ln w="9525">
            <a:noFill/>
          </a:ln>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125" name="Right Arrow 124"/>
          <p:cNvSpPr/>
          <p:nvPr/>
        </p:nvSpPr>
        <p:spPr>
          <a:xfrm flipH="1">
            <a:off x="4836604" y="3612804"/>
            <a:ext cx="228600" cy="121711"/>
          </a:xfrm>
          <a:prstGeom prst="rightArrow">
            <a:avLst/>
          </a:prstGeom>
          <a:solidFill>
            <a:srgbClr val="424C58"/>
          </a:solidFill>
          <a:ln w="9525">
            <a:noFill/>
          </a:ln>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126" name="Right Arrow 125"/>
          <p:cNvSpPr/>
          <p:nvPr/>
        </p:nvSpPr>
        <p:spPr>
          <a:xfrm>
            <a:off x="6251046" y="3416657"/>
            <a:ext cx="228600" cy="121711"/>
          </a:xfrm>
          <a:prstGeom prst="rightArrow">
            <a:avLst/>
          </a:prstGeom>
          <a:solidFill>
            <a:srgbClr val="424C58"/>
          </a:solidFill>
          <a:ln w="9525">
            <a:noFill/>
          </a:ln>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127" name="Right Arrow 126"/>
          <p:cNvSpPr/>
          <p:nvPr/>
        </p:nvSpPr>
        <p:spPr>
          <a:xfrm flipH="1">
            <a:off x="3320084" y="5078991"/>
            <a:ext cx="228600" cy="121711"/>
          </a:xfrm>
          <a:prstGeom prst="rightArrow">
            <a:avLst/>
          </a:prstGeom>
          <a:solidFill>
            <a:srgbClr val="424C58"/>
          </a:solidFill>
          <a:ln w="9525">
            <a:noFill/>
          </a:ln>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128" name="object 9_"/>
          <p:cNvSpPr txBox="1"/>
          <p:nvPr/>
        </p:nvSpPr>
        <p:spPr>
          <a:xfrm>
            <a:off x="4589935" y="4643480"/>
            <a:ext cx="809776" cy="342361"/>
          </a:xfrm>
          <a:prstGeom prst="rect">
            <a:avLst/>
          </a:prstGeom>
          <a:solidFill>
            <a:srgbClr val="1399A0"/>
          </a:solidFill>
          <a:ln w="3175">
            <a:noFill/>
          </a:ln>
        </p:spPr>
        <p:txBody>
          <a:bodyPr vert="horz" wrap="square" lIns="0" tIns="18502" rIns="0" bIns="0" rtlCol="0">
            <a:spAutoFit/>
          </a:bodyPr>
          <a:lstStyle>
            <a:defPPr>
              <a:defRPr lang="tr-TR"/>
            </a:defPPr>
            <a:lvl1pPr marL="7256" marR="2902">
              <a:lnSpc>
                <a:spcPct val="100699"/>
              </a:lnSpc>
              <a:spcBef>
                <a:spcPts val="145"/>
              </a:spcBef>
              <a:defRPr sz="1000" spc="-3">
                <a:solidFill>
                  <a:srgbClr val="FFFFFF"/>
                </a:solidFill>
                <a:latin typeface="+mj-lt"/>
                <a:cs typeface="Arial"/>
              </a:defRPr>
            </a:lvl1pPr>
          </a:lstStyle>
          <a:p>
            <a:r>
              <a:rPr lang="tr-TR" dirty="0"/>
              <a:t>2nd Stage</a:t>
            </a:r>
          </a:p>
          <a:p>
            <a:r>
              <a:rPr lang="tr-TR" dirty="0"/>
              <a:t>Plate HEX</a:t>
            </a:r>
            <a:endParaRPr lang="en-US" dirty="0"/>
          </a:p>
        </p:txBody>
      </p:sp>
      <p:sp>
        <p:nvSpPr>
          <p:cNvPr id="129" name="object 9__"/>
          <p:cNvSpPr txBox="1"/>
          <p:nvPr/>
        </p:nvSpPr>
        <p:spPr>
          <a:xfrm>
            <a:off x="6148190" y="4646215"/>
            <a:ext cx="809776" cy="342361"/>
          </a:xfrm>
          <a:prstGeom prst="rect">
            <a:avLst/>
          </a:prstGeom>
          <a:solidFill>
            <a:srgbClr val="1399A0"/>
          </a:solidFill>
          <a:ln w="3175">
            <a:noFill/>
          </a:ln>
        </p:spPr>
        <p:txBody>
          <a:bodyPr vert="horz" wrap="square" lIns="0" tIns="18502" rIns="0" bIns="0" rtlCol="0">
            <a:spAutoFit/>
          </a:bodyPr>
          <a:lstStyle>
            <a:defPPr>
              <a:defRPr lang="tr-TR"/>
            </a:defPPr>
            <a:lvl1pPr marL="7256" marR="2902">
              <a:lnSpc>
                <a:spcPct val="100699"/>
              </a:lnSpc>
              <a:spcBef>
                <a:spcPts val="145"/>
              </a:spcBef>
              <a:defRPr sz="1000" spc="-3">
                <a:solidFill>
                  <a:srgbClr val="FFFFFF"/>
                </a:solidFill>
                <a:latin typeface="+mj-lt"/>
                <a:cs typeface="Arial"/>
              </a:defRPr>
            </a:lvl1pPr>
          </a:lstStyle>
          <a:p>
            <a:r>
              <a:rPr lang="tr-TR" dirty="0"/>
              <a:t>1st Stage</a:t>
            </a:r>
          </a:p>
          <a:p>
            <a:r>
              <a:rPr lang="tr-TR" dirty="0"/>
              <a:t>HEX</a:t>
            </a:r>
            <a:endParaRPr lang="en-US" dirty="0"/>
          </a:p>
        </p:txBody>
      </p:sp>
      <p:sp>
        <p:nvSpPr>
          <p:cNvPr id="40" name="Rectangle 39"/>
          <p:cNvSpPr/>
          <p:nvPr/>
        </p:nvSpPr>
        <p:spPr>
          <a:xfrm>
            <a:off x="5955506" y="5190934"/>
            <a:ext cx="3338572"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sp>
        <p:nvSpPr>
          <p:cNvPr id="36" name="Title 1">
            <a:extLst>
              <a:ext uri="{FF2B5EF4-FFF2-40B4-BE49-F238E27FC236}">
                <a16:creationId xmlns:a16="http://schemas.microsoft.com/office/drawing/2014/main" id="{24B48374-1898-4B81-82D9-1482ADD778C2}"/>
              </a:ext>
            </a:extLst>
          </p:cNvPr>
          <p:cNvSpPr>
            <a:spLocks noGrp="1"/>
          </p:cNvSpPr>
          <p:nvPr>
            <p:ph type="title"/>
          </p:nvPr>
        </p:nvSpPr>
        <p:spPr>
          <a:xfrm>
            <a:off x="259200" y="648000"/>
            <a:ext cx="10450800" cy="388800"/>
          </a:xfrm>
        </p:spPr>
        <p:txBody>
          <a:bodyPr/>
          <a:lstStyle/>
          <a:p>
            <a:r>
              <a:rPr lang="de-DE"/>
              <a:t>Sub-Cooling Circuits </a:t>
            </a:r>
            <a:endParaRPr lang="en-US"/>
          </a:p>
        </p:txBody>
      </p:sp>
      <p:sp>
        <p:nvSpPr>
          <p:cNvPr id="37" name="Text Placeholder 2">
            <a:extLst>
              <a:ext uri="{FF2B5EF4-FFF2-40B4-BE49-F238E27FC236}">
                <a16:creationId xmlns:a16="http://schemas.microsoft.com/office/drawing/2014/main" id="{D1155370-3996-4784-9920-0035771BDF43}"/>
              </a:ext>
            </a:extLst>
          </p:cNvPr>
          <p:cNvSpPr>
            <a:spLocks noGrp="1"/>
          </p:cNvSpPr>
          <p:nvPr>
            <p:ph type="body" sz="quarter" idx="15"/>
          </p:nvPr>
        </p:nvSpPr>
        <p:spPr>
          <a:xfrm>
            <a:off x="259200" y="259200"/>
            <a:ext cx="10450800" cy="388800"/>
          </a:xfrm>
        </p:spPr>
        <p:txBody>
          <a:bodyPr/>
          <a:lstStyle/>
          <a:p>
            <a:r>
              <a:rPr lang="en-US"/>
              <a:t>AF5300</a:t>
            </a:r>
          </a:p>
        </p:txBody>
      </p:sp>
      <p:pic>
        <p:nvPicPr>
          <p:cNvPr id="38" name="Graphic 37" descr="Medieval Trumpet outline">
            <a:extLst>
              <a:ext uri="{FF2B5EF4-FFF2-40B4-BE49-F238E27FC236}">
                <a16:creationId xmlns:a16="http://schemas.microsoft.com/office/drawing/2014/main" id="{D998DE8A-F2F1-4260-B295-2DFB3B52EB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353260">
            <a:off x="8522363" y="648531"/>
            <a:ext cx="668877" cy="668877"/>
          </a:xfrm>
          <a:prstGeom prst="rect">
            <a:avLst/>
          </a:prstGeom>
        </p:spPr>
      </p:pic>
      <p:sp>
        <p:nvSpPr>
          <p:cNvPr id="39" name="Scroll: Horizontal 38">
            <a:extLst>
              <a:ext uri="{FF2B5EF4-FFF2-40B4-BE49-F238E27FC236}">
                <a16:creationId xmlns:a16="http://schemas.microsoft.com/office/drawing/2014/main" id="{A08F0668-47AE-4A25-AE3C-F661BCAE083C}"/>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411453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custDataLst>
              <p:tags r:id="rId2"/>
            </p:custDataLst>
          </p:nvPr>
        </p:nvSpPr>
        <p:spPr>
          <a:xfrm>
            <a:off x="489284" y="1345051"/>
            <a:ext cx="9352548" cy="3994664"/>
          </a:xfr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L="0" indent="0">
              <a:lnSpc>
                <a:spcPct val="120000"/>
              </a:lnSpc>
              <a:buNone/>
            </a:pPr>
            <a:r>
              <a:rPr lang="en-US" altLang="zh-CN" sz="1400" dirty="0">
                <a:solidFill>
                  <a:srgbClr val="000000"/>
                </a:solidFill>
              </a:rPr>
              <a:t>Floating refrigerant temperature </a:t>
            </a:r>
            <a:r>
              <a:rPr lang="tr-TR" altLang="zh-CN" sz="1400" dirty="0" err="1">
                <a:solidFill>
                  <a:srgbClr val="000000"/>
                </a:solidFill>
              </a:rPr>
              <a:t>ensures</a:t>
            </a:r>
            <a:r>
              <a:rPr lang="tr-TR" altLang="zh-CN" sz="1400" dirty="0">
                <a:solidFill>
                  <a:srgbClr val="000000"/>
                </a:solidFill>
              </a:rPr>
              <a:t> </a:t>
            </a:r>
            <a:r>
              <a:rPr lang="en-US" altLang="zh-CN" sz="1400" dirty="0">
                <a:solidFill>
                  <a:srgbClr val="000000"/>
                </a:solidFill>
              </a:rPr>
              <a:t>comfort and efficiency.</a:t>
            </a:r>
            <a:r>
              <a:rPr lang="tr-TR" altLang="zh-CN" sz="1400" dirty="0">
                <a:solidFill>
                  <a:srgbClr val="000000"/>
                </a:solidFill>
              </a:rPr>
              <a:t> </a:t>
            </a:r>
            <a:r>
              <a:rPr lang="en-US" altLang="zh-CN" sz="1400" dirty="0">
                <a:solidFill>
                  <a:srgbClr val="000000"/>
                </a:solidFill>
              </a:rPr>
              <a:t>The </a:t>
            </a:r>
            <a:r>
              <a:rPr lang="en-US" altLang="zh-CN" sz="1400" dirty="0" err="1">
                <a:solidFill>
                  <a:srgbClr val="000000"/>
                </a:solidFill>
              </a:rPr>
              <a:t>evaporati</a:t>
            </a:r>
            <a:r>
              <a:rPr lang="tr-TR" altLang="zh-CN" sz="1400" dirty="0">
                <a:solidFill>
                  <a:srgbClr val="000000"/>
                </a:solidFill>
              </a:rPr>
              <a:t>on</a:t>
            </a:r>
            <a:r>
              <a:rPr lang="en-US" altLang="zh-CN" sz="1400" dirty="0">
                <a:solidFill>
                  <a:srgbClr val="000000"/>
                </a:solidFill>
              </a:rPr>
              <a:t> (in cooling) and </a:t>
            </a:r>
            <a:r>
              <a:rPr lang="en-US" altLang="zh-CN" sz="1400" dirty="0" err="1">
                <a:solidFill>
                  <a:srgbClr val="000000"/>
                </a:solidFill>
              </a:rPr>
              <a:t>condens</a:t>
            </a:r>
            <a:r>
              <a:rPr lang="tr-TR" altLang="zh-CN" sz="1400" dirty="0" err="1">
                <a:solidFill>
                  <a:srgbClr val="000000"/>
                </a:solidFill>
              </a:rPr>
              <a:t>ation</a:t>
            </a:r>
            <a:r>
              <a:rPr lang="tr-TR" altLang="zh-CN" sz="1400" dirty="0">
                <a:solidFill>
                  <a:srgbClr val="000000"/>
                </a:solidFill>
              </a:rPr>
              <a:t> </a:t>
            </a:r>
            <a:r>
              <a:rPr lang="en-US" altLang="zh-CN" sz="1400" dirty="0">
                <a:solidFill>
                  <a:srgbClr val="000000"/>
                </a:solidFill>
              </a:rPr>
              <a:t>temperature</a:t>
            </a:r>
            <a:r>
              <a:rPr lang="tr-TR" altLang="zh-CN" sz="1400" dirty="0">
                <a:solidFill>
                  <a:srgbClr val="000000"/>
                </a:solidFill>
              </a:rPr>
              <a:t>s </a:t>
            </a:r>
            <a:r>
              <a:rPr lang="en-US" altLang="zh-CN" sz="1400" dirty="0">
                <a:solidFill>
                  <a:srgbClr val="000000"/>
                </a:solidFill>
              </a:rPr>
              <a:t>(in heating) are </a:t>
            </a:r>
            <a:r>
              <a:rPr lang="en-US" altLang="zh-CN" sz="1400" b="1" i="1" dirty="0">
                <a:solidFill>
                  <a:srgbClr val="000000"/>
                </a:solidFill>
              </a:rPr>
              <a:t>automatically</a:t>
            </a:r>
            <a:r>
              <a:rPr lang="en-US" altLang="zh-CN" sz="1400" dirty="0">
                <a:solidFill>
                  <a:srgbClr val="000000"/>
                </a:solidFill>
              </a:rPr>
              <a:t> adjusted</a:t>
            </a:r>
            <a:r>
              <a:rPr lang="tr-TR" altLang="zh-CN" sz="1400" dirty="0">
                <a:solidFill>
                  <a:srgbClr val="000000"/>
                </a:solidFill>
              </a:rPr>
              <a:t> </a:t>
            </a:r>
            <a:r>
              <a:rPr lang="en-US" altLang="zh-CN" sz="1400" dirty="0">
                <a:solidFill>
                  <a:srgbClr val="000000"/>
                </a:solidFill>
              </a:rPr>
              <a:t>according to indoor and outdoor </a:t>
            </a:r>
            <a:r>
              <a:rPr lang="tr-TR" altLang="zh-CN" sz="1400" dirty="0" err="1">
                <a:solidFill>
                  <a:srgbClr val="000000"/>
                </a:solidFill>
              </a:rPr>
              <a:t>ambient</a:t>
            </a:r>
            <a:r>
              <a:rPr lang="tr-TR" altLang="zh-CN" sz="1400" dirty="0">
                <a:solidFill>
                  <a:srgbClr val="000000"/>
                </a:solidFill>
              </a:rPr>
              <a:t> </a:t>
            </a:r>
            <a:r>
              <a:rPr lang="en-US" altLang="zh-CN" sz="1400" dirty="0">
                <a:solidFill>
                  <a:srgbClr val="000000"/>
                </a:solidFill>
              </a:rPr>
              <a:t>temperature.</a:t>
            </a:r>
          </a:p>
          <a:p>
            <a:pPr>
              <a:buFont typeface="Wingdings 3" panose="05040102010807070707" pitchFamily="18" charset="2"/>
              <a:buChar char=""/>
            </a:pPr>
            <a:endParaRPr lang="en-US" sz="1400" dirty="0"/>
          </a:p>
        </p:txBody>
      </p:sp>
      <p:sp>
        <p:nvSpPr>
          <p:cNvPr id="56" name="线条">
            <a:extLst>
              <a:ext uri="{FF2B5EF4-FFF2-40B4-BE49-F238E27FC236}">
                <a16:creationId xmlns:a16="http://schemas.microsoft.com/office/drawing/2014/main" id="{35C827AE-D384-46D2-BCC7-21DEC21A52C1}"/>
              </a:ext>
            </a:extLst>
          </p:cNvPr>
          <p:cNvSpPr/>
          <p:nvPr/>
        </p:nvSpPr>
        <p:spPr>
          <a:xfrm rot="5400000" flipV="1">
            <a:off x="2734104" y="4541969"/>
            <a:ext cx="1" cy="567184"/>
          </a:xfrm>
          <a:prstGeom prst="line">
            <a:avLst/>
          </a:prstGeom>
          <a:ln>
            <a:solidFill>
              <a:srgbClr val="05407E"/>
            </a:solidFill>
          </a:ln>
        </p:spPr>
        <p:style>
          <a:lnRef idx="1">
            <a:srgbClr val="08427E"/>
          </a:lnRef>
          <a:fillRef idx="0">
            <a:srgbClr val="08427E"/>
          </a:fillRef>
          <a:effectRef idx="0">
            <a:srgbClr val="08427E"/>
          </a:effectRef>
          <a:fontRef idx="minor">
            <a:schemeClr val="tx1"/>
          </a:fontRef>
        </p:style>
        <p:txBody>
          <a:bodyPr lIns="45362" tIns="45362" rIns="45362" bIns="45362" anchor="ctr"/>
          <a:lstStyle/>
          <a:p>
            <a:pPr>
              <a:defRPr sz="3600" b="0">
                <a:latin typeface="Helvetica Neue Light"/>
                <a:ea typeface="Helvetica Neue Light"/>
                <a:cs typeface="Helvetica Neue Light"/>
                <a:sym typeface="Helvetica Neue Light"/>
              </a:defRPr>
            </a:pPr>
            <a:endParaRPr sz="1200"/>
          </a:p>
        </p:txBody>
      </p:sp>
      <p:sp>
        <p:nvSpPr>
          <p:cNvPr id="57" name="线条_">
            <a:extLst>
              <a:ext uri="{FF2B5EF4-FFF2-40B4-BE49-F238E27FC236}">
                <a16:creationId xmlns:a16="http://schemas.microsoft.com/office/drawing/2014/main" id="{D233E266-7422-4248-A698-8EC6B019032A}"/>
              </a:ext>
            </a:extLst>
          </p:cNvPr>
          <p:cNvSpPr/>
          <p:nvPr/>
        </p:nvSpPr>
        <p:spPr>
          <a:xfrm rot="5400000" flipV="1">
            <a:off x="4876667" y="4536178"/>
            <a:ext cx="1" cy="567184"/>
          </a:xfrm>
          <a:prstGeom prst="line">
            <a:avLst/>
          </a:prstGeom>
          <a:ln>
            <a:solidFill>
              <a:srgbClr val="05407E"/>
            </a:solidFill>
          </a:ln>
        </p:spPr>
        <p:style>
          <a:lnRef idx="1">
            <a:srgbClr val="08427E"/>
          </a:lnRef>
          <a:fillRef idx="0">
            <a:srgbClr val="08427E"/>
          </a:fillRef>
          <a:effectRef idx="0">
            <a:srgbClr val="08427E"/>
          </a:effectRef>
          <a:fontRef idx="minor">
            <a:schemeClr val="tx1"/>
          </a:fontRef>
        </p:style>
        <p:txBody>
          <a:bodyPr lIns="45362" tIns="45362" rIns="45362" bIns="45362" anchor="ctr"/>
          <a:lstStyle/>
          <a:p>
            <a:pPr>
              <a:defRPr sz="3600" b="0">
                <a:latin typeface="Helvetica Neue Light"/>
                <a:ea typeface="Helvetica Neue Light"/>
                <a:cs typeface="Helvetica Neue Light"/>
                <a:sym typeface="Helvetica Neue Light"/>
              </a:defRPr>
            </a:pPr>
            <a:endParaRPr sz="1200"/>
          </a:p>
        </p:txBody>
      </p:sp>
      <p:sp>
        <p:nvSpPr>
          <p:cNvPr id="58" name="线条__">
            <a:extLst>
              <a:ext uri="{FF2B5EF4-FFF2-40B4-BE49-F238E27FC236}">
                <a16:creationId xmlns:a16="http://schemas.microsoft.com/office/drawing/2014/main" id="{5A038AAC-5832-4B10-8ECC-FDD0B52D8FC6}"/>
              </a:ext>
            </a:extLst>
          </p:cNvPr>
          <p:cNvSpPr/>
          <p:nvPr/>
        </p:nvSpPr>
        <p:spPr>
          <a:xfrm rot="5400000" flipV="1">
            <a:off x="6930369" y="4536177"/>
            <a:ext cx="1" cy="567184"/>
          </a:xfrm>
          <a:prstGeom prst="line">
            <a:avLst/>
          </a:prstGeom>
          <a:ln>
            <a:solidFill>
              <a:srgbClr val="05407E"/>
            </a:solidFill>
          </a:ln>
        </p:spPr>
        <p:style>
          <a:lnRef idx="1">
            <a:srgbClr val="08427E"/>
          </a:lnRef>
          <a:fillRef idx="0">
            <a:srgbClr val="08427E"/>
          </a:fillRef>
          <a:effectRef idx="0">
            <a:srgbClr val="08427E"/>
          </a:effectRef>
          <a:fontRef idx="minor">
            <a:schemeClr val="tx1"/>
          </a:fontRef>
        </p:style>
        <p:txBody>
          <a:bodyPr lIns="45362" tIns="45362" rIns="45362" bIns="45362" anchor="ctr"/>
          <a:lstStyle/>
          <a:p>
            <a:pPr>
              <a:defRPr sz="3600" b="0">
                <a:latin typeface="Helvetica Neue Light"/>
                <a:ea typeface="Helvetica Neue Light"/>
                <a:cs typeface="Helvetica Neue Light"/>
                <a:sym typeface="Helvetica Neue Light"/>
              </a:defRPr>
            </a:pPr>
            <a:endParaRPr sz="1200"/>
          </a:p>
        </p:txBody>
      </p:sp>
      <p:sp>
        <p:nvSpPr>
          <p:cNvPr id="64" name="矩形 40">
            <a:extLst>
              <a:ext uri="{FF2B5EF4-FFF2-40B4-BE49-F238E27FC236}">
                <a16:creationId xmlns:a16="http://schemas.microsoft.com/office/drawing/2014/main" id="{4678D9EC-BC91-4BBF-8574-288DBE6B3CB7}"/>
              </a:ext>
            </a:extLst>
          </p:cNvPr>
          <p:cNvSpPr/>
          <p:nvPr/>
        </p:nvSpPr>
        <p:spPr>
          <a:xfrm>
            <a:off x="2499173" y="1969451"/>
            <a:ext cx="2694969" cy="276999"/>
          </a:xfrm>
          <a:prstGeom prst="rect">
            <a:avLst/>
          </a:prstGeom>
          <a:solidFill>
            <a:scrgbClr r="0" g="0" b="0">
              <a:alpha val="0"/>
            </a:scrgbClr>
          </a:solidFill>
        </p:spPr>
        <p:txBody>
          <a:bodyPr wrap="none">
            <a:spAutoFit/>
          </a:bodyPr>
          <a:lstStyle/>
          <a:p>
            <a:r>
              <a:rPr lang="en-US" altLang="zh-CN" sz="1200" dirty="0">
                <a:solidFill>
                  <a:srgbClr val="000000"/>
                </a:solidFill>
              </a:rPr>
              <a:t>Evaporating</a:t>
            </a:r>
            <a:r>
              <a:rPr lang="zh-CN" altLang="en-US" sz="1200" dirty="0">
                <a:solidFill>
                  <a:srgbClr val="000000"/>
                </a:solidFill>
              </a:rPr>
              <a:t> temperature (floating) </a:t>
            </a:r>
            <a:r>
              <a:rPr lang="en-US" altLang="zh-CN" sz="1100" dirty="0">
                <a:solidFill>
                  <a:srgbClr val="000000"/>
                </a:solidFill>
              </a:rPr>
              <a:t>℃</a:t>
            </a:r>
            <a:endParaRPr lang="zh-CN" altLang="en-US" sz="1100" dirty="0">
              <a:solidFill>
                <a:srgbClr val="000000"/>
              </a:solidFill>
            </a:endParaRPr>
          </a:p>
        </p:txBody>
      </p:sp>
      <p:grpSp>
        <p:nvGrpSpPr>
          <p:cNvPr id="66" name="组合 2"/>
          <p:cNvGrpSpPr/>
          <p:nvPr/>
        </p:nvGrpSpPr>
        <p:grpSpPr>
          <a:xfrm>
            <a:off x="1925796" y="2125633"/>
            <a:ext cx="5683156" cy="2596223"/>
            <a:chOff x="1939077" y="2745450"/>
            <a:chExt cx="5683156" cy="2596223"/>
          </a:xfrm>
        </p:grpSpPr>
        <p:graphicFrame>
          <p:nvGraphicFramePr>
            <p:cNvPr id="67" name="三维面积图">
              <a:extLst>
                <a:ext uri="{FF2B5EF4-FFF2-40B4-BE49-F238E27FC236}">
                  <a16:creationId xmlns:a16="http://schemas.microsoft.com/office/drawing/2014/main" id="{6B6C0A92-9EF6-4B2C-996F-7986DD637E37}"/>
                </a:ext>
              </a:extLst>
            </p:cNvPr>
            <p:cNvGraphicFramePr/>
            <p:nvPr/>
          </p:nvGraphicFramePr>
          <p:xfrm>
            <a:off x="1939077" y="2745450"/>
            <a:ext cx="5121133" cy="2571967"/>
          </p:xfrm>
          <a:graphic>
            <a:graphicData uri="http://schemas.openxmlformats.org/drawingml/2006/chart">
              <c:chart xmlns:c="http://schemas.openxmlformats.org/drawingml/2006/chart" xmlns:r="http://schemas.openxmlformats.org/officeDocument/2006/relationships" r:id="rId5"/>
            </a:graphicData>
          </a:graphic>
        </p:graphicFrame>
        <p:sp>
          <p:nvSpPr>
            <p:cNvPr id="68" name="Te(Competitors)">
              <a:extLst>
                <a:ext uri="{FF2B5EF4-FFF2-40B4-BE49-F238E27FC236}">
                  <a16:creationId xmlns:a16="http://schemas.microsoft.com/office/drawing/2014/main" id="{206A94E1-A767-4195-B443-C082EFF1E4B5}"/>
                </a:ext>
              </a:extLst>
            </p:cNvPr>
            <p:cNvSpPr txBox="1"/>
            <p:nvPr/>
          </p:nvSpPr>
          <p:spPr>
            <a:xfrm>
              <a:off x="4176406" y="4314935"/>
              <a:ext cx="859897" cy="399387"/>
            </a:xfrm>
            <a:prstGeom prst="rect">
              <a:avLst/>
            </a:prstGeom>
            <a:ln w="12700">
              <a:miter lim="400000"/>
            </a:ln>
            <a:extLst>
              <a:ext uri="{C572A759-6A51-4108-AA02-DFA0A04FC94B}">
                <ma14:wrappingTextBoxFlag xmlns:ma14="http://schemas.microsoft.com/office/mac/drawingml/2011/main" xmlns="" val="1"/>
              </a:ext>
            </a:extLst>
          </p:spPr>
          <p:txBody>
            <a:bodyPr wrap="none" lIns="45362" tIns="45362" rIns="45362" bIns="45362" anchor="ctr">
              <a:spAutoFit/>
            </a:bodyPr>
            <a:lstStyle>
              <a:lvl1pPr algn="l" defTabSz="642937">
                <a:defRPr sz="4000" b="0"/>
              </a:lvl1pPr>
            </a:lstStyle>
            <a:p>
              <a:r>
                <a:rPr sz="2000" dirty="0" err="1">
                  <a:solidFill>
                    <a:srgbClr val="FFFFFF"/>
                  </a:solidFill>
                </a:rPr>
                <a:t>Te</a:t>
              </a:r>
              <a:r>
                <a:rPr lang="en-US" sz="2000" dirty="0">
                  <a:solidFill>
                    <a:srgbClr val="FFFFFF"/>
                  </a:solidFill>
                </a:rPr>
                <a:t> </a:t>
              </a:r>
              <a:r>
                <a:rPr sz="2000" dirty="0">
                  <a:solidFill>
                    <a:srgbClr val="FFFFFF"/>
                  </a:solidFill>
                </a:rPr>
                <a:t>(</a:t>
              </a:r>
              <a:r>
                <a:rPr lang="en-US" altLang="zh-CN" sz="2000" dirty="0">
                  <a:solidFill>
                    <a:srgbClr val="FFFFFF"/>
                  </a:solidFill>
                </a:rPr>
                <a:t>fix</a:t>
              </a:r>
              <a:r>
                <a:rPr sz="2000" dirty="0">
                  <a:solidFill>
                    <a:srgbClr val="FFFFFF"/>
                  </a:solidFill>
                </a:rPr>
                <a:t>)</a:t>
              </a:r>
            </a:p>
          </p:txBody>
        </p:sp>
        <p:sp>
          <p:nvSpPr>
            <p:cNvPr id="69" name="Te(             )">
              <a:extLst>
                <a:ext uri="{FF2B5EF4-FFF2-40B4-BE49-F238E27FC236}">
                  <a16:creationId xmlns:a16="http://schemas.microsoft.com/office/drawing/2014/main" id="{2A3F30C8-B412-4AA6-9B8F-13D80734C9A1}"/>
                </a:ext>
              </a:extLst>
            </p:cNvPr>
            <p:cNvSpPr txBox="1"/>
            <p:nvPr/>
          </p:nvSpPr>
          <p:spPr>
            <a:xfrm>
              <a:off x="3323063" y="3562152"/>
              <a:ext cx="416571" cy="4609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362" tIns="45362" rIns="45362" bIns="45362" numCol="1" anchor="ctr">
              <a:spAutoFit/>
            </a:bodyPr>
            <a:lstStyle>
              <a:lvl1pPr algn="l" defTabSz="642937">
                <a:defRPr sz="4800" b="0"/>
              </a:lvl1pPr>
            </a:lstStyle>
            <a:p>
              <a:r>
                <a:rPr sz="2400" dirty="0" err="1">
                  <a:solidFill>
                    <a:srgbClr val="FFFFFF"/>
                  </a:solidFill>
                </a:rPr>
                <a:t>Te</a:t>
              </a:r>
              <a:endParaRPr sz="2400" dirty="0">
                <a:solidFill>
                  <a:srgbClr val="FFFFFF"/>
                </a:solidFill>
              </a:endParaRPr>
            </a:p>
          </p:txBody>
        </p:sp>
        <p:sp>
          <p:nvSpPr>
            <p:cNvPr id="71" name="矩形 41">
              <a:extLst>
                <a:ext uri="{FF2B5EF4-FFF2-40B4-BE49-F238E27FC236}">
                  <a16:creationId xmlns:a16="http://schemas.microsoft.com/office/drawing/2014/main" id="{755C2A22-D4B8-49CC-9D1E-ECAF40D77A76}"/>
                </a:ext>
              </a:extLst>
            </p:cNvPr>
            <p:cNvSpPr/>
            <p:nvPr/>
          </p:nvSpPr>
          <p:spPr>
            <a:xfrm>
              <a:off x="2510964" y="4991848"/>
              <a:ext cx="5111269" cy="276999"/>
            </a:xfrm>
            <a:prstGeom prst="rect">
              <a:avLst/>
            </a:prstGeom>
          </p:spPr>
          <p:txBody>
            <a:bodyPr wrap="square">
              <a:spAutoFit/>
            </a:bodyPr>
            <a:lstStyle/>
            <a:p>
              <a:r>
                <a:rPr lang="en-US" altLang="zh-CN" sz="1200" dirty="0">
                  <a:solidFill>
                    <a:srgbClr val="000000"/>
                  </a:solidFill>
                </a:rPr>
                <a:t>1</a:t>
              </a:r>
              <a:r>
                <a:rPr lang="tr-TR" altLang="zh-CN" sz="1200" dirty="0">
                  <a:solidFill>
                    <a:srgbClr val="000000"/>
                  </a:solidFill>
                </a:rPr>
                <a:t>7</a:t>
              </a:r>
              <a:r>
                <a:rPr lang="en-US" altLang="zh-CN" sz="1200" dirty="0">
                  <a:solidFill>
                    <a:srgbClr val="000000"/>
                  </a:solidFill>
                </a:rPr>
                <a:t>℃                                                                                 32℃</a:t>
              </a:r>
              <a:endParaRPr lang="zh-CN" altLang="en-US" sz="1200" dirty="0">
                <a:solidFill>
                  <a:srgbClr val="000000"/>
                </a:solidFill>
              </a:endParaRPr>
            </a:p>
          </p:txBody>
        </p:sp>
        <p:sp>
          <p:nvSpPr>
            <p:cNvPr id="72" name="矩形 42">
              <a:extLst>
                <a:ext uri="{FF2B5EF4-FFF2-40B4-BE49-F238E27FC236}">
                  <a16:creationId xmlns:a16="http://schemas.microsoft.com/office/drawing/2014/main" id="{91720179-10E4-4D2D-93B3-285393E72C08}"/>
                </a:ext>
              </a:extLst>
            </p:cNvPr>
            <p:cNvSpPr/>
            <p:nvPr/>
          </p:nvSpPr>
          <p:spPr>
            <a:xfrm>
              <a:off x="3679952" y="5064674"/>
              <a:ext cx="1520994" cy="276999"/>
            </a:xfrm>
            <a:prstGeom prst="rect">
              <a:avLst/>
            </a:prstGeom>
          </p:spPr>
          <p:txBody>
            <a:bodyPr wrap="none">
              <a:spAutoFit/>
            </a:bodyPr>
            <a:lstStyle/>
            <a:p>
              <a:r>
                <a:rPr lang="en-US" altLang="zh-CN" sz="1200" dirty="0">
                  <a:solidFill>
                    <a:srgbClr val="000000"/>
                  </a:solidFill>
                </a:rPr>
                <a:t>Indoor Temperature</a:t>
              </a:r>
              <a:endParaRPr lang="zh-CN" altLang="en-US" sz="1200" dirty="0">
                <a:solidFill>
                  <a:srgbClr val="000000"/>
                </a:solidFill>
              </a:endParaRPr>
            </a:p>
          </p:txBody>
        </p:sp>
      </p:grpSp>
      <p:sp>
        <p:nvSpPr>
          <p:cNvPr id="78" name="矩形 43">
            <a:extLst>
              <a:ext uri="{FF2B5EF4-FFF2-40B4-BE49-F238E27FC236}">
                <a16:creationId xmlns:a16="http://schemas.microsoft.com/office/drawing/2014/main" id="{91720179-10E4-4D2D-93B3-285393E72C08}"/>
              </a:ext>
            </a:extLst>
          </p:cNvPr>
          <p:cNvSpPr/>
          <p:nvPr/>
        </p:nvSpPr>
        <p:spPr>
          <a:xfrm>
            <a:off x="2080618" y="4859874"/>
            <a:ext cx="1222389" cy="276999"/>
          </a:xfrm>
          <a:prstGeom prst="rect">
            <a:avLst/>
          </a:prstGeom>
          <a:solidFill>
            <a:scrgbClr r="0" g="0" b="0">
              <a:alpha val="0"/>
            </a:scrgbClr>
          </a:solidFill>
        </p:spPr>
        <p:txBody>
          <a:bodyPr wrap="square">
            <a:spAutoFit/>
          </a:bodyPr>
          <a:lstStyle/>
          <a:p>
            <a:pPr algn="ctr"/>
            <a:r>
              <a:rPr lang="en-US" altLang="zh-CN" sz="1200" dirty="0">
                <a:solidFill>
                  <a:srgbClr val="000000"/>
                </a:solidFill>
              </a:rPr>
              <a:t>Top efficiency</a:t>
            </a:r>
            <a:endParaRPr lang="zh-CN" altLang="en-US" sz="1200" dirty="0">
              <a:solidFill>
                <a:srgbClr val="000000"/>
              </a:solidFill>
            </a:endParaRPr>
          </a:p>
        </p:txBody>
      </p:sp>
      <p:sp>
        <p:nvSpPr>
          <p:cNvPr id="79" name="矩形 44">
            <a:extLst>
              <a:ext uri="{FF2B5EF4-FFF2-40B4-BE49-F238E27FC236}">
                <a16:creationId xmlns:a16="http://schemas.microsoft.com/office/drawing/2014/main" id="{91720179-10E4-4D2D-93B3-285393E72C08}"/>
              </a:ext>
            </a:extLst>
          </p:cNvPr>
          <p:cNvSpPr/>
          <p:nvPr/>
        </p:nvSpPr>
        <p:spPr>
          <a:xfrm>
            <a:off x="6319174" y="4859874"/>
            <a:ext cx="1222389" cy="461665"/>
          </a:xfrm>
          <a:prstGeom prst="rect">
            <a:avLst/>
          </a:prstGeom>
          <a:solidFill>
            <a:scrgbClr r="0" g="0" b="0">
              <a:alpha val="0"/>
            </a:scrgbClr>
          </a:solidFill>
        </p:spPr>
        <p:txBody>
          <a:bodyPr wrap="square">
            <a:spAutoFit/>
          </a:bodyPr>
          <a:lstStyle/>
          <a:p>
            <a:pPr algn="ctr"/>
            <a:r>
              <a:rPr lang="en-US" altLang="zh-CN" sz="1200" dirty="0">
                <a:solidFill>
                  <a:srgbClr val="000000"/>
                </a:solidFill>
              </a:rPr>
              <a:t>Quick reaction speed</a:t>
            </a:r>
            <a:endParaRPr lang="zh-CN" altLang="en-US" sz="1200" dirty="0">
              <a:solidFill>
                <a:srgbClr val="000000"/>
              </a:solidFill>
            </a:endParaRPr>
          </a:p>
        </p:txBody>
      </p:sp>
      <p:sp>
        <p:nvSpPr>
          <p:cNvPr id="80" name="矩形 45">
            <a:extLst>
              <a:ext uri="{FF2B5EF4-FFF2-40B4-BE49-F238E27FC236}">
                <a16:creationId xmlns:a16="http://schemas.microsoft.com/office/drawing/2014/main" id="{91720179-10E4-4D2D-93B3-285393E72C08}"/>
              </a:ext>
            </a:extLst>
          </p:cNvPr>
          <p:cNvSpPr/>
          <p:nvPr/>
        </p:nvSpPr>
        <p:spPr>
          <a:xfrm>
            <a:off x="4265472" y="4887484"/>
            <a:ext cx="1222389" cy="276999"/>
          </a:xfrm>
          <a:prstGeom prst="rect">
            <a:avLst/>
          </a:prstGeom>
          <a:solidFill>
            <a:scrgbClr r="0" g="0" b="0">
              <a:alpha val="0"/>
            </a:scrgbClr>
          </a:solidFill>
        </p:spPr>
        <p:txBody>
          <a:bodyPr wrap="square">
            <a:spAutoFit/>
          </a:bodyPr>
          <a:lstStyle/>
          <a:p>
            <a:pPr algn="ctr"/>
            <a:r>
              <a:rPr lang="en-US" altLang="zh-CN" sz="1200" dirty="0">
                <a:solidFill>
                  <a:srgbClr val="000000"/>
                </a:solidFill>
              </a:rPr>
              <a:t>Balance mode </a:t>
            </a:r>
            <a:endParaRPr lang="zh-CN" altLang="en-US" sz="1200" dirty="0">
              <a:solidFill>
                <a:srgbClr val="000000"/>
              </a:solidFill>
            </a:endParaRPr>
          </a:p>
        </p:txBody>
      </p:sp>
      <p:sp>
        <p:nvSpPr>
          <p:cNvPr id="83" name="矩形 46">
            <a:extLst>
              <a:ext uri="{FF2B5EF4-FFF2-40B4-BE49-F238E27FC236}">
                <a16:creationId xmlns:a16="http://schemas.microsoft.com/office/drawing/2014/main" id="{91720179-10E4-4D2D-93B3-285393E72C08}"/>
              </a:ext>
            </a:extLst>
          </p:cNvPr>
          <p:cNvSpPr/>
          <p:nvPr/>
        </p:nvSpPr>
        <p:spPr>
          <a:xfrm>
            <a:off x="6925910" y="3043251"/>
            <a:ext cx="2556387" cy="830997"/>
          </a:xfrm>
          <a:prstGeom prst="rect">
            <a:avLst/>
          </a:prstGeom>
          <a:solidFill>
            <a:scrgbClr r="0" g="0" b="0">
              <a:alpha val="0"/>
            </a:scrgbClr>
          </a:solidFill>
        </p:spPr>
        <p:txBody>
          <a:bodyPr wrap="square">
            <a:spAutoFit/>
          </a:bodyPr>
          <a:lstStyle/>
          <a:p>
            <a:r>
              <a:rPr lang="en-US" altLang="zh-CN" sz="1200" dirty="0">
                <a:solidFill>
                  <a:srgbClr val="000000"/>
                </a:solidFill>
              </a:rPr>
              <a:t>Perfect balance: </a:t>
            </a:r>
            <a:endParaRPr lang="tr-TR" altLang="zh-CN" sz="1200" dirty="0">
              <a:solidFill>
                <a:srgbClr val="000000"/>
              </a:solidFill>
            </a:endParaRPr>
          </a:p>
          <a:p>
            <a:r>
              <a:rPr lang="tr-TR" altLang="zh-CN" sz="1200" dirty="0">
                <a:solidFill>
                  <a:srgbClr val="000000"/>
                </a:solidFill>
              </a:rPr>
              <a:t>T</a:t>
            </a:r>
            <a:r>
              <a:rPr lang="en-US" altLang="zh-CN" sz="1201" dirty="0"/>
              <a:t>op efficiency on the transition season</a:t>
            </a:r>
            <a:r>
              <a:rPr lang="tr-TR" altLang="zh-CN" sz="1200" dirty="0">
                <a:solidFill>
                  <a:srgbClr val="000000"/>
                </a:solidFill>
              </a:rPr>
              <a:t>s </a:t>
            </a:r>
            <a:r>
              <a:rPr lang="tr-TR" altLang="zh-CN" sz="1200" dirty="0" err="1">
                <a:solidFill>
                  <a:srgbClr val="000000"/>
                </a:solidFill>
              </a:rPr>
              <a:t>and</a:t>
            </a:r>
            <a:r>
              <a:rPr lang="tr-TR" altLang="zh-CN" sz="1200" dirty="0">
                <a:solidFill>
                  <a:srgbClr val="000000"/>
                </a:solidFill>
              </a:rPr>
              <a:t> </a:t>
            </a:r>
            <a:r>
              <a:rPr lang="en-US" altLang="zh-CN" sz="1200" dirty="0">
                <a:solidFill>
                  <a:srgbClr val="000000"/>
                </a:solidFill>
              </a:rPr>
              <a:t>quick reaction </a:t>
            </a:r>
            <a:r>
              <a:rPr lang="tr-TR" altLang="zh-CN" sz="1200" dirty="0">
                <a:solidFill>
                  <a:srgbClr val="000000"/>
                </a:solidFill>
              </a:rPr>
              <a:t>in </a:t>
            </a:r>
            <a:r>
              <a:rPr lang="tr-TR" altLang="zh-CN" sz="1200" dirty="0" err="1">
                <a:solidFill>
                  <a:srgbClr val="000000"/>
                </a:solidFill>
              </a:rPr>
              <a:t>summer</a:t>
            </a:r>
            <a:r>
              <a:rPr lang="tr-TR" altLang="zh-CN" sz="1200" dirty="0">
                <a:solidFill>
                  <a:srgbClr val="000000"/>
                </a:solidFill>
              </a:rPr>
              <a:t>, </a:t>
            </a:r>
            <a:r>
              <a:rPr lang="tr-TR" altLang="zh-CN" sz="1200" dirty="0" err="1">
                <a:solidFill>
                  <a:srgbClr val="000000"/>
                </a:solidFill>
              </a:rPr>
              <a:t>hottest</a:t>
            </a:r>
            <a:r>
              <a:rPr lang="tr-TR" altLang="zh-CN" sz="1200" dirty="0">
                <a:solidFill>
                  <a:srgbClr val="000000"/>
                </a:solidFill>
              </a:rPr>
              <a:t> </a:t>
            </a:r>
            <a:r>
              <a:rPr lang="tr-TR" altLang="zh-CN" sz="1200" dirty="0" err="1">
                <a:solidFill>
                  <a:srgbClr val="000000"/>
                </a:solidFill>
              </a:rPr>
              <a:t>days</a:t>
            </a:r>
            <a:r>
              <a:rPr lang="tr-TR" altLang="zh-CN" sz="1200" dirty="0">
                <a:solidFill>
                  <a:srgbClr val="000000"/>
                </a:solidFill>
              </a:rPr>
              <a:t>.</a:t>
            </a:r>
            <a:endParaRPr lang="zh-CN" altLang="en-US" sz="1200" dirty="0">
              <a:solidFill>
                <a:srgbClr val="000000"/>
              </a:solidFill>
            </a:endParaRPr>
          </a:p>
        </p:txBody>
      </p:sp>
      <p:sp>
        <p:nvSpPr>
          <p:cNvPr id="22" name="Title 1">
            <a:extLst>
              <a:ext uri="{FF2B5EF4-FFF2-40B4-BE49-F238E27FC236}">
                <a16:creationId xmlns:a16="http://schemas.microsoft.com/office/drawing/2014/main" id="{45AC26B7-DFAB-4344-828C-83C60FB76B49}"/>
              </a:ext>
            </a:extLst>
          </p:cNvPr>
          <p:cNvSpPr>
            <a:spLocks noGrp="1"/>
          </p:cNvSpPr>
          <p:nvPr>
            <p:ph type="title"/>
          </p:nvPr>
        </p:nvSpPr>
        <p:spPr>
          <a:xfrm>
            <a:off x="259200" y="656389"/>
            <a:ext cx="10450800" cy="388800"/>
          </a:xfrm>
        </p:spPr>
        <p:txBody>
          <a:bodyPr/>
          <a:lstStyle/>
          <a:p>
            <a:r>
              <a:rPr lang="de-DE"/>
              <a:t>Efficient Refrigerant Control</a:t>
            </a:r>
            <a:endParaRPr lang="en-US"/>
          </a:p>
        </p:txBody>
      </p:sp>
      <p:sp>
        <p:nvSpPr>
          <p:cNvPr id="23" name="Text Placeholder 2">
            <a:extLst>
              <a:ext uri="{FF2B5EF4-FFF2-40B4-BE49-F238E27FC236}">
                <a16:creationId xmlns:a16="http://schemas.microsoft.com/office/drawing/2014/main" id="{29D2A4ED-1E02-428E-97CB-1911D775CF0A}"/>
              </a:ext>
            </a:extLst>
          </p:cNvPr>
          <p:cNvSpPr>
            <a:spLocks noGrp="1"/>
          </p:cNvSpPr>
          <p:nvPr>
            <p:ph type="body" sz="quarter" idx="15"/>
          </p:nvPr>
        </p:nvSpPr>
        <p:spPr>
          <a:xfrm>
            <a:off x="259200" y="267589"/>
            <a:ext cx="10450800" cy="388800"/>
          </a:xfrm>
        </p:spPr>
        <p:txBody>
          <a:bodyPr/>
          <a:lstStyle/>
          <a:p>
            <a:r>
              <a:rPr lang="en-US"/>
              <a:t>AF5300</a:t>
            </a:r>
          </a:p>
        </p:txBody>
      </p:sp>
      <p:pic>
        <p:nvPicPr>
          <p:cNvPr id="24" name="Graphic 23" descr="Medieval Trumpet outline">
            <a:extLst>
              <a:ext uri="{FF2B5EF4-FFF2-40B4-BE49-F238E27FC236}">
                <a16:creationId xmlns:a16="http://schemas.microsoft.com/office/drawing/2014/main" id="{14BEA203-7C0A-41DD-9A52-9C5C17230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353260">
            <a:off x="8522363" y="656920"/>
            <a:ext cx="668877" cy="668877"/>
          </a:xfrm>
          <a:prstGeom prst="rect">
            <a:avLst/>
          </a:prstGeom>
        </p:spPr>
      </p:pic>
      <p:sp>
        <p:nvSpPr>
          <p:cNvPr id="25" name="Scroll: Horizontal 24">
            <a:extLst>
              <a:ext uri="{FF2B5EF4-FFF2-40B4-BE49-F238E27FC236}">
                <a16:creationId xmlns:a16="http://schemas.microsoft.com/office/drawing/2014/main" id="{1530502C-67CC-40A5-8004-1EEFD886A1F5}"/>
              </a:ext>
            </a:extLst>
          </p:cNvPr>
          <p:cNvSpPr/>
          <p:nvPr/>
        </p:nvSpPr>
        <p:spPr>
          <a:xfrm>
            <a:off x="9227890" y="267589"/>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26237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anim calcmode="lin" valueType="num">
                                      <p:cBhvr>
                                        <p:cTn id="13" dur="1000" fill="hold"/>
                                        <p:tgtEl>
                                          <p:spTgt spid="78"/>
                                        </p:tgtEl>
                                        <p:attrNameLst>
                                          <p:attrName>ppt_x</p:attrName>
                                        </p:attrNameLst>
                                      </p:cBhvr>
                                      <p:tavLst>
                                        <p:tav tm="0">
                                          <p:val>
                                            <p:strVal val="#ppt_x"/>
                                          </p:val>
                                        </p:tav>
                                        <p:tav tm="100000">
                                          <p:val>
                                            <p:strVal val="#ppt_x"/>
                                          </p:val>
                                        </p:tav>
                                      </p:tavLst>
                                    </p:anim>
                                    <p:anim calcmode="lin" valueType="num">
                                      <p:cBhvr>
                                        <p:cTn id="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anim calcmode="lin" valueType="num">
                                      <p:cBhvr>
                                        <p:cTn id="20" dur="1000" fill="hold"/>
                                        <p:tgtEl>
                                          <p:spTgt spid="58"/>
                                        </p:tgtEl>
                                        <p:attrNameLst>
                                          <p:attrName>ppt_x</p:attrName>
                                        </p:attrNameLst>
                                      </p:cBhvr>
                                      <p:tavLst>
                                        <p:tav tm="0">
                                          <p:val>
                                            <p:strVal val="#ppt_x"/>
                                          </p:val>
                                        </p:tav>
                                        <p:tav tm="100000">
                                          <p:val>
                                            <p:strVal val="#ppt_x"/>
                                          </p:val>
                                        </p:tav>
                                      </p:tavLst>
                                    </p:anim>
                                    <p:anim calcmode="lin" valueType="num">
                                      <p:cBhvr>
                                        <p:cTn id="21" dur="1000" fill="hold"/>
                                        <p:tgtEl>
                                          <p:spTgt spid="5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1000"/>
                                        <p:tgtEl>
                                          <p:spTgt spid="80"/>
                                        </p:tgtEl>
                                      </p:cBhvr>
                                    </p:animEffect>
                                    <p:anim calcmode="lin" valueType="num">
                                      <p:cBhvr>
                                        <p:cTn id="37" dur="1000" fill="hold"/>
                                        <p:tgtEl>
                                          <p:spTgt spid="80"/>
                                        </p:tgtEl>
                                        <p:attrNameLst>
                                          <p:attrName>ppt_x</p:attrName>
                                        </p:attrNameLst>
                                      </p:cBhvr>
                                      <p:tavLst>
                                        <p:tav tm="0">
                                          <p:val>
                                            <p:strVal val="#ppt_x"/>
                                          </p:val>
                                        </p:tav>
                                        <p:tav tm="100000">
                                          <p:val>
                                            <p:strVal val="#ppt_x"/>
                                          </p:val>
                                        </p:tav>
                                      </p:tavLst>
                                    </p:anim>
                                    <p:anim calcmode="lin" valueType="num">
                                      <p:cBhvr>
                                        <p:cTn id="3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78" grpId="0" animBg="1"/>
      <p:bldP spid="79" grpId="0" animBg="1"/>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a.wmv">
            <a:hlinkClick r:id="" action="ppaction://media"/>
          </p:cNvPr>
          <p:cNvPicPr>
            <a:picLocks noChangeAspect="1"/>
          </p:cNvPicPr>
          <p:nvPr>
            <a:videoFile r:link="rId2"/>
          </p:nvPr>
        </p:nvPicPr>
        <p:blipFill rotWithShape="1">
          <a:blip r:embed="rId6"/>
          <a:srcRect r="3548" b="5673"/>
          <a:stretch/>
        </p:blipFill>
        <p:spPr>
          <a:xfrm>
            <a:off x="5160925" y="3506152"/>
            <a:ext cx="3776999" cy="1212351"/>
          </a:xfrm>
          <a:prstGeom prst="rect">
            <a:avLst/>
          </a:prstGeom>
          <a:solidFill>
            <a:srgbClr val="FFFFFF"/>
          </a:solidFill>
        </p:spPr>
      </p:pic>
      <p:pic>
        <p:nvPicPr>
          <p:cNvPr id="13" name="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35365" y="3492486"/>
            <a:ext cx="2591123" cy="1212351"/>
          </a:xfrm>
          <a:prstGeom prst="rect">
            <a:avLst/>
          </a:prstGeom>
          <a:solidFill>
            <a:srgbClr val="FFFFFF"/>
          </a:solidFill>
        </p:spPr>
      </p:pic>
      <p:pic>
        <p:nvPicPr>
          <p:cNvPr id="14" name="3a.wmv">
            <a:hlinkClick r:id="" action="ppaction://media"/>
          </p:cNvPr>
          <p:cNvPicPr>
            <a:picLocks noChangeAspect="1"/>
          </p:cNvPicPr>
          <p:nvPr>
            <a:videoFile r:link="rId2"/>
          </p:nvPr>
        </p:nvPicPr>
        <p:blipFill rotWithShape="1">
          <a:blip r:embed="rId8"/>
          <a:srcRect t="4123" r="2084" b="4359"/>
          <a:stretch/>
        </p:blipFill>
        <p:spPr>
          <a:xfrm>
            <a:off x="5164011" y="1898237"/>
            <a:ext cx="3754038" cy="1212817"/>
          </a:xfrm>
          <a:prstGeom prst="rect">
            <a:avLst/>
          </a:prstGeom>
          <a:solidFill>
            <a:srgbClr val="FFFFFF"/>
          </a:solidFill>
        </p:spPr>
      </p:pic>
      <p:pic>
        <p:nvPicPr>
          <p:cNvPr id="15" name="zhuan4..wmv">
            <a:hlinkClick r:id="" action="ppaction://media"/>
          </p:cNvPr>
          <p:cNvPicPr>
            <a:picLocks noChangeAspect="1"/>
          </p:cNvPicPr>
          <p:nvPr>
            <a:videoFile r:link="rId2"/>
          </p:nvPr>
        </p:nvPicPr>
        <p:blipFill>
          <a:blip r:embed="rId9"/>
          <a:stretch>
            <a:fillRect/>
          </a:stretch>
        </p:blipFill>
        <p:spPr>
          <a:xfrm>
            <a:off x="2079193" y="1844254"/>
            <a:ext cx="2591123" cy="1212817"/>
          </a:xfrm>
          <a:prstGeom prst="rect">
            <a:avLst/>
          </a:prstGeom>
          <a:solidFill>
            <a:srgbClr val="FFFFFF"/>
          </a:solidFill>
        </p:spPr>
      </p:pic>
      <p:sp>
        <p:nvSpPr>
          <p:cNvPr id="16" name="矩形 6"/>
          <p:cNvSpPr>
            <a:spLocks/>
          </p:cNvSpPr>
          <p:nvPr/>
        </p:nvSpPr>
        <p:spPr>
          <a:xfrm>
            <a:off x="6391707" y="1681786"/>
            <a:ext cx="1527790" cy="287245"/>
          </a:xfrm>
          <a:prstGeom prst="rect">
            <a:avLst/>
          </a:prstGeom>
          <a:solidFill>
            <a:srgbClr val="003264"/>
          </a:solidFill>
          <a:ln/>
        </p:spPr>
        <p:txBody>
          <a:bodyPr wrap="none" lIns="64130" tIns="32065" rIns="64130" bIns="32065">
            <a:noAutofit/>
          </a:bodyPr>
          <a:lstStyle/>
          <a:p>
            <a:r>
              <a:rPr lang="en-US" altLang="zh-CN" sz="1450" dirty="0">
                <a:solidFill>
                  <a:srgbClr val="FFFFFF"/>
                </a:solidFill>
                <a:ea typeface="微软雅黑" pitchFamily="34" charset="-122"/>
              </a:rPr>
              <a:t>4+4 spectrogram</a:t>
            </a:r>
            <a:endParaRPr lang="zh-CN" altLang="en-US" sz="1450" dirty="0">
              <a:solidFill>
                <a:srgbClr val="FFFFFF"/>
              </a:solidFill>
              <a:ea typeface="微软雅黑" pitchFamily="34" charset="-122"/>
            </a:endParaRPr>
          </a:p>
        </p:txBody>
      </p:sp>
      <p:sp>
        <p:nvSpPr>
          <p:cNvPr id="17" name="矩形 7"/>
          <p:cNvSpPr>
            <a:spLocks/>
          </p:cNvSpPr>
          <p:nvPr/>
        </p:nvSpPr>
        <p:spPr>
          <a:xfrm>
            <a:off x="6408022" y="3243554"/>
            <a:ext cx="1558691" cy="287245"/>
          </a:xfrm>
          <a:prstGeom prst="rect">
            <a:avLst/>
          </a:prstGeom>
          <a:solidFill>
            <a:srgbClr val="003264"/>
          </a:solidFill>
          <a:ln/>
        </p:spPr>
        <p:txBody>
          <a:bodyPr wrap="none" lIns="64130" tIns="32065" rIns="64130" bIns="32065">
            <a:noAutofit/>
          </a:bodyPr>
          <a:lstStyle/>
          <a:p>
            <a:r>
              <a:rPr lang="en-US" altLang="zh-CN" sz="1450" dirty="0">
                <a:solidFill>
                  <a:srgbClr val="FFFFFF"/>
                </a:solidFill>
                <a:ea typeface="微软雅黑" pitchFamily="34" charset="-122"/>
              </a:rPr>
              <a:t>3+4 Spectrogram</a:t>
            </a:r>
            <a:endParaRPr lang="zh-CN" altLang="en-US" sz="1450" dirty="0">
              <a:solidFill>
                <a:srgbClr val="FFFFFF"/>
              </a:solidFill>
              <a:ea typeface="微软雅黑" pitchFamily="34" charset="-122"/>
            </a:endParaRPr>
          </a:p>
        </p:txBody>
      </p:sp>
      <p:sp>
        <p:nvSpPr>
          <p:cNvPr id="18" name="圆角矩形 8"/>
          <p:cNvSpPr>
            <a:spLocks/>
          </p:cNvSpPr>
          <p:nvPr/>
        </p:nvSpPr>
        <p:spPr>
          <a:xfrm>
            <a:off x="2520833" y="4567875"/>
            <a:ext cx="1889293" cy="272412"/>
          </a:xfrm>
          <a:prstGeom prst="roundRect">
            <a:avLst>
              <a:gd name="adj" fmla="val 0"/>
            </a:avLst>
          </a:prstGeom>
          <a:solidFill>
            <a:srgbClr val="3A5A82"/>
          </a:solidFill>
        </p:spPr>
        <p:txBody>
          <a:bodyPr wrap="square" lIns="64130" tIns="32065" rIns="64130" bIns="32065" rtlCol="0">
            <a:noAutofit/>
          </a:bodyPr>
          <a:lstStyle/>
          <a:p>
            <a:pPr algn="ctr"/>
            <a:r>
              <a:rPr lang="tr-TR" altLang="zh-CN" sz="1350" dirty="0">
                <a:solidFill>
                  <a:srgbClr val="FFFFFF"/>
                </a:solidFill>
                <a:cs typeface="Arial" pitchFamily="34" charset="0"/>
              </a:rPr>
              <a:t>Unique </a:t>
            </a:r>
            <a:r>
              <a:rPr lang="en-US" altLang="zh-CN" sz="1350" dirty="0">
                <a:solidFill>
                  <a:srgbClr val="FFFFFF"/>
                </a:solidFill>
                <a:cs typeface="Arial" pitchFamily="34" charset="0"/>
              </a:rPr>
              <a:t>design :3+4</a:t>
            </a:r>
            <a:endParaRPr lang="zh-CN" altLang="en-US" sz="1350" dirty="0">
              <a:solidFill>
                <a:srgbClr val="FFFFFF"/>
              </a:solidFill>
              <a:cs typeface="Arial" pitchFamily="34" charset="0"/>
            </a:endParaRPr>
          </a:p>
        </p:txBody>
      </p:sp>
      <p:sp>
        <p:nvSpPr>
          <p:cNvPr id="19" name="爆炸形 1 9"/>
          <p:cNvSpPr>
            <a:spLocks/>
          </p:cNvSpPr>
          <p:nvPr/>
        </p:nvSpPr>
        <p:spPr>
          <a:xfrm>
            <a:off x="1371866" y="2923363"/>
            <a:ext cx="1543397" cy="977926"/>
          </a:xfrm>
          <a:prstGeom prst="irregularSeal1">
            <a:avLst/>
          </a:prstGeom>
          <a:solidFill>
            <a:srgbClr val="003264"/>
          </a:solidFill>
          <a:ln>
            <a:solidFill>
              <a:srgbClr val="002247"/>
            </a:solidFill>
          </a:ln>
          <a:effectLst>
            <a:outerShdw blurRad="50800" dist="50800" dir="5400000" algn="ctr" rotWithShape="0">
              <a:srgbClr val="000000">
                <a:alpha val="0"/>
              </a:srgbClr>
            </a:outerShdw>
          </a:effectLst>
          <a:scene3d>
            <a:camera prst="perspectiveRelaxed"/>
            <a:lightRig rig="threePt" dir="t"/>
          </a:scene3d>
          <a:sp3d>
            <a:bevelT/>
          </a:sp3d>
        </p:spPr>
        <p:style>
          <a:lnRef idx="2">
            <a:srgbClr val="08427E">
              <a:shade val="50000"/>
            </a:srgbClr>
          </a:lnRef>
          <a:fillRef idx="1">
            <a:srgbClr val="08427E"/>
          </a:fillRef>
          <a:effectRef idx="0">
            <a:srgbClr val="08427E"/>
          </a:effectRef>
          <a:fontRef idx="minor">
            <a:schemeClr val="lt1"/>
          </a:fontRef>
        </p:style>
        <p:txBody>
          <a:bodyPr wrap="square" lIns="64130" tIns="32065" rIns="64130" bIns="32065" rtlCol="0" anchor="ctr">
            <a:noAutofit/>
          </a:bodyPr>
          <a:lstStyle/>
          <a:p>
            <a:pPr algn="ctr"/>
            <a:r>
              <a:rPr lang="en-US" altLang="zh-CN" sz="1350" dirty="0">
                <a:solidFill>
                  <a:srgbClr val="FFFFFF"/>
                </a:solidFill>
                <a:latin typeface="Bosch Office Sans" panose="020B0604020202020204" pitchFamily="34" charset="0"/>
                <a:cs typeface="Arial" pitchFamily="34" charset="0"/>
              </a:rPr>
              <a:t>Patented</a:t>
            </a:r>
            <a:endParaRPr lang="zh-CN" altLang="en-US" sz="1350" dirty="0">
              <a:solidFill>
                <a:srgbClr val="FFFFFF"/>
              </a:solidFill>
              <a:latin typeface="Bosch Office Sans" panose="020B0604020202020204" pitchFamily="34" charset="0"/>
              <a:cs typeface="Arial" pitchFamily="34" charset="0"/>
            </a:endParaRPr>
          </a:p>
        </p:txBody>
      </p:sp>
      <p:sp>
        <p:nvSpPr>
          <p:cNvPr id="20" name="TextBox 19"/>
          <p:cNvSpPr txBox="1">
            <a:spLocks/>
          </p:cNvSpPr>
          <p:nvPr/>
        </p:nvSpPr>
        <p:spPr>
          <a:xfrm>
            <a:off x="2480274" y="2885848"/>
            <a:ext cx="2017444" cy="272412"/>
          </a:xfrm>
          <a:prstGeom prst="rect">
            <a:avLst/>
          </a:prstGeom>
          <a:solidFill>
            <a:srgbClr val="3A5A82"/>
          </a:solidFill>
        </p:spPr>
        <p:txBody>
          <a:bodyPr wrap="square" lIns="64130" tIns="32065" rIns="64130" bIns="32065" rtlCol="0">
            <a:noAutofit/>
          </a:bodyPr>
          <a:lstStyle/>
          <a:p>
            <a:r>
              <a:rPr lang="en-US" altLang="zh-CN" sz="1350" dirty="0">
                <a:solidFill>
                  <a:srgbClr val="FFFFFF"/>
                </a:solidFill>
                <a:cs typeface="Arial" pitchFamily="34" charset="0"/>
              </a:rPr>
              <a:t>Conventional design:4+4</a:t>
            </a:r>
            <a:endParaRPr lang="zh-CN" altLang="en-US" sz="1350" dirty="0">
              <a:solidFill>
                <a:srgbClr val="FFFFFF"/>
              </a:solidFill>
              <a:cs typeface="Arial" pitchFamily="34" charset="0"/>
            </a:endParaRPr>
          </a:p>
        </p:txBody>
      </p:sp>
      <p:sp>
        <p:nvSpPr>
          <p:cNvPr id="21" name="Rectangle 20"/>
          <p:cNvSpPr>
            <a:spLocks/>
          </p:cNvSpPr>
          <p:nvPr/>
        </p:nvSpPr>
        <p:spPr>
          <a:xfrm>
            <a:off x="1827350" y="1216134"/>
            <a:ext cx="3399436" cy="326316"/>
          </a:xfrm>
          <a:prstGeom prst="rect">
            <a:avLst/>
          </a:prstGeom>
          <a:solidFill>
            <a:srgbClr val="FFFFFF"/>
          </a:solidFill>
        </p:spPr>
        <p:txBody>
          <a:bodyPr wrap="none">
            <a:noAutofit/>
          </a:bodyPr>
          <a:lstStyle/>
          <a:p>
            <a:pPr defTabSz="641653">
              <a:defRPr/>
            </a:pPr>
            <a:r>
              <a:rPr lang="tr-TR" altLang="zh-CN" sz="1540" kern="0" dirty="0" err="1">
                <a:solidFill>
                  <a:srgbClr val="000000"/>
                </a:solidFill>
                <a:ea typeface="微软雅黑" pitchFamily="34" charset="-122"/>
                <a:cs typeface="Arial" pitchFamily="34" charset="0"/>
              </a:rPr>
              <a:t>For</a:t>
            </a:r>
            <a:r>
              <a:rPr lang="tr-TR" altLang="zh-CN" sz="1540" kern="0" dirty="0">
                <a:solidFill>
                  <a:srgbClr val="000000"/>
                </a:solidFill>
                <a:ea typeface="微软雅黑" pitchFamily="34" charset="-122"/>
                <a:cs typeface="Arial" pitchFamily="34" charset="0"/>
              </a:rPr>
              <a:t> </a:t>
            </a:r>
            <a:r>
              <a:rPr lang="tr-TR" altLang="zh-CN" sz="1540" kern="0" dirty="0" err="1">
                <a:solidFill>
                  <a:srgbClr val="000000"/>
                </a:solidFill>
                <a:ea typeface="微软雅黑" pitchFamily="34" charset="-122"/>
                <a:cs typeface="Arial" pitchFamily="34" charset="0"/>
              </a:rPr>
              <a:t>models</a:t>
            </a:r>
            <a:r>
              <a:rPr lang="tr-TR" altLang="zh-CN" sz="1540" kern="0" dirty="0">
                <a:solidFill>
                  <a:srgbClr val="000000"/>
                </a:solidFill>
                <a:ea typeface="微软雅黑" pitchFamily="34" charset="-122"/>
                <a:cs typeface="Arial" pitchFamily="34" charset="0"/>
              </a:rPr>
              <a:t> 18-20-22 HP</a:t>
            </a:r>
            <a:endParaRPr lang="en-US" altLang="zh-CN" sz="1540" kern="0" dirty="0">
              <a:solidFill>
                <a:srgbClr val="000000"/>
              </a:solidFill>
              <a:ea typeface="微软雅黑" pitchFamily="34" charset="-122"/>
              <a:cs typeface="Arial" pitchFamily="34" charset="0"/>
            </a:endParaRPr>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2361" y="2607999"/>
            <a:ext cx="1104896" cy="1395262"/>
          </a:xfrm>
          <a:prstGeom prst="rect">
            <a:avLst/>
          </a:prstGeom>
        </p:spPr>
      </p:pic>
      <p:sp>
        <p:nvSpPr>
          <p:cNvPr id="22" name="Title 1">
            <a:extLst>
              <a:ext uri="{FF2B5EF4-FFF2-40B4-BE49-F238E27FC236}">
                <a16:creationId xmlns:a16="http://schemas.microsoft.com/office/drawing/2014/main" id="{4A56A197-CADD-4EC9-B8B0-1D9D13EF1F4E}"/>
              </a:ext>
            </a:extLst>
          </p:cNvPr>
          <p:cNvSpPr>
            <a:spLocks noGrp="1"/>
          </p:cNvSpPr>
          <p:nvPr>
            <p:ph type="title"/>
          </p:nvPr>
        </p:nvSpPr>
        <p:spPr>
          <a:xfrm>
            <a:off x="259200" y="648000"/>
            <a:ext cx="10450800" cy="388800"/>
          </a:xfrm>
        </p:spPr>
        <p:txBody>
          <a:bodyPr/>
          <a:lstStyle/>
          <a:p>
            <a:r>
              <a:rPr lang="de-DE"/>
              <a:t>Patented Fan Design</a:t>
            </a:r>
            <a:endParaRPr lang="en-US"/>
          </a:p>
        </p:txBody>
      </p:sp>
      <p:sp>
        <p:nvSpPr>
          <p:cNvPr id="24" name="Text Placeholder 2">
            <a:extLst>
              <a:ext uri="{FF2B5EF4-FFF2-40B4-BE49-F238E27FC236}">
                <a16:creationId xmlns:a16="http://schemas.microsoft.com/office/drawing/2014/main" id="{F1D765D4-3FD8-4963-9608-BAFC1937D147}"/>
              </a:ext>
            </a:extLst>
          </p:cNvPr>
          <p:cNvSpPr>
            <a:spLocks noGrp="1"/>
          </p:cNvSpPr>
          <p:nvPr>
            <p:ph type="body" sz="quarter" idx="15"/>
          </p:nvPr>
        </p:nvSpPr>
        <p:spPr>
          <a:xfrm>
            <a:off x="259200" y="259200"/>
            <a:ext cx="10450800" cy="388800"/>
          </a:xfrm>
        </p:spPr>
        <p:txBody>
          <a:bodyPr/>
          <a:lstStyle/>
          <a:p>
            <a:r>
              <a:rPr lang="en-US"/>
              <a:t>AF5300</a:t>
            </a:r>
          </a:p>
        </p:txBody>
      </p:sp>
      <p:pic>
        <p:nvPicPr>
          <p:cNvPr id="25" name="Graphic 24" descr="Medieval Trumpet outline">
            <a:extLst>
              <a:ext uri="{FF2B5EF4-FFF2-40B4-BE49-F238E27FC236}">
                <a16:creationId xmlns:a16="http://schemas.microsoft.com/office/drawing/2014/main" id="{35A38AB7-5138-4958-9FE1-8A221616C5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353260">
            <a:off x="8522363" y="648531"/>
            <a:ext cx="668877" cy="668877"/>
          </a:xfrm>
          <a:prstGeom prst="rect">
            <a:avLst/>
          </a:prstGeom>
        </p:spPr>
      </p:pic>
      <p:sp>
        <p:nvSpPr>
          <p:cNvPr id="26" name="Scroll: Horizontal 25">
            <a:extLst>
              <a:ext uri="{FF2B5EF4-FFF2-40B4-BE49-F238E27FC236}">
                <a16:creationId xmlns:a16="http://schemas.microsoft.com/office/drawing/2014/main" id="{2A715BBD-C640-4B68-8275-732C918B7E2D}"/>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111828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739" fill="hold"/>
                                        <p:tgtEl>
                                          <p:spTgt spid="15"/>
                                        </p:tgtEl>
                                      </p:cBhvr>
                                    </p:cmd>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 presetClass="mediacall" presetSubtype="0" fill="hold" nodeType="withEffect">
                                  <p:stCondLst>
                                    <p:cond delay="0"/>
                                  </p:stCondLst>
                                  <p:childTnLst>
                                    <p:cmd type="call" cmd="playFrom(0.0)">
                                      <p:cBhvr>
                                        <p:cTn id="20" dur="4018" fill="hold"/>
                                        <p:tgtEl>
                                          <p:spTgt spid="14"/>
                                        </p:tgtEl>
                                      </p:cBhvr>
                                    </p:cmd>
                                  </p:childTnLst>
                                </p:cTn>
                              </p:par>
                            </p:childTnLst>
                          </p:cTn>
                        </p:par>
                        <p:par>
                          <p:cTn id="21" fill="hold">
                            <p:stCondLst>
                              <p:cond delay="4518"/>
                            </p:stCondLst>
                            <p:childTnLst>
                              <p:par>
                                <p:cTn id="22" presetID="1"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4" presetClass="entr" presetSubtype="10" fill="hold" nodeType="with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1000"/>
                                        <p:tgtEl>
                                          <p:spTgt spid="13"/>
                                        </p:tgtEl>
                                      </p:cBhvr>
                                    </p:animEffect>
                                  </p:childTnLst>
                                </p:cTn>
                              </p:par>
                              <p:par>
                                <p:cTn id="27" presetID="1" presetClass="mediacall" presetSubtype="0" fill="hold" nodeType="withEffect">
                                  <p:stCondLst>
                                    <p:cond delay="500"/>
                                  </p:stCondLst>
                                  <p:childTnLst>
                                    <p:cmd type="call" cmd="playFrom(0.0)">
                                      <p:cBhvr>
                                        <p:cTn id="28" dur="5800" fill="hold"/>
                                        <p:tgtEl>
                                          <p:spTgt spid="13"/>
                                        </p:tgtEl>
                                      </p:cBhvr>
                                    </p:cmd>
                                  </p:childTnLst>
                                </p:cTn>
                              </p:par>
                              <p:par>
                                <p:cTn id="29" presetID="22" presetClass="entr" presetSubtype="8"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mediacall" presetSubtype="0" fill="hold" nodeType="withEffect">
                                  <p:stCondLst>
                                    <p:cond delay="500"/>
                                  </p:stCondLst>
                                  <p:childTnLst>
                                    <p:cmd type="call" cmd="playFrom(0.0)">
                                      <p:cBhvr>
                                        <p:cTn id="36" dur="5231" fill="hold"/>
                                        <p:tgtEl>
                                          <p:spTgt spid="12"/>
                                        </p:tgtEl>
                                      </p:cBhvr>
                                    </p:cmd>
                                  </p:childTnLst>
                                </p:cTn>
                              </p:par>
                              <p:par>
                                <p:cTn id="37" presetID="2" presetClass="entr" presetSubtype="8" fill="hold" grpId="0" nodeType="withEffect">
                                  <p:stCondLst>
                                    <p:cond delay="500"/>
                                  </p:stCondLst>
                                  <p:childTnLst>
                                    <p:set>
                                      <p:cBhvr>
                                        <p:cTn id="38" dur="1" fill="hold">
                                          <p:stCondLst>
                                            <p:cond delay="0"/>
                                          </p:stCondLst>
                                        </p:cTn>
                                        <p:tgtEl>
                                          <p:spTgt spid="19">
                                            <p:bg/>
                                          </p:spTgt>
                                        </p:tgtEl>
                                        <p:attrNameLst>
                                          <p:attrName>style.visibility</p:attrName>
                                        </p:attrNameLst>
                                      </p:cBhvr>
                                      <p:to>
                                        <p:strVal val="visible"/>
                                      </p:to>
                                    </p:set>
                                    <p:anim calcmode="lin" valueType="num">
                                      <p:cBhvr additive="base">
                                        <p:cTn id="39" dur="500" fill="hold"/>
                                        <p:tgtEl>
                                          <p:spTgt spid="19">
                                            <p:bg/>
                                          </p:spTgt>
                                        </p:tgtEl>
                                        <p:attrNameLst>
                                          <p:attrName>ppt_x</p:attrName>
                                        </p:attrNameLst>
                                      </p:cBhvr>
                                      <p:tavLst>
                                        <p:tav tm="0">
                                          <p:val>
                                            <p:strVal val="0-#ppt_w/2"/>
                                          </p:val>
                                        </p:tav>
                                        <p:tav tm="100000">
                                          <p:val>
                                            <p:strVal val="#ppt_x"/>
                                          </p:val>
                                        </p:tav>
                                      </p:tavLst>
                                    </p:anim>
                                    <p:anim calcmode="lin" valueType="num">
                                      <p:cBhvr additive="base">
                                        <p:cTn id="40" dur="500" fill="hold"/>
                                        <p:tgtEl>
                                          <p:spTgt spid="19">
                                            <p:bg/>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500"/>
                                  </p:stCondLst>
                                  <p:childTnLst>
                                    <p:set>
                                      <p:cBhvr>
                                        <p:cTn id="42" dur="1" fill="hold">
                                          <p:stCondLst>
                                            <p:cond delay="0"/>
                                          </p:stCondLst>
                                        </p:cTn>
                                        <p:tgtEl>
                                          <p:spTgt spid="19">
                                            <p:txEl>
                                              <p:pRg st="0" end="0"/>
                                            </p:txEl>
                                          </p:spTgt>
                                        </p:tgtEl>
                                        <p:attrNameLst>
                                          <p:attrName>style.visibility</p:attrName>
                                        </p:attrNameLst>
                                      </p:cBhvr>
                                      <p:to>
                                        <p:strVal val="visible"/>
                                      </p:to>
                                    </p:set>
                                    <p:anim calcmode="lin" valueType="num">
                                      <p:cBhvr additive="base">
                                        <p:cTn id="43"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13"/>
                </p:tgtEl>
              </p:cMediaNode>
            </p:video>
            <p:video>
              <p:cMediaNode vol="80000">
                <p:cTn id="46" fill="hold" display="0">
                  <p:stCondLst>
                    <p:cond delay="indefinite"/>
                  </p:stCondLst>
                </p:cTn>
                <p:tgtEl>
                  <p:spTgt spid="14"/>
                </p:tgtEl>
              </p:cMediaNode>
            </p:video>
            <p:video>
              <p:cMediaNode vol="0">
                <p:cTn id="47" repeatCount="5000" fill="hold" display="0">
                  <p:stCondLst>
                    <p:cond delay="indefinite"/>
                  </p:stCondLst>
                </p:cTn>
                <p:tgtEl>
                  <p:spTgt spid="15"/>
                </p:tgtEl>
              </p:cMediaNode>
            </p:video>
            <p:video>
              <p:cMediaNode vol="80000">
                <p:cTn id="48" repeatCount="indefinite" fill="hold" display="0">
                  <p:stCondLst>
                    <p:cond delay="indefinite"/>
                  </p:stCondLst>
                </p:cTn>
                <p:tgtEl>
                  <p:spTgt spid="12"/>
                </p:tgtEl>
              </p:cMediaNode>
            </p:video>
          </p:childTnLst>
        </p:cTn>
      </p:par>
    </p:tnLst>
    <p:bldLst>
      <p:bldP spid="16" grpId="0" animBg="1"/>
      <p:bldP spid="17" grpId="0" animBg="1"/>
      <p:bldP spid="18" grpId="0" animBg="1"/>
      <p:bldP spid="19" grpId="0" build="allAtOnce"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custDataLst>
              <p:tags r:id="rId2"/>
            </p:custDataLst>
          </p:nvPr>
        </p:nvSpPr>
        <p:spPr>
          <a:xfrm>
            <a:off x="1689650" y="1306467"/>
            <a:ext cx="7054413"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L="285750" indent="-285750">
              <a:lnSpc>
                <a:spcPct val="120000"/>
              </a:lnSpc>
              <a:buFont typeface="Arial" panose="020B0604020202020204" pitchFamily="34" charset="0"/>
              <a:buChar char="•"/>
            </a:pPr>
            <a:r>
              <a:rPr lang="en-US" altLang="zh-CN" dirty="0">
                <a:solidFill>
                  <a:srgbClr val="000000"/>
                </a:solidFill>
              </a:rPr>
              <a:t>DC filter board, AC contactor, inverter module and compressor drive circuit</a:t>
            </a:r>
            <a:r>
              <a:rPr lang="tr-TR" altLang="zh-CN" dirty="0">
                <a:solidFill>
                  <a:srgbClr val="000000"/>
                </a:solidFill>
              </a:rPr>
              <a:t>s</a:t>
            </a:r>
            <a:r>
              <a:rPr lang="en-US" altLang="zh-CN" dirty="0">
                <a:solidFill>
                  <a:srgbClr val="000000"/>
                </a:solidFill>
              </a:rPr>
              <a:t> are integrated to one compressor inverter drive board.</a:t>
            </a:r>
          </a:p>
          <a:p>
            <a:pPr marL="285750" indent="-285750">
              <a:lnSpc>
                <a:spcPct val="120000"/>
              </a:lnSpc>
              <a:buFont typeface="Arial" panose="020B0604020202020204" pitchFamily="34" charset="0"/>
              <a:buChar char="•"/>
            </a:pPr>
            <a:r>
              <a:rPr lang="tr-TR" altLang="zh-CN" dirty="0">
                <a:solidFill>
                  <a:srgbClr val="000000"/>
                </a:solidFill>
              </a:rPr>
              <a:t>I</a:t>
            </a:r>
            <a:r>
              <a:rPr lang="en-US" altLang="zh-CN" dirty="0" err="1">
                <a:solidFill>
                  <a:srgbClr val="000000"/>
                </a:solidFill>
              </a:rPr>
              <a:t>ntegrated</a:t>
            </a:r>
            <a:r>
              <a:rPr lang="en-US" altLang="zh-CN" dirty="0">
                <a:solidFill>
                  <a:srgbClr val="000000"/>
                </a:solidFill>
              </a:rPr>
              <a:t> design reduce</a:t>
            </a:r>
            <a:r>
              <a:rPr lang="tr-TR" altLang="zh-CN" dirty="0">
                <a:solidFill>
                  <a:srgbClr val="000000"/>
                </a:solidFill>
              </a:rPr>
              <a:t>s </a:t>
            </a:r>
            <a:r>
              <a:rPr lang="tr-TR" altLang="zh-CN" dirty="0" err="1">
                <a:solidFill>
                  <a:srgbClr val="000000"/>
                </a:solidFill>
              </a:rPr>
              <a:t>wiring</a:t>
            </a:r>
            <a:r>
              <a:rPr lang="tr-TR" altLang="zh-CN" dirty="0">
                <a:solidFill>
                  <a:srgbClr val="000000"/>
                </a:solidFill>
              </a:rPr>
              <a:t> </a:t>
            </a:r>
            <a:r>
              <a:rPr lang="tr-TR" altLang="zh-CN" dirty="0" err="1">
                <a:solidFill>
                  <a:srgbClr val="000000"/>
                </a:solidFill>
              </a:rPr>
              <a:t>connections</a:t>
            </a:r>
            <a:r>
              <a:rPr lang="tr-TR" altLang="zh-CN" dirty="0">
                <a:solidFill>
                  <a:srgbClr val="000000"/>
                </a:solidFill>
              </a:rPr>
              <a:t> at PCB </a:t>
            </a:r>
            <a:r>
              <a:rPr lang="tr-TR" altLang="zh-CN" dirty="0" err="1">
                <a:solidFill>
                  <a:srgbClr val="000000"/>
                </a:solidFill>
              </a:rPr>
              <a:t>and</a:t>
            </a:r>
            <a:r>
              <a:rPr lang="tr-TR" altLang="zh-CN" dirty="0">
                <a:solidFill>
                  <a:srgbClr val="000000"/>
                </a:solidFill>
              </a:rPr>
              <a:t> </a:t>
            </a:r>
            <a:r>
              <a:rPr lang="tr-TR" altLang="zh-CN" dirty="0" err="1">
                <a:solidFill>
                  <a:srgbClr val="000000"/>
                </a:solidFill>
              </a:rPr>
              <a:t>offers</a:t>
            </a:r>
            <a:r>
              <a:rPr lang="tr-TR" altLang="zh-CN" dirty="0">
                <a:solidFill>
                  <a:srgbClr val="000000"/>
                </a:solidFill>
              </a:rPr>
              <a:t> </a:t>
            </a:r>
            <a:r>
              <a:rPr lang="tr-TR" altLang="zh-CN" dirty="0" err="1">
                <a:solidFill>
                  <a:srgbClr val="000000"/>
                </a:solidFill>
              </a:rPr>
              <a:t>more</a:t>
            </a:r>
            <a:r>
              <a:rPr lang="tr-TR" altLang="zh-CN" dirty="0">
                <a:solidFill>
                  <a:srgbClr val="000000"/>
                </a:solidFill>
              </a:rPr>
              <a:t> </a:t>
            </a:r>
            <a:r>
              <a:rPr lang="tr-TR" altLang="zh-CN" dirty="0" err="1">
                <a:solidFill>
                  <a:srgbClr val="000000"/>
                </a:solidFill>
              </a:rPr>
              <a:t>reliable</a:t>
            </a:r>
            <a:r>
              <a:rPr lang="tr-TR" altLang="zh-CN" dirty="0">
                <a:solidFill>
                  <a:srgbClr val="000000"/>
                </a:solidFill>
              </a:rPr>
              <a:t> PCB.</a:t>
            </a:r>
            <a:endParaRPr lang="tr-TR" dirty="0">
              <a:solidFill>
                <a:srgbClr val="000000"/>
              </a:solidFill>
            </a:endParaRPr>
          </a:p>
          <a:p>
            <a:pPr>
              <a:buFont typeface="Wingdings 3" panose="05040102010807070707" pitchFamily="18" charset="2"/>
              <a:buChar char=""/>
            </a:pPr>
            <a:endParaRPr lang="en-US" dirty="0"/>
          </a:p>
        </p:txBody>
      </p:sp>
      <p:sp>
        <p:nvSpPr>
          <p:cNvPr id="19" name="Rectangle 18"/>
          <p:cNvSpPr/>
          <p:nvPr/>
        </p:nvSpPr>
        <p:spPr>
          <a:xfrm>
            <a:off x="4003970" y="2856132"/>
            <a:ext cx="574494" cy="327397"/>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600" kern="1000" spc="-20" dirty="0" err="1">
                <a:solidFill>
                  <a:srgbClr val="FF0000"/>
                </a:solidFill>
                <a:ea typeface="微软雅黑" pitchFamily="34" charset="-122"/>
                <a:cs typeface="Arial" pitchFamily="34" charset="0"/>
              </a:rPr>
              <a:t>old</a:t>
            </a:r>
            <a:endParaRPr lang="en-US" sz="1600" dirty="0">
              <a:solidFill>
                <a:srgbClr val="FF0000"/>
              </a:solidFill>
              <a:cs typeface="Arial"/>
            </a:endParaRPr>
          </a:p>
        </p:txBody>
      </p:sp>
      <p:pic>
        <p:nvPicPr>
          <p:cNvPr id="24" name="图片 2"/>
          <p:cNvPicPr>
            <a:picLocks noChangeAspect="1"/>
          </p:cNvPicPr>
          <p:nvPr/>
        </p:nvPicPr>
        <p:blipFill>
          <a:blip r:embed="rId4"/>
          <a:stretch>
            <a:fillRect/>
          </a:stretch>
        </p:blipFill>
        <p:spPr>
          <a:xfrm>
            <a:off x="1637507" y="3170505"/>
            <a:ext cx="7749943" cy="2032639"/>
          </a:xfrm>
          <a:prstGeom prst="rect">
            <a:avLst/>
          </a:prstGeom>
        </p:spPr>
      </p:pic>
      <p:sp>
        <p:nvSpPr>
          <p:cNvPr id="25" name="Rectangle 24"/>
          <p:cNvSpPr/>
          <p:nvPr/>
        </p:nvSpPr>
        <p:spPr>
          <a:xfrm>
            <a:off x="7980884" y="2871733"/>
            <a:ext cx="574494" cy="327397"/>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600" kern="1000" spc="-20" dirty="0" err="1">
                <a:solidFill>
                  <a:srgbClr val="FF0000"/>
                </a:solidFill>
                <a:ea typeface="微软雅黑" pitchFamily="34" charset="-122"/>
                <a:cs typeface="Arial" pitchFamily="34" charset="0"/>
              </a:rPr>
              <a:t>new</a:t>
            </a:r>
            <a:endParaRPr lang="en-US" sz="1600" dirty="0">
              <a:solidFill>
                <a:srgbClr val="FF0000"/>
              </a:solidFill>
              <a:cs typeface="Arial"/>
            </a:endParaRPr>
          </a:p>
        </p:txBody>
      </p:sp>
      <p:sp>
        <p:nvSpPr>
          <p:cNvPr id="11" name="Title 1">
            <a:extLst>
              <a:ext uri="{FF2B5EF4-FFF2-40B4-BE49-F238E27FC236}">
                <a16:creationId xmlns:a16="http://schemas.microsoft.com/office/drawing/2014/main" id="{4A258DD4-EB10-42CC-A5D0-E582590016E9}"/>
              </a:ext>
            </a:extLst>
          </p:cNvPr>
          <p:cNvSpPr>
            <a:spLocks noGrp="1"/>
          </p:cNvSpPr>
          <p:nvPr>
            <p:ph type="title"/>
          </p:nvPr>
        </p:nvSpPr>
        <p:spPr>
          <a:xfrm>
            <a:off x="259200" y="648000"/>
            <a:ext cx="10450800" cy="388800"/>
          </a:xfrm>
        </p:spPr>
        <p:txBody>
          <a:bodyPr/>
          <a:lstStyle/>
          <a:p>
            <a:r>
              <a:rPr lang="de-DE"/>
              <a:t>Simplified Electronical Circuit </a:t>
            </a:r>
            <a:endParaRPr lang="en-US"/>
          </a:p>
        </p:txBody>
      </p:sp>
      <p:sp>
        <p:nvSpPr>
          <p:cNvPr id="12" name="Text Placeholder 2">
            <a:extLst>
              <a:ext uri="{FF2B5EF4-FFF2-40B4-BE49-F238E27FC236}">
                <a16:creationId xmlns:a16="http://schemas.microsoft.com/office/drawing/2014/main" id="{1710FED8-18A9-4888-9C92-2AA19B6D18B0}"/>
              </a:ext>
            </a:extLst>
          </p:cNvPr>
          <p:cNvSpPr>
            <a:spLocks noGrp="1"/>
          </p:cNvSpPr>
          <p:nvPr>
            <p:ph type="body" sz="quarter" idx="15"/>
          </p:nvPr>
        </p:nvSpPr>
        <p:spPr>
          <a:xfrm>
            <a:off x="259200" y="259200"/>
            <a:ext cx="10450800" cy="388800"/>
          </a:xfrm>
        </p:spPr>
        <p:txBody>
          <a:bodyPr/>
          <a:lstStyle/>
          <a:p>
            <a:r>
              <a:rPr lang="en-US"/>
              <a:t>AF5300</a:t>
            </a:r>
          </a:p>
        </p:txBody>
      </p:sp>
      <p:pic>
        <p:nvPicPr>
          <p:cNvPr id="13" name="Graphic 12" descr="Medieval Trumpet outline">
            <a:extLst>
              <a:ext uri="{FF2B5EF4-FFF2-40B4-BE49-F238E27FC236}">
                <a16:creationId xmlns:a16="http://schemas.microsoft.com/office/drawing/2014/main" id="{039664AE-0AE4-4675-8667-7BA98A296C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3260">
            <a:off x="8522363" y="648531"/>
            <a:ext cx="668877" cy="668877"/>
          </a:xfrm>
          <a:prstGeom prst="rect">
            <a:avLst/>
          </a:prstGeom>
        </p:spPr>
      </p:pic>
      <p:sp>
        <p:nvSpPr>
          <p:cNvPr id="14" name="Scroll: Horizontal 13">
            <a:extLst>
              <a:ext uri="{FF2B5EF4-FFF2-40B4-BE49-F238E27FC236}">
                <a16:creationId xmlns:a16="http://schemas.microsoft.com/office/drawing/2014/main" id="{CE83D174-00B9-428C-A129-6E9238826C68}"/>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3987922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custDataLst>
              <p:tags r:id="rId2"/>
            </p:custDataLst>
          </p:nvPr>
        </p:nvSpPr>
        <p:spPr>
          <a:xfrm>
            <a:off x="1689650" y="1306467"/>
            <a:ext cx="4016184"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L="285750" indent="-285750">
              <a:lnSpc>
                <a:spcPct val="120000"/>
              </a:lnSpc>
              <a:buFont typeface="Arial" panose="020B0604020202020204" pitchFamily="34" charset="0"/>
              <a:buChar char="•"/>
            </a:pPr>
            <a:r>
              <a:rPr lang="en-US" altLang="zh-CN" dirty="0">
                <a:solidFill>
                  <a:srgbClr val="000000"/>
                </a:solidFill>
              </a:rPr>
              <a:t>The bottom layer can be easily accessed</a:t>
            </a:r>
            <a:r>
              <a:rPr lang="tr-TR" altLang="zh-CN" dirty="0">
                <a:solidFill>
                  <a:srgbClr val="000000"/>
                </a:solidFill>
              </a:rPr>
              <a:t> </a:t>
            </a:r>
            <a:r>
              <a:rPr lang="en-US" altLang="zh-CN" dirty="0">
                <a:solidFill>
                  <a:srgbClr val="000000"/>
                </a:solidFill>
              </a:rPr>
              <a:t>through rotatable PCB</a:t>
            </a:r>
            <a:r>
              <a:rPr lang="tr-TR" altLang="zh-CN" dirty="0">
                <a:solidFill>
                  <a:srgbClr val="000000"/>
                </a:solidFill>
              </a:rPr>
              <a:t> in </a:t>
            </a:r>
            <a:r>
              <a:rPr lang="tr-TR" altLang="zh-CN" dirty="0" err="1">
                <a:solidFill>
                  <a:srgbClr val="000000"/>
                </a:solidFill>
              </a:rPr>
              <a:t>case</a:t>
            </a:r>
            <a:r>
              <a:rPr lang="tr-TR" altLang="zh-CN" dirty="0">
                <a:solidFill>
                  <a:srgbClr val="000000"/>
                </a:solidFill>
              </a:rPr>
              <a:t> </a:t>
            </a:r>
            <a:r>
              <a:rPr lang="en-US" altLang="zh-CN" dirty="0">
                <a:solidFill>
                  <a:srgbClr val="000000"/>
                </a:solidFill>
              </a:rPr>
              <a:t>maintenance </a:t>
            </a:r>
            <a:r>
              <a:rPr lang="tr-TR" altLang="zh-CN" dirty="0">
                <a:solidFill>
                  <a:srgbClr val="000000"/>
                </a:solidFill>
              </a:rPr>
              <a:t>is </a:t>
            </a:r>
            <a:r>
              <a:rPr lang="tr-TR" altLang="zh-CN" dirty="0" err="1">
                <a:solidFill>
                  <a:srgbClr val="000000"/>
                </a:solidFill>
              </a:rPr>
              <a:t>needed</a:t>
            </a:r>
            <a:r>
              <a:rPr lang="en-US" altLang="zh-CN" dirty="0">
                <a:solidFill>
                  <a:srgbClr val="000000"/>
                </a:solidFill>
              </a:rPr>
              <a:t>.</a:t>
            </a:r>
          </a:p>
          <a:p>
            <a:pPr>
              <a:buFont typeface="Wingdings 3" panose="05040102010807070707" pitchFamily="18" charset="2"/>
              <a:buChar char=""/>
            </a:pPr>
            <a:endParaRPr lang="tr-TR" dirty="0">
              <a:solidFill>
                <a:srgbClr val="000000"/>
              </a:solidFill>
            </a:endParaRPr>
          </a:p>
          <a:p>
            <a:pPr>
              <a:buFont typeface="Wingdings 3" panose="05040102010807070707" pitchFamily="18" charset="2"/>
              <a:buChar char=""/>
            </a:pPr>
            <a:endParaRPr lang="en-US" dirty="0"/>
          </a:p>
        </p:txBody>
      </p:sp>
      <p:sp>
        <p:nvSpPr>
          <p:cNvPr id="19" name="Rectangle 18"/>
          <p:cNvSpPr/>
          <p:nvPr/>
        </p:nvSpPr>
        <p:spPr>
          <a:xfrm>
            <a:off x="6971506" y="5027458"/>
            <a:ext cx="3338572"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pic>
        <p:nvPicPr>
          <p:cNvPr id="16" name="图片 1"/>
          <p:cNvPicPr>
            <a:picLocks noChangeAspect="1"/>
          </p:cNvPicPr>
          <p:nvPr/>
        </p:nvPicPr>
        <p:blipFill>
          <a:blip r:embed="rId4">
            <a:clrChange>
              <a:clrFrom>
                <a:srgbClr val="FFFFFF"/>
              </a:clrFrom>
              <a:clrTo>
                <a:srgbClr val="FFFFFF">
                  <a:alpha val="0"/>
                </a:srgbClr>
              </a:clrTo>
            </a:clrChange>
          </a:blip>
          <a:stretch>
            <a:fillRect/>
          </a:stretch>
        </p:blipFill>
        <p:spPr>
          <a:xfrm>
            <a:off x="4865242" y="1432958"/>
            <a:ext cx="1990476" cy="3457143"/>
          </a:xfrm>
          <a:prstGeom prst="rect">
            <a:avLst/>
          </a:prstGeom>
        </p:spPr>
      </p:pic>
      <p:sp>
        <p:nvSpPr>
          <p:cNvPr id="20" name="Text Box 23"/>
          <p:cNvSpPr txBox="1">
            <a:spLocks noChangeArrowheads="1"/>
          </p:cNvSpPr>
          <p:nvPr/>
        </p:nvSpPr>
        <p:spPr bwMode="auto">
          <a:xfrm>
            <a:off x="7301236" y="1766222"/>
            <a:ext cx="2157052" cy="785327"/>
          </a:xfrm>
          <a:prstGeom prst="rect">
            <a:avLst/>
          </a:prstGeom>
          <a:noFill/>
          <a:ln w="9525" algn="ctr">
            <a:noFill/>
            <a:miter lim="800000"/>
            <a:headEnd/>
            <a:tailEnd/>
          </a:ln>
          <a:effectLst/>
        </p:spPr>
        <p:txBody>
          <a:bodyPr wrap="square" lIns="91424" tIns="45712" rIns="91424" bIns="45712">
            <a:spAutoFit/>
          </a:bodyPr>
          <a:lstStyle/>
          <a:p>
            <a:pPr>
              <a:lnSpc>
                <a:spcPct val="150000"/>
              </a:lnSpc>
            </a:pPr>
            <a:r>
              <a:rPr lang="en-US" altLang="zh-CN" sz="1600" dirty="0">
                <a:solidFill>
                  <a:srgbClr val="404040"/>
                </a:solidFill>
                <a:cs typeface="Arial" charset="0"/>
              </a:rPr>
              <a:t>Bottom layer of the electric control  box</a:t>
            </a:r>
          </a:p>
        </p:txBody>
      </p:sp>
      <p:sp>
        <p:nvSpPr>
          <p:cNvPr id="21" name="Text Box 23_"/>
          <p:cNvSpPr txBox="1">
            <a:spLocks noChangeArrowheads="1"/>
          </p:cNvSpPr>
          <p:nvPr/>
        </p:nvSpPr>
        <p:spPr bwMode="auto">
          <a:xfrm>
            <a:off x="7086188" y="2869618"/>
            <a:ext cx="2375480" cy="785327"/>
          </a:xfrm>
          <a:prstGeom prst="rect">
            <a:avLst/>
          </a:prstGeom>
          <a:noFill/>
          <a:ln w="9525" algn="ctr">
            <a:noFill/>
            <a:miter lim="800000"/>
            <a:headEnd/>
            <a:tailEnd/>
          </a:ln>
          <a:effectLst/>
        </p:spPr>
        <p:txBody>
          <a:bodyPr wrap="square" lIns="91424" tIns="45712" rIns="91424" bIns="45712">
            <a:spAutoFit/>
          </a:bodyPr>
          <a:lstStyle/>
          <a:p>
            <a:pPr>
              <a:lnSpc>
                <a:spcPct val="150000"/>
              </a:lnSpc>
            </a:pPr>
            <a:r>
              <a:rPr lang="en-US" altLang="zh-CN" sz="1600" dirty="0">
                <a:solidFill>
                  <a:srgbClr val="404040"/>
                </a:solidFill>
                <a:cs typeface="Arial" charset="0"/>
              </a:rPr>
              <a:t>Rotatable upper PCB of the electric control box</a:t>
            </a:r>
          </a:p>
        </p:txBody>
      </p:sp>
      <p:cxnSp>
        <p:nvCxnSpPr>
          <p:cNvPr id="22" name="直接箭头连接符 5"/>
          <p:cNvCxnSpPr/>
          <p:nvPr/>
        </p:nvCxnSpPr>
        <p:spPr>
          <a:xfrm flipH="1">
            <a:off x="6455306" y="2011093"/>
            <a:ext cx="879058" cy="401562"/>
          </a:xfrm>
          <a:prstGeom prst="straightConnector1">
            <a:avLst/>
          </a:prstGeom>
          <a:ln>
            <a:solidFill>
              <a:srgbClr val="05407E"/>
            </a:solidFill>
            <a:headEnd type="none"/>
            <a:tailEnd type="triangle" w="lg" len="lg"/>
          </a:ln>
        </p:spPr>
        <p:style>
          <a:lnRef idx="1">
            <a:srgbClr val="08427E"/>
          </a:lnRef>
          <a:fillRef idx="0">
            <a:srgbClr val="08427E"/>
          </a:fillRef>
          <a:effectRef idx="0">
            <a:srgbClr val="08427E"/>
          </a:effectRef>
          <a:fontRef idx="minor">
            <a:schemeClr val="tx1"/>
          </a:fontRef>
        </p:style>
      </p:cxnSp>
      <p:cxnSp>
        <p:nvCxnSpPr>
          <p:cNvPr id="23" name="直接箭头连接符 18"/>
          <p:cNvCxnSpPr/>
          <p:nvPr/>
        </p:nvCxnSpPr>
        <p:spPr>
          <a:xfrm flipH="1">
            <a:off x="5705834" y="3161527"/>
            <a:ext cx="1380354" cy="260436"/>
          </a:xfrm>
          <a:prstGeom prst="straightConnector1">
            <a:avLst/>
          </a:prstGeom>
          <a:ln>
            <a:solidFill>
              <a:srgbClr val="05407E"/>
            </a:solidFill>
            <a:headEnd type="none"/>
            <a:tailEnd type="triangle" w="lg" len="lg"/>
          </a:ln>
        </p:spPr>
        <p:style>
          <a:lnRef idx="1">
            <a:srgbClr val="08427E"/>
          </a:lnRef>
          <a:fillRef idx="0">
            <a:srgbClr val="08427E"/>
          </a:fillRef>
          <a:effectRef idx="0">
            <a:srgbClr val="08427E"/>
          </a:effectRef>
          <a:fontRef idx="minor">
            <a:schemeClr val="tx1"/>
          </a:fontRef>
        </p:style>
      </p:cxnSp>
      <p:sp>
        <p:nvSpPr>
          <p:cNvPr id="14" name="Title 1">
            <a:extLst>
              <a:ext uri="{FF2B5EF4-FFF2-40B4-BE49-F238E27FC236}">
                <a16:creationId xmlns:a16="http://schemas.microsoft.com/office/drawing/2014/main" id="{018825D2-4AA0-4E13-9872-C584100B699E}"/>
              </a:ext>
            </a:extLst>
          </p:cNvPr>
          <p:cNvSpPr>
            <a:spLocks noGrp="1"/>
          </p:cNvSpPr>
          <p:nvPr>
            <p:ph type="title"/>
          </p:nvPr>
        </p:nvSpPr>
        <p:spPr>
          <a:xfrm>
            <a:off x="259200" y="648000"/>
            <a:ext cx="10450800" cy="388800"/>
          </a:xfrm>
        </p:spPr>
        <p:txBody>
          <a:bodyPr/>
          <a:lstStyle/>
          <a:p>
            <a:r>
              <a:rPr lang="de-DE"/>
              <a:t>Easy Check &amp; Maintenance</a:t>
            </a:r>
            <a:endParaRPr lang="en-US"/>
          </a:p>
        </p:txBody>
      </p:sp>
      <p:sp>
        <p:nvSpPr>
          <p:cNvPr id="17" name="Text Placeholder 2">
            <a:extLst>
              <a:ext uri="{FF2B5EF4-FFF2-40B4-BE49-F238E27FC236}">
                <a16:creationId xmlns:a16="http://schemas.microsoft.com/office/drawing/2014/main" id="{09F6D7B4-8511-4F1E-9E71-758BE328B626}"/>
              </a:ext>
            </a:extLst>
          </p:cNvPr>
          <p:cNvSpPr>
            <a:spLocks noGrp="1"/>
          </p:cNvSpPr>
          <p:nvPr>
            <p:ph type="body" sz="quarter" idx="15"/>
          </p:nvPr>
        </p:nvSpPr>
        <p:spPr>
          <a:xfrm>
            <a:off x="259200" y="259200"/>
            <a:ext cx="10450800" cy="388800"/>
          </a:xfrm>
        </p:spPr>
        <p:txBody>
          <a:bodyPr/>
          <a:lstStyle/>
          <a:p>
            <a:r>
              <a:rPr lang="en-US"/>
              <a:t>AF5300</a:t>
            </a:r>
          </a:p>
        </p:txBody>
      </p:sp>
      <p:pic>
        <p:nvPicPr>
          <p:cNvPr id="18" name="Graphic 17" descr="Medieval Trumpet outline">
            <a:extLst>
              <a:ext uri="{FF2B5EF4-FFF2-40B4-BE49-F238E27FC236}">
                <a16:creationId xmlns:a16="http://schemas.microsoft.com/office/drawing/2014/main" id="{21ED7C6B-3DD5-485B-91C5-E6E7AE7DF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3260">
            <a:off x="8522363" y="648531"/>
            <a:ext cx="668877" cy="668877"/>
          </a:xfrm>
          <a:prstGeom prst="rect">
            <a:avLst/>
          </a:prstGeom>
        </p:spPr>
      </p:pic>
      <p:sp>
        <p:nvSpPr>
          <p:cNvPr id="24" name="Scroll: Horizontal 23">
            <a:extLst>
              <a:ext uri="{FF2B5EF4-FFF2-40B4-BE49-F238E27FC236}">
                <a16:creationId xmlns:a16="http://schemas.microsoft.com/office/drawing/2014/main" id="{CBF4A1C5-0B34-46DF-BDFA-880235C38117}"/>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892316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023" y="1388007"/>
            <a:ext cx="3764117" cy="2203616"/>
          </a:xfrm>
          <a:prstGeom prst="rect">
            <a:avLst/>
          </a:prstGeom>
        </p:spPr>
      </p:pic>
      <p:sp>
        <p:nvSpPr>
          <p:cNvPr id="12" name="Rectangle 11"/>
          <p:cNvSpPr/>
          <p:nvPr/>
        </p:nvSpPr>
        <p:spPr>
          <a:xfrm>
            <a:off x="1781652" y="4793596"/>
            <a:ext cx="3957955" cy="461665"/>
          </a:xfrm>
          <a:prstGeom prst="rect">
            <a:avLst/>
          </a:prstGeom>
        </p:spPr>
        <p:txBody>
          <a:bodyPr wrap="square">
            <a:spAutoFit/>
          </a:bodyPr>
          <a:lstStyle/>
          <a:p>
            <a:r>
              <a:rPr lang="tr-TR" sz="1200" dirty="0" err="1">
                <a:solidFill>
                  <a:srgbClr val="000000"/>
                </a:solidFill>
                <a:latin typeface="BoschOfficeSans-Regular"/>
              </a:rPr>
              <a:t>To</a:t>
            </a:r>
            <a:r>
              <a:rPr lang="tr-TR" sz="1200" dirty="0">
                <a:solidFill>
                  <a:srgbClr val="000000"/>
                </a:solidFill>
                <a:latin typeface="BoschOfficeSans-Regular"/>
              </a:rPr>
              <a:t> </a:t>
            </a:r>
            <a:r>
              <a:rPr lang="tr-TR" sz="1200" dirty="0" err="1">
                <a:solidFill>
                  <a:srgbClr val="000000"/>
                </a:solidFill>
                <a:latin typeface="BoschOfficeSans-Regular"/>
              </a:rPr>
              <a:t>prevent</a:t>
            </a:r>
            <a:r>
              <a:rPr lang="tr-TR" sz="1200" dirty="0">
                <a:solidFill>
                  <a:srgbClr val="000000"/>
                </a:solidFill>
                <a:latin typeface="BoschOfficeSans-Regular"/>
              </a:rPr>
              <a:t> </a:t>
            </a:r>
            <a:r>
              <a:rPr lang="tr-TR" sz="1200" dirty="0" err="1">
                <a:solidFill>
                  <a:srgbClr val="000000"/>
                </a:solidFill>
                <a:latin typeface="BoschOfficeSans-Regular"/>
              </a:rPr>
              <a:t>direct</a:t>
            </a:r>
            <a:r>
              <a:rPr lang="tr-TR" sz="1200" dirty="0">
                <a:solidFill>
                  <a:srgbClr val="000000"/>
                </a:solidFill>
                <a:latin typeface="BoschOfficeSans-Regular"/>
              </a:rPr>
              <a:t> </a:t>
            </a:r>
            <a:r>
              <a:rPr lang="tr-TR" sz="1200" dirty="0" err="1">
                <a:solidFill>
                  <a:srgbClr val="000000"/>
                </a:solidFill>
                <a:latin typeface="BoschOfficeSans-Regular"/>
              </a:rPr>
              <a:t>access</a:t>
            </a:r>
            <a:r>
              <a:rPr lang="tr-TR" sz="1200" dirty="0">
                <a:solidFill>
                  <a:srgbClr val="000000"/>
                </a:solidFill>
                <a:latin typeface="BoschOfficeSans-Regular"/>
              </a:rPr>
              <a:t> </a:t>
            </a:r>
            <a:r>
              <a:rPr lang="tr-TR" sz="1200" dirty="0" err="1">
                <a:solidFill>
                  <a:srgbClr val="000000"/>
                </a:solidFill>
                <a:latin typeface="BoschOfficeSans-Regular"/>
              </a:rPr>
              <a:t>to</a:t>
            </a:r>
            <a:r>
              <a:rPr lang="tr-TR" sz="1200" dirty="0">
                <a:solidFill>
                  <a:srgbClr val="000000"/>
                </a:solidFill>
                <a:latin typeface="BoschOfficeSans-Regular"/>
              </a:rPr>
              <a:t> </a:t>
            </a:r>
            <a:r>
              <a:rPr lang="tr-TR" sz="1200" dirty="0" err="1">
                <a:solidFill>
                  <a:srgbClr val="000000"/>
                </a:solidFill>
                <a:latin typeface="BoschOfficeSans-Regular"/>
              </a:rPr>
              <a:t>high</a:t>
            </a:r>
            <a:r>
              <a:rPr lang="tr-TR" sz="1200" dirty="0">
                <a:solidFill>
                  <a:srgbClr val="000000"/>
                </a:solidFill>
                <a:latin typeface="BoschOfficeSans-Regular"/>
              </a:rPr>
              <a:t> </a:t>
            </a:r>
            <a:r>
              <a:rPr lang="tr-TR" sz="1200" dirty="0" err="1">
                <a:solidFill>
                  <a:srgbClr val="000000"/>
                </a:solidFill>
                <a:latin typeface="BoschOfficeSans-Regular"/>
              </a:rPr>
              <a:t>voltage</a:t>
            </a:r>
            <a:r>
              <a:rPr lang="tr-TR" sz="1200" dirty="0">
                <a:solidFill>
                  <a:srgbClr val="000000"/>
                </a:solidFill>
                <a:latin typeface="BoschOfficeSans-Regular"/>
              </a:rPr>
              <a:t> </a:t>
            </a:r>
            <a:r>
              <a:rPr lang="tr-TR" sz="1200" dirty="0" err="1">
                <a:solidFill>
                  <a:srgbClr val="000000"/>
                </a:solidFill>
                <a:latin typeface="BoschOfficeSans-Regular"/>
              </a:rPr>
              <a:t>areas</a:t>
            </a:r>
            <a:r>
              <a:rPr lang="tr-TR" sz="1200" dirty="0">
                <a:solidFill>
                  <a:srgbClr val="000000"/>
                </a:solidFill>
                <a:latin typeface="BoschOfficeSans-Regular"/>
              </a:rPr>
              <a:t> at PCB, a </a:t>
            </a:r>
            <a:r>
              <a:rPr lang="tr-TR" sz="1200" dirty="0" err="1">
                <a:solidFill>
                  <a:srgbClr val="000000"/>
                </a:solidFill>
                <a:latin typeface="BoschOfficeSans-Regular"/>
              </a:rPr>
              <a:t>safety</a:t>
            </a:r>
            <a:r>
              <a:rPr lang="tr-TR" sz="1200" dirty="0">
                <a:solidFill>
                  <a:srgbClr val="000000"/>
                </a:solidFill>
                <a:latin typeface="BoschOfficeSans-Regular"/>
              </a:rPr>
              <a:t> </a:t>
            </a:r>
            <a:r>
              <a:rPr lang="tr-TR" sz="1200" dirty="0" err="1">
                <a:solidFill>
                  <a:srgbClr val="000000"/>
                </a:solidFill>
                <a:latin typeface="BoschOfficeSans-Regular"/>
              </a:rPr>
              <a:t>cover</a:t>
            </a:r>
            <a:r>
              <a:rPr lang="tr-TR" sz="1200" dirty="0">
                <a:solidFill>
                  <a:srgbClr val="000000"/>
                </a:solidFill>
                <a:latin typeface="BoschOfficeSans-Regular"/>
              </a:rPr>
              <a:t> has </a:t>
            </a:r>
            <a:r>
              <a:rPr lang="tr-TR" sz="1200" dirty="0" err="1">
                <a:solidFill>
                  <a:srgbClr val="000000"/>
                </a:solidFill>
                <a:latin typeface="BoschOfficeSans-Regular"/>
              </a:rPr>
              <a:t>been</a:t>
            </a:r>
            <a:r>
              <a:rPr lang="tr-TR" sz="1200" dirty="0">
                <a:solidFill>
                  <a:srgbClr val="000000"/>
                </a:solidFill>
                <a:latin typeface="BoschOfficeSans-Regular"/>
              </a:rPr>
              <a:t> </a:t>
            </a:r>
            <a:r>
              <a:rPr lang="tr-TR" sz="1200" dirty="0" err="1">
                <a:solidFill>
                  <a:srgbClr val="000000"/>
                </a:solidFill>
                <a:latin typeface="BoschOfficeSans-Regular"/>
              </a:rPr>
              <a:t>adapted</a:t>
            </a:r>
            <a:r>
              <a:rPr lang="tr-TR" sz="1200" dirty="0">
                <a:solidFill>
                  <a:srgbClr val="000000"/>
                </a:solidFill>
                <a:latin typeface="BoschOfficeSans-Regular"/>
              </a:rPr>
              <a:t>.</a:t>
            </a:r>
            <a:endParaRPr lang="en-US" sz="1200" dirty="0">
              <a:solidFill>
                <a:srgbClr val="000000"/>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359" y="3622021"/>
            <a:ext cx="2305948" cy="1387125"/>
          </a:xfrm>
          <a:prstGeom prst="rect">
            <a:avLst/>
          </a:prstGeom>
        </p:spPr>
      </p:pic>
      <p:pic>
        <p:nvPicPr>
          <p:cNvPr id="1026" name="54FE68CB-A0E7-445B-ABD2-C0D7A96D683A" descr="54FE68CB-A0E7-445B-ABD2-C0D7A96D683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548058" y="1696344"/>
            <a:ext cx="3326711" cy="249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p:cNvSpPr/>
          <p:nvPr/>
        </p:nvSpPr>
        <p:spPr>
          <a:xfrm>
            <a:off x="2481520" y="1094124"/>
            <a:ext cx="3002816" cy="2334876"/>
          </a:xfrm>
          <a:prstGeom prst="rightArrow">
            <a:avLst>
              <a:gd name="adj1" fmla="val 57615"/>
              <a:gd name="adj2" fmla="val 19540"/>
            </a:avLst>
          </a:prstGeom>
          <a:noFill/>
          <a:ln w="19050">
            <a:solidFill>
              <a:srgbClr val="D70012"/>
            </a:solidFill>
          </a:ln>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D76D930-126C-472E-AC1E-29790A83F684}"/>
              </a:ext>
            </a:extLst>
          </p:cNvPr>
          <p:cNvSpPr>
            <a:spLocks noGrp="1"/>
          </p:cNvSpPr>
          <p:nvPr>
            <p:ph type="title"/>
          </p:nvPr>
        </p:nvSpPr>
        <p:spPr>
          <a:xfrm>
            <a:off x="259200" y="648000"/>
            <a:ext cx="10450800" cy="388800"/>
          </a:xfrm>
        </p:spPr>
        <p:txBody>
          <a:bodyPr/>
          <a:lstStyle/>
          <a:p>
            <a:r>
              <a:rPr lang="de-DE"/>
              <a:t>Safety Cover</a:t>
            </a:r>
            <a:endParaRPr lang="en-US"/>
          </a:p>
        </p:txBody>
      </p:sp>
      <p:sp>
        <p:nvSpPr>
          <p:cNvPr id="16" name="Text Placeholder 2">
            <a:extLst>
              <a:ext uri="{FF2B5EF4-FFF2-40B4-BE49-F238E27FC236}">
                <a16:creationId xmlns:a16="http://schemas.microsoft.com/office/drawing/2014/main" id="{54A886AE-EEFF-41B6-8AAA-E941D2E389F9}"/>
              </a:ext>
            </a:extLst>
          </p:cNvPr>
          <p:cNvSpPr>
            <a:spLocks noGrp="1"/>
          </p:cNvSpPr>
          <p:nvPr>
            <p:ph type="body" sz="quarter" idx="15"/>
          </p:nvPr>
        </p:nvSpPr>
        <p:spPr>
          <a:xfrm>
            <a:off x="259200" y="259200"/>
            <a:ext cx="10450800" cy="388800"/>
          </a:xfrm>
        </p:spPr>
        <p:txBody>
          <a:bodyPr/>
          <a:lstStyle/>
          <a:p>
            <a:r>
              <a:rPr lang="en-US"/>
              <a:t>AF5300</a:t>
            </a:r>
          </a:p>
        </p:txBody>
      </p:sp>
      <p:pic>
        <p:nvPicPr>
          <p:cNvPr id="17" name="Graphic 16" descr="Medieval Trumpet outline">
            <a:extLst>
              <a:ext uri="{FF2B5EF4-FFF2-40B4-BE49-F238E27FC236}">
                <a16:creationId xmlns:a16="http://schemas.microsoft.com/office/drawing/2014/main" id="{EB7A9B01-0214-4733-952A-E0A777DE92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353260">
            <a:off x="8522363" y="648531"/>
            <a:ext cx="668877" cy="668877"/>
          </a:xfrm>
          <a:prstGeom prst="rect">
            <a:avLst/>
          </a:prstGeom>
        </p:spPr>
      </p:pic>
      <p:sp>
        <p:nvSpPr>
          <p:cNvPr id="18" name="Scroll: Horizontal 17">
            <a:extLst>
              <a:ext uri="{FF2B5EF4-FFF2-40B4-BE49-F238E27FC236}">
                <a16:creationId xmlns:a16="http://schemas.microsoft.com/office/drawing/2014/main" id="{6677BFBE-CB9C-48F1-975D-18D3A736E444}"/>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3411009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custDataLst>
              <p:tags r:id="rId2"/>
            </p:custDataLst>
          </p:nvPr>
        </p:nvSpPr>
        <p:spPr>
          <a:xfrm>
            <a:off x="1664797" y="1385319"/>
            <a:ext cx="7460448" cy="1890589"/>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buFont typeface="Wingdings 3" panose="05040102010807070707" pitchFamily="18" charset="2"/>
              <a:buChar char=""/>
            </a:pPr>
            <a:r>
              <a:rPr lang="en-US" dirty="0">
                <a:solidFill>
                  <a:srgbClr val="000000"/>
                </a:solidFill>
              </a:rPr>
              <a:t>Double U-shape refrigerant pipe decrease</a:t>
            </a:r>
            <a:r>
              <a:rPr lang="tr-TR" dirty="0">
                <a:solidFill>
                  <a:srgbClr val="000000"/>
                </a:solidFill>
              </a:rPr>
              <a:t>s</a:t>
            </a:r>
            <a:r>
              <a:rPr lang="en-US" dirty="0">
                <a:solidFill>
                  <a:srgbClr val="000000"/>
                </a:solidFill>
              </a:rPr>
              <a:t> the </a:t>
            </a:r>
            <a:r>
              <a:rPr lang="tr-TR" dirty="0">
                <a:solidFill>
                  <a:srgbClr val="000000"/>
                </a:solidFill>
              </a:rPr>
              <a:t>IPM </a:t>
            </a:r>
            <a:r>
              <a:rPr lang="en-US" dirty="0">
                <a:solidFill>
                  <a:srgbClr val="000000"/>
                </a:solidFill>
              </a:rPr>
              <a:t>temperature and </a:t>
            </a:r>
            <a:r>
              <a:rPr lang="tr-TR" dirty="0" err="1">
                <a:solidFill>
                  <a:srgbClr val="000000"/>
                </a:solidFill>
              </a:rPr>
              <a:t>ensures</a:t>
            </a:r>
            <a:r>
              <a:rPr lang="en-US" dirty="0">
                <a:solidFill>
                  <a:srgbClr val="000000"/>
                </a:solidFill>
              </a:rPr>
              <a:t> reliable</a:t>
            </a:r>
            <a:r>
              <a:rPr lang="tr-TR" dirty="0">
                <a:solidFill>
                  <a:srgbClr val="000000"/>
                </a:solidFill>
              </a:rPr>
              <a:t> </a:t>
            </a:r>
            <a:r>
              <a:rPr lang="tr-TR" dirty="0" err="1">
                <a:solidFill>
                  <a:srgbClr val="000000"/>
                </a:solidFill>
              </a:rPr>
              <a:t>operation</a:t>
            </a:r>
            <a:endParaRPr lang="tr-TR" dirty="0">
              <a:solidFill>
                <a:srgbClr val="000000"/>
              </a:solidFill>
            </a:endParaRPr>
          </a:p>
          <a:p>
            <a:pPr>
              <a:buFont typeface="Wingdings 3" panose="05040102010807070707" pitchFamily="18" charset="2"/>
              <a:buChar char=""/>
            </a:pPr>
            <a:endParaRPr lang="tr-TR" dirty="0">
              <a:solidFill>
                <a:srgbClr val="000000"/>
              </a:solidFill>
            </a:endParaRPr>
          </a:p>
          <a:p>
            <a:pPr marL="0" indent="0"/>
            <a:r>
              <a:rPr lang="tr-TR" sz="1400" dirty="0">
                <a:solidFill>
                  <a:srgbClr val="000000"/>
                </a:solidFill>
              </a:rPr>
              <a:t>IPM : </a:t>
            </a:r>
            <a:r>
              <a:rPr lang="tr-TR" sz="1400" dirty="0" err="1">
                <a:solidFill>
                  <a:srgbClr val="000000"/>
                </a:solidFill>
              </a:rPr>
              <a:t>Intelligent</a:t>
            </a:r>
            <a:r>
              <a:rPr lang="tr-TR" sz="1400" dirty="0">
                <a:solidFill>
                  <a:srgbClr val="000000"/>
                </a:solidFill>
              </a:rPr>
              <a:t> </a:t>
            </a:r>
            <a:r>
              <a:rPr lang="tr-TR" sz="1400" dirty="0" err="1">
                <a:solidFill>
                  <a:srgbClr val="000000"/>
                </a:solidFill>
              </a:rPr>
              <a:t>power</a:t>
            </a:r>
            <a:r>
              <a:rPr lang="tr-TR" sz="1400" dirty="0">
                <a:solidFill>
                  <a:srgbClr val="000000"/>
                </a:solidFill>
              </a:rPr>
              <a:t> </a:t>
            </a:r>
            <a:r>
              <a:rPr lang="tr-TR" sz="1400" dirty="0" err="1">
                <a:solidFill>
                  <a:srgbClr val="000000"/>
                </a:solidFill>
              </a:rPr>
              <a:t>module</a:t>
            </a:r>
            <a:endParaRPr lang="en-US" sz="1400" dirty="0">
              <a:solidFill>
                <a:srgbClr val="000000"/>
              </a:solidFill>
            </a:endParaRPr>
          </a:p>
          <a:p>
            <a:pPr>
              <a:buFont typeface="Wingdings 3" panose="05040102010807070707" pitchFamily="18" charset="2"/>
              <a:buChar char=""/>
            </a:pPr>
            <a:endParaRPr lang="en-US" dirty="0"/>
          </a:p>
        </p:txBody>
      </p:sp>
      <p:sp>
        <p:nvSpPr>
          <p:cNvPr id="19" name="Rectangle 18"/>
          <p:cNvSpPr/>
          <p:nvPr/>
        </p:nvSpPr>
        <p:spPr>
          <a:xfrm>
            <a:off x="6971506" y="5027458"/>
            <a:ext cx="3338572"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pic>
        <p:nvPicPr>
          <p:cNvPr id="16" name="图片 1"/>
          <p:cNvPicPr>
            <a:picLocks noChangeAspect="1"/>
          </p:cNvPicPr>
          <p:nvPr/>
        </p:nvPicPr>
        <p:blipFill>
          <a:blip r:embed="rId4"/>
          <a:stretch>
            <a:fillRect/>
          </a:stretch>
        </p:blipFill>
        <p:spPr>
          <a:xfrm>
            <a:off x="4620253" y="2132419"/>
            <a:ext cx="4364355" cy="2451326"/>
          </a:xfrm>
          <a:prstGeom prst="rect">
            <a:avLst/>
          </a:prstGeom>
        </p:spPr>
      </p:pic>
      <p:sp>
        <p:nvSpPr>
          <p:cNvPr id="10" name="Title 1">
            <a:extLst>
              <a:ext uri="{FF2B5EF4-FFF2-40B4-BE49-F238E27FC236}">
                <a16:creationId xmlns:a16="http://schemas.microsoft.com/office/drawing/2014/main" id="{726B9103-186C-445E-9DA4-674067302D42}"/>
              </a:ext>
            </a:extLst>
          </p:cNvPr>
          <p:cNvSpPr>
            <a:spLocks noGrp="1"/>
          </p:cNvSpPr>
          <p:nvPr>
            <p:ph type="title"/>
          </p:nvPr>
        </p:nvSpPr>
        <p:spPr>
          <a:xfrm>
            <a:off x="259200" y="648000"/>
            <a:ext cx="10450800" cy="388800"/>
          </a:xfrm>
        </p:spPr>
        <p:txBody>
          <a:bodyPr/>
          <a:lstStyle/>
          <a:p>
            <a:r>
              <a:rPr lang="de-DE"/>
              <a:t>IPM Cooling Technology </a:t>
            </a:r>
            <a:endParaRPr lang="en-US"/>
          </a:p>
        </p:txBody>
      </p:sp>
      <p:sp>
        <p:nvSpPr>
          <p:cNvPr id="11" name="Text Placeholder 2">
            <a:extLst>
              <a:ext uri="{FF2B5EF4-FFF2-40B4-BE49-F238E27FC236}">
                <a16:creationId xmlns:a16="http://schemas.microsoft.com/office/drawing/2014/main" id="{FF035F70-0A88-49C3-91DA-A9861EA5F551}"/>
              </a:ext>
            </a:extLst>
          </p:cNvPr>
          <p:cNvSpPr>
            <a:spLocks noGrp="1"/>
          </p:cNvSpPr>
          <p:nvPr>
            <p:ph type="body" sz="quarter" idx="15"/>
          </p:nvPr>
        </p:nvSpPr>
        <p:spPr>
          <a:xfrm>
            <a:off x="259200" y="259200"/>
            <a:ext cx="10450800" cy="388800"/>
          </a:xfrm>
        </p:spPr>
        <p:txBody>
          <a:bodyPr/>
          <a:lstStyle/>
          <a:p>
            <a:r>
              <a:rPr lang="en-US"/>
              <a:t>AF5300</a:t>
            </a:r>
          </a:p>
        </p:txBody>
      </p:sp>
      <p:pic>
        <p:nvPicPr>
          <p:cNvPr id="12" name="Graphic 11" descr="Medieval Trumpet outline">
            <a:extLst>
              <a:ext uri="{FF2B5EF4-FFF2-40B4-BE49-F238E27FC236}">
                <a16:creationId xmlns:a16="http://schemas.microsoft.com/office/drawing/2014/main" id="{88D76B81-2D92-45F5-98B7-54E71A9D9A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3260">
            <a:off x="8522363" y="648531"/>
            <a:ext cx="668877" cy="668877"/>
          </a:xfrm>
          <a:prstGeom prst="rect">
            <a:avLst/>
          </a:prstGeom>
        </p:spPr>
      </p:pic>
      <p:sp>
        <p:nvSpPr>
          <p:cNvPr id="13" name="Scroll: Horizontal 12">
            <a:extLst>
              <a:ext uri="{FF2B5EF4-FFF2-40B4-BE49-F238E27FC236}">
                <a16:creationId xmlns:a16="http://schemas.microsoft.com/office/drawing/2014/main" id="{535A2EF7-662F-42CE-A7A9-1A00CFDF16B7}"/>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382913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371071" y="-166188"/>
            <a:ext cx="166222" cy="332376"/>
          </a:xfrm>
          <a:prstGeom prst="rect">
            <a:avLst/>
          </a:prstGeom>
          <a:noFill/>
          <a:ln>
            <a:noFill/>
          </a:ln>
          <a:effectLst/>
          <a:extLst>
            <a:ext uri="{909E8E84-426E-40DD-AFC4-6F175D3DCCD1}">
              <a14:hiddenFill xmlns:a14="http://schemas.microsoft.com/office/drawing/2010/main">
                <a:solidFill>
                  <a:srgbClr val="3F136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275" tIns="41137" rIns="82275" bIns="41137" numCol="1" anchor="ctr" anchorCtr="0" compatLnSpc="1">
            <a:prstTxWarp prst="textNoShape">
              <a:avLst/>
            </a:prstTxWarp>
            <a:spAutoFit/>
          </a:bodyPr>
          <a:lstStyle/>
          <a:p>
            <a:endParaRPr lang="zh-CN" altLang="en-US" sz="1620"/>
          </a:p>
        </p:txBody>
      </p:sp>
      <p:sp>
        <p:nvSpPr>
          <p:cNvPr id="3" name="矩形 2"/>
          <p:cNvSpPr/>
          <p:nvPr/>
        </p:nvSpPr>
        <p:spPr>
          <a:xfrm>
            <a:off x="1678386" y="1130252"/>
            <a:ext cx="7256540" cy="590931"/>
          </a:xfrm>
          <a:prstGeom prst="rect">
            <a:avLst/>
          </a:prstGeom>
        </p:spPr>
        <p:txBody>
          <a:bodyPr wrap="square">
            <a:spAutoFit/>
          </a:bodyPr>
          <a:lstStyle/>
          <a:p>
            <a:r>
              <a:rPr lang="en-US" altLang="zh-CN" sz="1620" dirty="0">
                <a:solidFill>
                  <a:srgbClr val="000000"/>
                </a:solidFill>
              </a:rPr>
              <a:t>In systems with multiple outdoor units, outdoor unit duty cycling is used to </a:t>
            </a:r>
            <a:r>
              <a:rPr lang="tr-TR" altLang="zh-CN" sz="1620" dirty="0" err="1">
                <a:solidFill>
                  <a:srgbClr val="000000"/>
                </a:solidFill>
              </a:rPr>
              <a:t>equalize</a:t>
            </a:r>
            <a:r>
              <a:rPr lang="tr-TR" altLang="zh-CN" sz="1620" dirty="0">
                <a:solidFill>
                  <a:srgbClr val="000000"/>
                </a:solidFill>
              </a:rPr>
              <a:t> </a:t>
            </a:r>
            <a:r>
              <a:rPr lang="tr-TR" altLang="zh-CN" sz="1620" dirty="0" err="1">
                <a:solidFill>
                  <a:srgbClr val="000000"/>
                </a:solidFill>
              </a:rPr>
              <a:t>the</a:t>
            </a:r>
            <a:r>
              <a:rPr lang="tr-TR" altLang="zh-CN" sz="1620" dirty="0">
                <a:solidFill>
                  <a:srgbClr val="000000"/>
                </a:solidFill>
              </a:rPr>
              <a:t> </a:t>
            </a:r>
            <a:r>
              <a:rPr lang="tr-TR" altLang="zh-CN" sz="1620" dirty="0" err="1">
                <a:solidFill>
                  <a:srgbClr val="000000"/>
                </a:solidFill>
              </a:rPr>
              <a:t>compressor</a:t>
            </a:r>
            <a:r>
              <a:rPr lang="tr-TR" altLang="zh-CN" sz="1620" dirty="0">
                <a:solidFill>
                  <a:srgbClr val="000000"/>
                </a:solidFill>
              </a:rPr>
              <a:t> life </a:t>
            </a:r>
            <a:r>
              <a:rPr lang="tr-TR" altLang="zh-CN" sz="1620" dirty="0" err="1">
                <a:solidFill>
                  <a:srgbClr val="000000"/>
                </a:solidFill>
              </a:rPr>
              <a:t>span</a:t>
            </a:r>
            <a:r>
              <a:rPr lang="tr-TR" altLang="zh-CN" sz="1620" dirty="0">
                <a:solidFill>
                  <a:srgbClr val="000000"/>
                </a:solidFill>
              </a:rPr>
              <a:t> </a:t>
            </a:r>
            <a:r>
              <a:rPr lang="tr-TR" altLang="zh-CN" sz="1620" dirty="0" err="1">
                <a:solidFill>
                  <a:srgbClr val="000000"/>
                </a:solidFill>
              </a:rPr>
              <a:t>and</a:t>
            </a:r>
            <a:r>
              <a:rPr lang="tr-TR" altLang="zh-CN" sz="1620" dirty="0">
                <a:solidFill>
                  <a:srgbClr val="000000"/>
                </a:solidFill>
              </a:rPr>
              <a:t> </a:t>
            </a:r>
            <a:r>
              <a:rPr lang="tr-TR" altLang="zh-CN" sz="1620" dirty="0" err="1">
                <a:solidFill>
                  <a:srgbClr val="000000"/>
                </a:solidFill>
              </a:rPr>
              <a:t>balance</a:t>
            </a:r>
            <a:r>
              <a:rPr lang="tr-TR" altLang="zh-CN" sz="1620" dirty="0">
                <a:solidFill>
                  <a:srgbClr val="000000"/>
                </a:solidFill>
              </a:rPr>
              <a:t> </a:t>
            </a:r>
            <a:r>
              <a:rPr lang="tr-TR" altLang="zh-CN" sz="1620" dirty="0" err="1">
                <a:solidFill>
                  <a:srgbClr val="000000"/>
                </a:solidFill>
              </a:rPr>
              <a:t>the</a:t>
            </a:r>
            <a:r>
              <a:rPr lang="tr-TR" altLang="zh-CN" sz="1620" dirty="0">
                <a:solidFill>
                  <a:srgbClr val="000000"/>
                </a:solidFill>
              </a:rPr>
              <a:t> </a:t>
            </a:r>
            <a:r>
              <a:rPr lang="tr-TR" altLang="zh-CN" sz="1620" dirty="0" err="1">
                <a:solidFill>
                  <a:srgbClr val="000000"/>
                </a:solidFill>
              </a:rPr>
              <a:t>oil</a:t>
            </a:r>
            <a:r>
              <a:rPr lang="tr-TR" altLang="zh-CN" sz="1620" dirty="0">
                <a:solidFill>
                  <a:srgbClr val="000000"/>
                </a:solidFill>
              </a:rPr>
              <a:t> at </a:t>
            </a:r>
            <a:r>
              <a:rPr lang="tr-TR" altLang="zh-CN" sz="1620" dirty="0" err="1">
                <a:solidFill>
                  <a:srgbClr val="000000"/>
                </a:solidFill>
              </a:rPr>
              <a:t>compressors</a:t>
            </a:r>
            <a:r>
              <a:rPr lang="tr-TR" altLang="zh-CN" sz="1620" dirty="0">
                <a:solidFill>
                  <a:srgbClr val="000000"/>
                </a:solidFill>
              </a:rPr>
              <a:t>.</a:t>
            </a:r>
            <a:endParaRPr lang="zh-CN" altLang="en-US" sz="1620" dirty="0">
              <a:solidFill>
                <a:srgbClr val="000000"/>
              </a:solidFill>
            </a:endParaRPr>
          </a:p>
        </p:txBody>
      </p:sp>
      <p:pic>
        <p:nvPicPr>
          <p:cNvPr id="136" name="图片 1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194" y="1881713"/>
            <a:ext cx="7871592" cy="3275428"/>
          </a:xfrm>
          <a:prstGeom prst="rect">
            <a:avLst/>
          </a:prstGeom>
        </p:spPr>
      </p:pic>
      <p:sp>
        <p:nvSpPr>
          <p:cNvPr id="10" name="Title 1">
            <a:extLst>
              <a:ext uri="{FF2B5EF4-FFF2-40B4-BE49-F238E27FC236}">
                <a16:creationId xmlns:a16="http://schemas.microsoft.com/office/drawing/2014/main" id="{2BADADB4-8741-4F93-B0B2-B0E589E2C3C8}"/>
              </a:ext>
            </a:extLst>
          </p:cNvPr>
          <p:cNvSpPr>
            <a:spLocks noGrp="1"/>
          </p:cNvSpPr>
          <p:nvPr>
            <p:ph type="title"/>
          </p:nvPr>
        </p:nvSpPr>
        <p:spPr>
          <a:xfrm>
            <a:off x="259200" y="648000"/>
            <a:ext cx="10450800" cy="388800"/>
          </a:xfrm>
        </p:spPr>
        <p:txBody>
          <a:bodyPr/>
          <a:lstStyle/>
          <a:p>
            <a:r>
              <a:rPr lang="de-DE"/>
              <a:t>Equal Aging </a:t>
            </a:r>
            <a:endParaRPr lang="en-US"/>
          </a:p>
        </p:txBody>
      </p:sp>
      <p:sp>
        <p:nvSpPr>
          <p:cNvPr id="12" name="Text Placeholder 2">
            <a:extLst>
              <a:ext uri="{FF2B5EF4-FFF2-40B4-BE49-F238E27FC236}">
                <a16:creationId xmlns:a16="http://schemas.microsoft.com/office/drawing/2014/main" id="{6C64B5AE-FFF6-4314-AEA3-48870567302C}"/>
              </a:ext>
            </a:extLst>
          </p:cNvPr>
          <p:cNvSpPr>
            <a:spLocks noGrp="1"/>
          </p:cNvSpPr>
          <p:nvPr>
            <p:ph type="body" sz="quarter" idx="15"/>
          </p:nvPr>
        </p:nvSpPr>
        <p:spPr>
          <a:xfrm>
            <a:off x="259200" y="259200"/>
            <a:ext cx="10450800" cy="388800"/>
          </a:xfrm>
        </p:spPr>
        <p:txBody>
          <a:bodyPr/>
          <a:lstStyle/>
          <a:p>
            <a:r>
              <a:rPr lang="en-US"/>
              <a:t>AF5300</a:t>
            </a:r>
          </a:p>
        </p:txBody>
      </p:sp>
      <p:pic>
        <p:nvPicPr>
          <p:cNvPr id="13" name="Graphic 12" descr="Medieval Trumpet outline">
            <a:extLst>
              <a:ext uri="{FF2B5EF4-FFF2-40B4-BE49-F238E27FC236}">
                <a16:creationId xmlns:a16="http://schemas.microsoft.com/office/drawing/2014/main" id="{855835D1-92FE-4AD4-AD34-CEE6285C2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3260">
            <a:off x="8522363" y="648531"/>
            <a:ext cx="668877" cy="668877"/>
          </a:xfrm>
          <a:prstGeom prst="rect">
            <a:avLst/>
          </a:prstGeom>
        </p:spPr>
      </p:pic>
      <p:sp>
        <p:nvSpPr>
          <p:cNvPr id="14" name="Scroll: Horizontal 13">
            <a:extLst>
              <a:ext uri="{FF2B5EF4-FFF2-40B4-BE49-F238E27FC236}">
                <a16:creationId xmlns:a16="http://schemas.microsoft.com/office/drawing/2014/main" id="{34A082B4-9764-4916-8D1C-B8DA223BF81D}"/>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764500427"/>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0DB024-86C6-4997-9A70-3266ED006CBC}"/>
              </a:ext>
            </a:extLst>
          </p:cNvPr>
          <p:cNvSpPr>
            <a:spLocks noGrp="1"/>
          </p:cNvSpPr>
          <p:nvPr>
            <p:ph type="body" sz="quarter" idx="1"/>
          </p:nvPr>
        </p:nvSpPr>
        <p:spPr>
          <a:xfrm>
            <a:off x="259412" y="1182481"/>
            <a:ext cx="4936702" cy="4245195"/>
          </a:xfrm>
          <a:ln>
            <a:solidFill>
              <a:srgbClr val="0070C0"/>
            </a:solidFill>
          </a:ln>
        </p:spPr>
        <p:txBody>
          <a:bodyPr/>
          <a:lstStyle/>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09:00 - 09:45  </a:t>
            </a:r>
            <a:r>
              <a:rPr lang="en-US" sz="1600">
                <a:effectLst/>
                <a:ea typeface="Calibri" panose="020F0502020204030204" pitchFamily="34" charset="0"/>
              </a:rPr>
              <a:t>VRF ODU Product Line-Up </a:t>
            </a:r>
          </a:p>
          <a:p>
            <a:pPr marL="285750" indent="-285750">
              <a:lnSpc>
                <a:spcPct val="100000"/>
              </a:lnSpc>
              <a:spcBef>
                <a:spcPts val="800"/>
              </a:spcBef>
              <a:buFont typeface="Wingdings" panose="05000000000000000000" pitchFamily="2" charset="2"/>
              <a:buChar char="Ø"/>
            </a:pPr>
            <a:r>
              <a:rPr lang="en-US" sz="1600" b="1" u="sng">
                <a:ea typeface="Calibri" panose="020F0502020204030204" pitchFamily="34" charset="0"/>
              </a:rPr>
              <a:t>09</a:t>
            </a:r>
            <a:r>
              <a:rPr lang="de-DE" sz="1600" b="1" u="sng">
                <a:ea typeface="Calibri" panose="020F0502020204030204" pitchFamily="34" charset="0"/>
              </a:rPr>
              <a:t>:45 </a:t>
            </a:r>
            <a:r>
              <a:rPr lang="en-US" sz="1600" b="1" u="sng">
                <a:effectLst/>
                <a:ea typeface="Calibri" panose="020F0502020204030204" pitchFamily="34" charset="0"/>
              </a:rPr>
              <a:t>- 10:30  </a:t>
            </a:r>
            <a:r>
              <a:rPr lang="en-US" sz="1600">
                <a:effectLst/>
                <a:ea typeface="Calibri" panose="020F0502020204030204" pitchFamily="34" charset="0"/>
              </a:rPr>
              <a:t>VRF IDU Product Line-Up </a:t>
            </a:r>
          </a:p>
          <a:p>
            <a:pPr marL="285750" indent="-285750">
              <a:lnSpc>
                <a:spcPct val="100000"/>
              </a:lnSpc>
              <a:spcBef>
                <a:spcPts val="800"/>
              </a:spcBef>
              <a:buFont typeface="Wingdings" panose="05000000000000000000" pitchFamily="2" charset="2"/>
              <a:buChar char="Ø"/>
            </a:pPr>
            <a:r>
              <a:rPr lang="en-US" sz="1600" b="1" u="sng">
                <a:ea typeface="Calibri" panose="020F0502020204030204" pitchFamily="34" charset="0"/>
              </a:rPr>
              <a:t>10:30 - 10:45  </a:t>
            </a:r>
            <a:r>
              <a:rPr lang="en-US" sz="1600">
                <a:ea typeface="Calibri" panose="020F0502020204030204" pitchFamily="34" charset="0"/>
              </a:rPr>
              <a:t>Break</a:t>
            </a:r>
            <a:endParaRPr lang="en-US" sz="1600">
              <a:effectLst/>
              <a:ea typeface="Calibri" panose="020F0502020204030204" pitchFamily="34" charset="0"/>
            </a:endParaRPr>
          </a:p>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10:45 - 12:15  </a:t>
            </a:r>
            <a:r>
              <a:rPr lang="en-US" sz="1600">
                <a:effectLst/>
                <a:ea typeface="Calibri" panose="020F0502020204030204" pitchFamily="34" charset="0"/>
              </a:rPr>
              <a:t>Product Features of AF5300 (2 pipe system) </a:t>
            </a:r>
          </a:p>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12:15 - 13:15  </a:t>
            </a:r>
            <a:r>
              <a:rPr lang="en-US" sz="1600">
                <a:effectLst/>
                <a:ea typeface="Calibri" panose="020F0502020204030204" pitchFamily="34" charset="0"/>
              </a:rPr>
              <a:t>Lunch Break</a:t>
            </a:r>
          </a:p>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13:15 - 14:00  </a:t>
            </a:r>
            <a:r>
              <a:rPr lang="en-US" sz="1600">
                <a:effectLst/>
                <a:ea typeface="Calibri" panose="020F0502020204030204" pitchFamily="34" charset="0"/>
              </a:rPr>
              <a:t>Product Features of AF6300 (3 pipe system) </a:t>
            </a:r>
          </a:p>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14:00 – 14:45  </a:t>
            </a:r>
            <a:r>
              <a:rPr lang="en-US" sz="1600">
                <a:effectLst/>
                <a:ea typeface="Calibri" panose="020F0502020204030204" pitchFamily="34" charset="0"/>
              </a:rPr>
              <a:t>Product Features of Ahu kit &amp; Hydrobox &amp; ERV units (3 pipe system) </a:t>
            </a:r>
          </a:p>
          <a:p>
            <a:pPr marL="285750" indent="-285750">
              <a:lnSpc>
                <a:spcPct val="100000"/>
              </a:lnSpc>
              <a:spcBef>
                <a:spcPts val="800"/>
              </a:spcBef>
              <a:buFont typeface="Wingdings" panose="05000000000000000000" pitchFamily="2" charset="2"/>
              <a:buChar char="Ø"/>
            </a:pPr>
            <a:r>
              <a:rPr lang="en-US" sz="1600" b="1" u="sng">
                <a:ea typeface="Calibri" panose="020F0502020204030204" pitchFamily="34" charset="0"/>
              </a:rPr>
              <a:t>14:45 - 15:00  </a:t>
            </a:r>
            <a:r>
              <a:rPr lang="en-US" sz="1600">
                <a:ea typeface="Calibri" panose="020F0502020204030204" pitchFamily="34" charset="0"/>
              </a:rPr>
              <a:t>Break</a:t>
            </a:r>
            <a:endParaRPr lang="en-US" sz="1600">
              <a:effectLst/>
              <a:ea typeface="Calibri" panose="020F0502020204030204" pitchFamily="34" charset="0"/>
            </a:endParaRPr>
          </a:p>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15:00 - 16:30  </a:t>
            </a:r>
            <a:r>
              <a:rPr lang="en-US" sz="1600">
                <a:effectLst/>
                <a:ea typeface="Calibri" panose="020F0502020204030204" pitchFamily="34" charset="0"/>
              </a:rPr>
              <a:t>Controllers &amp; Gateway</a:t>
            </a:r>
          </a:p>
          <a:p>
            <a:pPr marL="285750" indent="-285750">
              <a:lnSpc>
                <a:spcPct val="100000"/>
              </a:lnSpc>
              <a:spcBef>
                <a:spcPts val="800"/>
              </a:spcBef>
              <a:buFont typeface="Wingdings" panose="05000000000000000000" pitchFamily="2" charset="2"/>
              <a:buChar char="Ø"/>
            </a:pPr>
            <a:r>
              <a:rPr lang="en-US" sz="1600" b="1" u="sng">
                <a:effectLst/>
                <a:ea typeface="Calibri" panose="020F0502020204030204" pitchFamily="34" charset="0"/>
              </a:rPr>
              <a:t>16:30 - 16:45  </a:t>
            </a:r>
            <a:r>
              <a:rPr lang="en-US" sz="1600">
                <a:effectLst/>
                <a:ea typeface="Calibri" panose="020F0502020204030204" pitchFamily="34" charset="0"/>
              </a:rPr>
              <a:t>Q &amp; A</a:t>
            </a:r>
          </a:p>
          <a:p>
            <a:pPr>
              <a:lnSpc>
                <a:spcPct val="100000"/>
              </a:lnSpc>
              <a:buFont typeface="Wingdings" panose="05000000000000000000" pitchFamily="2" charset="2"/>
              <a:buChar char="Ø"/>
            </a:pPr>
            <a:endParaRPr lang="en-US" sz="1200">
              <a:effectLst/>
              <a:latin typeface="Calibri" panose="020F0502020204030204" pitchFamily="34" charset="0"/>
              <a:ea typeface="Calibri" panose="020F0502020204030204" pitchFamily="34" charset="0"/>
            </a:endParaRPr>
          </a:p>
        </p:txBody>
      </p:sp>
      <p:sp>
        <p:nvSpPr>
          <p:cNvPr id="4" name="Text Placeholder 2">
            <a:extLst>
              <a:ext uri="{FF2B5EF4-FFF2-40B4-BE49-F238E27FC236}">
                <a16:creationId xmlns:a16="http://schemas.microsoft.com/office/drawing/2014/main" id="{A3620A9B-3A3E-4876-A887-6184AE051911}"/>
              </a:ext>
            </a:extLst>
          </p:cNvPr>
          <p:cNvSpPr txBox="1">
            <a:spLocks/>
          </p:cNvSpPr>
          <p:nvPr/>
        </p:nvSpPr>
        <p:spPr>
          <a:xfrm>
            <a:off x="5641538" y="1182480"/>
            <a:ext cx="4936702" cy="4245195"/>
          </a:xfrm>
          <a:prstGeom prst="rect">
            <a:avLst/>
          </a:prstGeom>
          <a:ln>
            <a:solidFill>
              <a:srgbClr val="0070C0"/>
            </a:solidFill>
          </a:ln>
        </p:spPr>
        <p:txBody>
          <a:bodyPr vert="horz" lIns="0" tIns="0" rIns="0" bIns="0" rtlCol="0">
            <a:noAutofit/>
          </a:bodyPr>
          <a:lstStyle>
            <a:lvl1pPr marL="251982" indent="-251982" algn="l" defTabSz="914333" rtl="0" eaLnBrk="1" latinLnBrk="0" hangingPunct="1">
              <a:lnSpc>
                <a:spcPct val="107000"/>
              </a:lnSpc>
              <a:spcBef>
                <a:spcPts val="500"/>
              </a:spcBef>
              <a:buFont typeface="+mj-lt"/>
              <a:buAutoNum type="arabicPeriod"/>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mj-lt"/>
              <a:buAutoNum type="arabicPeriod"/>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mj-lt"/>
              <a:buAutoNum type="arabicPeriod"/>
              <a:defRPr sz="1400" kern="1200">
                <a:solidFill>
                  <a:schemeClr val="tx1"/>
                </a:solidFill>
                <a:latin typeface="+mn-lt"/>
                <a:ea typeface="+mn-ea"/>
                <a:cs typeface="+mn-cs"/>
              </a:defRPr>
            </a:lvl3pPr>
            <a:lvl4pPr marL="932331" indent="-183586" algn="l" defTabSz="914333" rtl="0" eaLnBrk="1" latinLnBrk="0" hangingPunct="1">
              <a:lnSpc>
                <a:spcPct val="107000"/>
              </a:lnSpc>
              <a:spcBef>
                <a:spcPts val="500"/>
              </a:spcBef>
              <a:buFont typeface="+mj-lt"/>
              <a:buAutoNum type="arabicPeriod"/>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mj-lt"/>
              <a:buAutoNum type="arabicPeriod"/>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09:00 - 10:30  </a:t>
            </a:r>
            <a:r>
              <a:rPr lang="en-US" sz="1600">
                <a:ea typeface="Calibri" panose="020F0502020204030204" pitchFamily="34" charset="0"/>
              </a:rPr>
              <a:t>VRF Installation</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10:30</a:t>
            </a:r>
            <a:r>
              <a:rPr lang="de-DE" sz="1600" b="1" u="sng">
                <a:ea typeface="Calibri" panose="020F0502020204030204" pitchFamily="34" charset="0"/>
              </a:rPr>
              <a:t> </a:t>
            </a:r>
            <a:r>
              <a:rPr lang="en-US" sz="1600" b="1" u="sng">
                <a:ea typeface="Calibri" panose="020F0502020204030204" pitchFamily="34" charset="0"/>
              </a:rPr>
              <a:t>- 10:45  </a:t>
            </a:r>
            <a:r>
              <a:rPr lang="en-US" sz="1600">
                <a:ea typeface="Calibri" panose="020F0502020204030204" pitchFamily="34" charset="0"/>
              </a:rPr>
              <a:t>Break</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10:45 – 11:30  </a:t>
            </a:r>
            <a:r>
              <a:rPr lang="en-US" sz="1600">
                <a:ea typeface="Calibri" panose="020F0502020204030204" pitchFamily="34" charset="0"/>
              </a:rPr>
              <a:t>VRF Commissioning Theoratical</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11</a:t>
            </a:r>
            <a:r>
              <a:rPr lang="de-DE" sz="1600" b="1" u="sng">
                <a:ea typeface="Calibri" panose="020F0502020204030204" pitchFamily="34" charset="0"/>
              </a:rPr>
              <a:t>:30 </a:t>
            </a:r>
            <a:r>
              <a:rPr lang="en-US" sz="1600" b="1" u="sng">
                <a:ea typeface="Calibri" panose="020F0502020204030204" pitchFamily="34" charset="0"/>
              </a:rPr>
              <a:t>- 12:15   </a:t>
            </a:r>
            <a:r>
              <a:rPr lang="en-US" sz="1600">
                <a:ea typeface="Calibri" panose="020F0502020204030204" pitchFamily="34" charset="0"/>
              </a:rPr>
              <a:t>VRF Commissioning Practical</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12:15 - 13:15   </a:t>
            </a:r>
            <a:r>
              <a:rPr lang="en-US" sz="1600">
                <a:ea typeface="Calibri" panose="020F0502020204030204" pitchFamily="34" charset="0"/>
              </a:rPr>
              <a:t>Lunch Break</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13:15 - 14:00   </a:t>
            </a:r>
            <a:r>
              <a:rPr lang="en-US" sz="1600">
                <a:ea typeface="Calibri" panose="020F0502020204030204" pitchFamily="34" charset="0"/>
              </a:rPr>
              <a:t>Electrical Circuit and Components</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14:00 - 14:45   </a:t>
            </a:r>
            <a:r>
              <a:rPr lang="en-US" sz="1600">
                <a:ea typeface="Calibri" panose="020F0502020204030204" pitchFamily="34" charset="0"/>
              </a:rPr>
              <a:t>Refrigerant Circuit and Components </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14:45 - 15:00   </a:t>
            </a:r>
            <a:r>
              <a:rPr lang="en-US" sz="1600">
                <a:ea typeface="Calibri" panose="020F0502020204030204" pitchFamily="34" charset="0"/>
              </a:rPr>
              <a:t>Break  </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15:00 - 15:15 </a:t>
            </a:r>
            <a:r>
              <a:rPr lang="en-US" sz="1600">
                <a:ea typeface="Calibri" panose="020F0502020204030204" pitchFamily="34" charset="0"/>
              </a:rPr>
              <a:t>Defrost &amp; Oil Return &amp; Start-Up Trouble Shooting  </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15:15 - 16:45   </a:t>
            </a:r>
            <a:r>
              <a:rPr lang="en-US" sz="1600">
                <a:ea typeface="Calibri" panose="020F0502020204030204" pitchFamily="34" charset="0"/>
              </a:rPr>
              <a:t>Trouble Shooting  </a:t>
            </a:r>
          </a:p>
          <a:p>
            <a:pPr marL="285750" indent="-285750" fontAlgn="auto">
              <a:lnSpc>
                <a:spcPct val="100000"/>
              </a:lnSpc>
              <a:spcBef>
                <a:spcPts val="800"/>
              </a:spcBef>
              <a:spcAft>
                <a:spcPts val="0"/>
              </a:spcAft>
              <a:buFont typeface="Wingdings" panose="05000000000000000000" pitchFamily="2" charset="2"/>
              <a:buChar char="Ø"/>
            </a:pPr>
            <a:r>
              <a:rPr lang="en-US" sz="1600" b="1" u="sng">
                <a:ea typeface="Calibri" panose="020F0502020204030204" pitchFamily="34" charset="0"/>
              </a:rPr>
              <a:t>16:45 - 17:00  </a:t>
            </a:r>
            <a:r>
              <a:rPr lang="en-US" sz="1600">
                <a:ea typeface="Calibri" panose="020F0502020204030204" pitchFamily="34" charset="0"/>
              </a:rPr>
              <a:t>Q &amp; A  </a:t>
            </a:r>
          </a:p>
          <a:p>
            <a:pPr marL="0" indent="0" fontAlgn="auto">
              <a:lnSpc>
                <a:spcPct val="100000"/>
              </a:lnSpc>
              <a:spcAft>
                <a:spcPts val="0"/>
              </a:spcAft>
              <a:buNone/>
            </a:pPr>
            <a:endParaRPr lang="en-US" sz="1600">
              <a:ea typeface="Calibri" panose="020F0502020204030204" pitchFamily="34" charset="0"/>
            </a:endParaRPr>
          </a:p>
          <a:p>
            <a:pPr marL="285750" indent="-285750" fontAlgn="auto">
              <a:lnSpc>
                <a:spcPct val="100000"/>
              </a:lnSpc>
              <a:spcAft>
                <a:spcPts val="0"/>
              </a:spcAft>
              <a:buFont typeface="Wingdings" panose="05000000000000000000" pitchFamily="2" charset="2"/>
              <a:buChar char="Ø"/>
            </a:pPr>
            <a:endParaRPr lang="en-US" sz="1600">
              <a:ea typeface="Calibri" panose="020F0502020204030204" pitchFamily="34" charset="0"/>
            </a:endParaRPr>
          </a:p>
          <a:p>
            <a:pPr fontAlgn="auto">
              <a:lnSpc>
                <a:spcPct val="100000"/>
              </a:lnSpc>
              <a:spcAft>
                <a:spcPts val="0"/>
              </a:spcAft>
              <a:buFont typeface="Wingdings" panose="05000000000000000000" pitchFamily="2" charset="2"/>
              <a:buChar char="Ø"/>
            </a:pPr>
            <a:endParaRPr lang="en-US" sz="1200">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A36B9464-55F7-4AF4-8169-5C46DBE43C7F}"/>
              </a:ext>
            </a:extLst>
          </p:cNvPr>
          <p:cNvSpPr/>
          <p:nvPr/>
        </p:nvSpPr>
        <p:spPr>
          <a:xfrm>
            <a:off x="5484812" y="778246"/>
            <a:ext cx="2478505"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1600" b="1" kern="0">
                <a:ln/>
                <a:solidFill>
                  <a:schemeClr val="accent3"/>
                </a:solidFill>
              </a:rPr>
              <a:t>20</a:t>
            </a:r>
            <a:r>
              <a:rPr kumimoji="0" lang="de-DE" sz="1600" b="1" i="0" u="none" strike="noStrike" kern="0" cap="none" spc="0" normalizeH="0" baseline="0" noProof="0">
                <a:ln/>
                <a:solidFill>
                  <a:schemeClr val="accent3"/>
                </a:solidFill>
                <a:effectLst/>
                <a:uLnTx/>
                <a:uFillTx/>
              </a:rPr>
              <a:t>.10.2022 Thursday</a:t>
            </a:r>
            <a:endParaRPr lang="en-US" sz="1600" b="1" cap="none" spc="0">
              <a:ln/>
              <a:solidFill>
                <a:schemeClr val="accent3"/>
              </a:solidFill>
              <a:effectLst/>
            </a:endParaRPr>
          </a:p>
        </p:txBody>
      </p:sp>
      <p:sp>
        <p:nvSpPr>
          <p:cNvPr id="6" name="Rectangle 5">
            <a:extLst>
              <a:ext uri="{FF2B5EF4-FFF2-40B4-BE49-F238E27FC236}">
                <a16:creationId xmlns:a16="http://schemas.microsoft.com/office/drawing/2014/main" id="{D65107D9-EB29-40F5-BF1E-67CB8017123C}"/>
              </a:ext>
            </a:extLst>
          </p:cNvPr>
          <p:cNvSpPr/>
          <p:nvPr/>
        </p:nvSpPr>
        <p:spPr>
          <a:xfrm>
            <a:off x="141205" y="778246"/>
            <a:ext cx="2478505"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kumimoji="0" lang="de-DE" sz="1600" b="1" i="0" u="none" strike="noStrike" kern="0" cap="none" spc="0" normalizeH="0" baseline="0" noProof="0">
                <a:ln/>
                <a:solidFill>
                  <a:schemeClr val="accent3"/>
                </a:solidFill>
                <a:effectLst/>
                <a:uLnTx/>
                <a:uFillTx/>
              </a:rPr>
              <a:t>19.10.2022 Wednesday</a:t>
            </a:r>
            <a:endParaRPr lang="en-US" sz="1600" b="1" cap="none" spc="0">
              <a:ln/>
              <a:solidFill>
                <a:schemeClr val="accent3"/>
              </a:solidFill>
              <a:effectLst/>
            </a:endParaRPr>
          </a:p>
        </p:txBody>
      </p:sp>
    </p:spTree>
    <p:extLst>
      <p:ext uri="{BB962C8B-B14F-4D97-AF65-F5344CB8AC3E}">
        <p14:creationId xmlns:p14="http://schemas.microsoft.com/office/powerpoint/2010/main" val="2125138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Content Placeholder 14"/>
          <p:cNvSpPr>
            <a:spLocks noGrp="1"/>
          </p:cNvSpPr>
          <p:nvPr>
            <p:ph idx="1"/>
            <p:custDataLst>
              <p:tags r:id="rId2"/>
            </p:custDataLst>
          </p:nvPr>
        </p:nvSpPr>
        <p:spPr>
          <a:xfrm>
            <a:off x="1629886" y="1295400"/>
            <a:ext cx="7708900" cy="1006376"/>
          </a:xfrm>
          <a:solidFill>
            <a:scrgbClr r="0" g="0" b="0">
              <a:alpha val="0"/>
            </a:scrgbClr>
          </a:solid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buFont typeface="Wingdings 3" panose="05040102010807070707" pitchFamily="18" charset="2"/>
              <a:buChar char=""/>
            </a:pPr>
            <a:r>
              <a:rPr lang="tr-TR" dirty="0" err="1">
                <a:solidFill>
                  <a:srgbClr val="000000"/>
                </a:solidFill>
              </a:rPr>
              <a:t>There</a:t>
            </a:r>
            <a:r>
              <a:rPr lang="tr-TR" dirty="0">
                <a:solidFill>
                  <a:srgbClr val="000000"/>
                </a:solidFill>
              </a:rPr>
              <a:t> is </a:t>
            </a:r>
            <a:r>
              <a:rPr lang="tr-TR" dirty="0" err="1">
                <a:solidFill>
                  <a:srgbClr val="000000"/>
                </a:solidFill>
              </a:rPr>
              <a:t>no</a:t>
            </a:r>
            <a:r>
              <a:rPr lang="tr-TR" dirty="0">
                <a:solidFill>
                  <a:srgbClr val="000000"/>
                </a:solidFill>
              </a:rPr>
              <a:t> </a:t>
            </a:r>
            <a:r>
              <a:rPr lang="tr-TR" dirty="0" err="1">
                <a:solidFill>
                  <a:srgbClr val="000000"/>
                </a:solidFill>
              </a:rPr>
              <a:t>more</a:t>
            </a:r>
            <a:r>
              <a:rPr lang="tr-TR" dirty="0">
                <a:solidFill>
                  <a:srgbClr val="000000"/>
                </a:solidFill>
              </a:rPr>
              <a:t> </a:t>
            </a:r>
            <a:r>
              <a:rPr lang="tr-TR" dirty="0" err="1">
                <a:solidFill>
                  <a:srgbClr val="000000"/>
                </a:solidFill>
              </a:rPr>
              <a:t>oil</a:t>
            </a:r>
            <a:r>
              <a:rPr lang="tr-TR" dirty="0">
                <a:solidFill>
                  <a:srgbClr val="000000"/>
                </a:solidFill>
              </a:rPr>
              <a:t> </a:t>
            </a:r>
            <a:r>
              <a:rPr lang="tr-TR" dirty="0" err="1">
                <a:solidFill>
                  <a:srgbClr val="000000"/>
                </a:solidFill>
              </a:rPr>
              <a:t>balance</a:t>
            </a:r>
            <a:r>
              <a:rPr lang="tr-TR" dirty="0">
                <a:solidFill>
                  <a:srgbClr val="000000"/>
                </a:solidFill>
              </a:rPr>
              <a:t> </a:t>
            </a:r>
            <a:r>
              <a:rPr lang="tr-TR" dirty="0" err="1">
                <a:solidFill>
                  <a:srgbClr val="000000"/>
                </a:solidFill>
              </a:rPr>
              <a:t>piping</a:t>
            </a:r>
            <a:r>
              <a:rPr lang="tr-TR" dirty="0">
                <a:solidFill>
                  <a:srgbClr val="000000"/>
                </a:solidFill>
              </a:rPr>
              <a:t> </a:t>
            </a:r>
            <a:r>
              <a:rPr lang="tr-TR" dirty="0" err="1">
                <a:solidFill>
                  <a:srgbClr val="000000"/>
                </a:solidFill>
              </a:rPr>
              <a:t>needed</a:t>
            </a:r>
            <a:r>
              <a:rPr lang="tr-TR" dirty="0">
                <a:solidFill>
                  <a:srgbClr val="000000"/>
                </a:solidFill>
              </a:rPr>
              <a:t> at site.</a:t>
            </a:r>
            <a:endParaRPr lang="en-US" dirty="0">
              <a:solidFill>
                <a:srgbClr val="000000"/>
              </a:solidFill>
            </a:endParaRP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25796" y="2053878"/>
            <a:ext cx="1937712" cy="2212514"/>
          </a:xfrm>
          <a:prstGeom prst="rect">
            <a:avLst/>
          </a:prstGeom>
        </p:spPr>
      </p:pic>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87184" y="2053878"/>
            <a:ext cx="1937712" cy="2212514"/>
          </a:xfrm>
          <a:prstGeom prst="rect">
            <a:avLst/>
          </a:prstGeom>
        </p:spPr>
      </p:pic>
      <p:cxnSp>
        <p:nvCxnSpPr>
          <p:cNvPr id="14" name="Straight Connector 13"/>
          <p:cNvCxnSpPr/>
          <p:nvPr/>
        </p:nvCxnSpPr>
        <p:spPr>
          <a:xfrm>
            <a:off x="2791621" y="4013352"/>
            <a:ext cx="0" cy="506080"/>
          </a:xfrm>
          <a:prstGeom prst="line">
            <a:avLst/>
          </a:prstGeom>
          <a:ln w="38100">
            <a:solidFill>
              <a:srgbClr val="3D106C"/>
            </a:solidFill>
          </a:ln>
        </p:spPr>
        <p:style>
          <a:lnRef idx="1">
            <a:srgbClr val="3F136C"/>
          </a:lnRef>
          <a:fillRef idx="0">
            <a:srgbClr val="3F136C"/>
          </a:fillRef>
          <a:effectRef idx="0">
            <a:srgbClr val="3F136C"/>
          </a:effectRef>
          <a:fontRef idx="minor">
            <a:schemeClr val="tx1"/>
          </a:fontRef>
        </p:style>
      </p:cxnSp>
      <p:cxnSp>
        <p:nvCxnSpPr>
          <p:cNvPr id="17" name="Straight Connector 16"/>
          <p:cNvCxnSpPr/>
          <p:nvPr/>
        </p:nvCxnSpPr>
        <p:spPr>
          <a:xfrm>
            <a:off x="5056156" y="4033159"/>
            <a:ext cx="0" cy="506080"/>
          </a:xfrm>
          <a:prstGeom prst="line">
            <a:avLst/>
          </a:prstGeom>
          <a:ln w="38100">
            <a:solidFill>
              <a:srgbClr val="3D106C"/>
            </a:solidFill>
          </a:ln>
        </p:spPr>
        <p:style>
          <a:lnRef idx="1">
            <a:srgbClr val="3F136C"/>
          </a:lnRef>
          <a:fillRef idx="0">
            <a:srgbClr val="3F136C"/>
          </a:fillRef>
          <a:effectRef idx="0">
            <a:srgbClr val="3F136C"/>
          </a:effectRef>
          <a:fontRef idx="minor">
            <a:schemeClr val="tx1"/>
          </a:fontRef>
        </p:style>
      </p:cxnSp>
      <p:cxnSp>
        <p:nvCxnSpPr>
          <p:cNvPr id="18" name="Straight Connector 17"/>
          <p:cNvCxnSpPr/>
          <p:nvPr/>
        </p:nvCxnSpPr>
        <p:spPr>
          <a:xfrm flipH="1">
            <a:off x="2791621" y="4519432"/>
            <a:ext cx="2264536" cy="0"/>
          </a:xfrm>
          <a:prstGeom prst="line">
            <a:avLst/>
          </a:prstGeom>
          <a:ln w="38100">
            <a:solidFill>
              <a:srgbClr val="3D106C"/>
            </a:solidFill>
          </a:ln>
        </p:spPr>
        <p:style>
          <a:lnRef idx="1">
            <a:srgbClr val="3F136C"/>
          </a:lnRef>
          <a:fillRef idx="0">
            <a:srgbClr val="3F136C"/>
          </a:fillRef>
          <a:effectRef idx="0">
            <a:srgbClr val="3F136C"/>
          </a:effectRef>
          <a:fontRef idx="minor">
            <a:schemeClr val="tx1"/>
          </a:fontRef>
        </p:style>
      </p:cxnSp>
      <p:sp>
        <p:nvSpPr>
          <p:cNvPr id="21" name="Multiply 20"/>
          <p:cNvSpPr/>
          <p:nvPr/>
        </p:nvSpPr>
        <p:spPr>
          <a:xfrm>
            <a:off x="3380551" y="4033159"/>
            <a:ext cx="965916" cy="909636"/>
          </a:xfrm>
          <a:prstGeom prst="mathMultiply">
            <a:avLst/>
          </a:prstGeom>
          <a:solidFill>
            <a:srgbClr val="D70012"/>
          </a:solidFill>
          <a:ln w="9525">
            <a:noFill/>
          </a:ln>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22" name="Rectangle 21"/>
          <p:cNvSpPr/>
          <p:nvPr/>
        </p:nvSpPr>
        <p:spPr>
          <a:xfrm>
            <a:off x="4049876" y="4642408"/>
            <a:ext cx="3057247" cy="367216"/>
          </a:xfrm>
          <a:prstGeom prst="rect">
            <a:avLst/>
          </a:prstGeom>
        </p:spPr>
        <p:txBody>
          <a:bodyPr wrap="none">
            <a:spAutoFit/>
          </a:bodyPr>
          <a:lstStyle/>
          <a:p>
            <a:pPr>
              <a:lnSpc>
                <a:spcPct val="107000"/>
              </a:lnSpc>
              <a:spcAft>
                <a:spcPts val="0"/>
              </a:spcAft>
            </a:pPr>
            <a:r>
              <a:rPr lang="tr-TR" dirty="0">
                <a:solidFill>
                  <a:srgbClr val="000000"/>
                </a:solidFill>
              </a:rPr>
              <a:t>No </a:t>
            </a:r>
            <a:r>
              <a:rPr lang="tr-TR" dirty="0" err="1">
                <a:solidFill>
                  <a:srgbClr val="000000"/>
                </a:solidFill>
              </a:rPr>
              <a:t>need</a:t>
            </a:r>
            <a:r>
              <a:rPr lang="tr-TR" dirty="0">
                <a:solidFill>
                  <a:srgbClr val="000000"/>
                </a:solidFill>
              </a:rPr>
              <a:t> </a:t>
            </a:r>
            <a:r>
              <a:rPr lang="tr-TR" dirty="0" err="1">
                <a:solidFill>
                  <a:srgbClr val="000000"/>
                </a:solidFill>
              </a:rPr>
              <a:t>for</a:t>
            </a:r>
            <a:r>
              <a:rPr lang="tr-TR" dirty="0">
                <a:solidFill>
                  <a:srgbClr val="000000"/>
                </a:solidFill>
              </a:rPr>
              <a:t> </a:t>
            </a:r>
            <a:r>
              <a:rPr lang="tr-TR" dirty="0" err="1">
                <a:solidFill>
                  <a:srgbClr val="000000"/>
                </a:solidFill>
              </a:rPr>
              <a:t>oil</a:t>
            </a:r>
            <a:r>
              <a:rPr lang="tr-TR" dirty="0">
                <a:solidFill>
                  <a:srgbClr val="000000"/>
                </a:solidFill>
              </a:rPr>
              <a:t> </a:t>
            </a:r>
            <a:r>
              <a:rPr lang="tr-TR" dirty="0" err="1">
                <a:solidFill>
                  <a:srgbClr val="000000"/>
                </a:solidFill>
              </a:rPr>
              <a:t>balance</a:t>
            </a:r>
            <a:r>
              <a:rPr lang="tr-TR" dirty="0">
                <a:solidFill>
                  <a:srgbClr val="000000"/>
                </a:solidFill>
              </a:rPr>
              <a:t> </a:t>
            </a:r>
            <a:r>
              <a:rPr lang="tr-TR" dirty="0" err="1">
                <a:solidFill>
                  <a:srgbClr val="000000"/>
                </a:solidFill>
              </a:rPr>
              <a:t>pipe</a:t>
            </a:r>
            <a:endParaRPr lang="en-US" dirty="0">
              <a:solidFill>
                <a:srgbClr val="000000"/>
              </a:solidFill>
            </a:endParaRPr>
          </a:p>
        </p:txBody>
      </p:sp>
      <p:sp>
        <p:nvSpPr>
          <p:cNvPr id="16" name="Title 1">
            <a:extLst>
              <a:ext uri="{FF2B5EF4-FFF2-40B4-BE49-F238E27FC236}">
                <a16:creationId xmlns:a16="http://schemas.microsoft.com/office/drawing/2014/main" id="{E45D49BD-BDF2-4BA2-82DA-6E9DE7C5426C}"/>
              </a:ext>
            </a:extLst>
          </p:cNvPr>
          <p:cNvSpPr>
            <a:spLocks noGrp="1"/>
          </p:cNvSpPr>
          <p:nvPr>
            <p:ph type="title"/>
          </p:nvPr>
        </p:nvSpPr>
        <p:spPr>
          <a:xfrm>
            <a:off x="259200" y="648000"/>
            <a:ext cx="10450800" cy="388800"/>
          </a:xfrm>
        </p:spPr>
        <p:txBody>
          <a:bodyPr/>
          <a:lstStyle/>
          <a:p>
            <a:r>
              <a:rPr lang="de-DE"/>
              <a:t>Combination</a:t>
            </a:r>
            <a:endParaRPr lang="en-US"/>
          </a:p>
        </p:txBody>
      </p:sp>
      <p:sp>
        <p:nvSpPr>
          <p:cNvPr id="19" name="Text Placeholder 2">
            <a:extLst>
              <a:ext uri="{FF2B5EF4-FFF2-40B4-BE49-F238E27FC236}">
                <a16:creationId xmlns:a16="http://schemas.microsoft.com/office/drawing/2014/main" id="{74D23D2F-DD89-4B54-95BA-1176784021F7}"/>
              </a:ext>
            </a:extLst>
          </p:cNvPr>
          <p:cNvSpPr>
            <a:spLocks noGrp="1"/>
          </p:cNvSpPr>
          <p:nvPr>
            <p:ph type="body" sz="quarter" idx="15"/>
          </p:nvPr>
        </p:nvSpPr>
        <p:spPr>
          <a:xfrm>
            <a:off x="259200" y="259200"/>
            <a:ext cx="10450800" cy="388800"/>
          </a:xfrm>
        </p:spPr>
        <p:txBody>
          <a:bodyPr/>
          <a:lstStyle/>
          <a:p>
            <a:r>
              <a:rPr lang="en-US"/>
              <a:t>AF5300</a:t>
            </a:r>
          </a:p>
        </p:txBody>
      </p:sp>
      <p:pic>
        <p:nvPicPr>
          <p:cNvPr id="20" name="Graphic 19" descr="Medieval Trumpet outline">
            <a:extLst>
              <a:ext uri="{FF2B5EF4-FFF2-40B4-BE49-F238E27FC236}">
                <a16:creationId xmlns:a16="http://schemas.microsoft.com/office/drawing/2014/main" id="{7264A4EE-2203-473F-B326-BDA45C071F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53260">
            <a:off x="8522363" y="648531"/>
            <a:ext cx="668877" cy="668877"/>
          </a:xfrm>
          <a:prstGeom prst="rect">
            <a:avLst/>
          </a:prstGeom>
        </p:spPr>
      </p:pic>
      <p:sp>
        <p:nvSpPr>
          <p:cNvPr id="23" name="Scroll: Horizontal 22">
            <a:extLst>
              <a:ext uri="{FF2B5EF4-FFF2-40B4-BE49-F238E27FC236}">
                <a16:creationId xmlns:a16="http://schemas.microsoft.com/office/drawing/2014/main" id="{40752D1D-1F04-483D-833B-C13540A1B8A7}"/>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658025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96869" y="3482573"/>
            <a:ext cx="1694021" cy="2121274"/>
          </a:xfrm>
          <a:prstGeom prst="rect">
            <a:avLst/>
          </a:prstGeom>
        </p:spPr>
      </p:pic>
      <p:sp>
        <p:nvSpPr>
          <p:cNvPr id="18" name="Text Box 27"/>
          <p:cNvSpPr txBox="1">
            <a:spLocks noChangeArrowheads="1"/>
          </p:cNvSpPr>
          <p:nvPr/>
        </p:nvSpPr>
        <p:spPr bwMode="auto">
          <a:xfrm>
            <a:off x="1885984" y="1247415"/>
            <a:ext cx="7203882" cy="1732005"/>
          </a:xfrm>
          <a:prstGeom prst="rect">
            <a:avLst/>
          </a:prstGeom>
          <a:pattFill prst="pct5">
            <a:fgClr>
              <a:srgbClr val="FFFFFF">
                <a:alpha val="0"/>
              </a:srgbClr>
            </a:fgClr>
            <a:bgClr>
              <a:srgbClr val="FFFFFF">
                <a:alpha val="0"/>
              </a:srgbClr>
            </a:bgClr>
          </a:pattFill>
          <a:ln w="9525" algn="ctr">
            <a:noFill/>
            <a:miter lim="800000"/>
            <a:headEnd/>
            <a:tailEnd/>
          </a:ln>
          <a:effectLst/>
        </p:spPr>
        <p:txBody>
          <a:bodyPr wrap="none" lIns="52219" tIns="26110" rIns="52219" bIns="26110">
            <a:noAutofit/>
            <a:scene3d>
              <a:camera prst="orthographicFront"/>
              <a:lightRig rig="threePt" dir="t"/>
            </a:scene3d>
            <a:sp3d extrusionH="57150">
              <a:bevelT w="0" h="0"/>
            </a:sp3d>
          </a:bodyPr>
          <a:lstStyle/>
          <a:p>
            <a:pPr marL="355600" marR="5080" indent="-342900">
              <a:lnSpc>
                <a:spcPct val="101800"/>
              </a:lnSpc>
              <a:buClr>
                <a:srgbClr val="3E3E3E"/>
              </a:buClr>
              <a:buFont typeface="Arial"/>
              <a:buChar char="•"/>
              <a:tabLst>
                <a:tab pos="354965" algn="l"/>
                <a:tab pos="355600" algn="l"/>
              </a:tabLst>
            </a:pPr>
            <a:r>
              <a:rPr lang="en-US" sz="1400" dirty="0">
                <a:solidFill>
                  <a:srgbClr val="000000"/>
                </a:solidFill>
                <a:latin typeface="+mj-lt"/>
                <a:cs typeface="Arial"/>
              </a:rPr>
              <a:t>VRF system can be charged with the necessary amount of refrigerant automatically</a:t>
            </a:r>
          </a:p>
          <a:p>
            <a:pPr marL="355600" marR="5080" indent="-342900">
              <a:lnSpc>
                <a:spcPct val="101800"/>
              </a:lnSpc>
              <a:buClr>
                <a:srgbClr val="3E3E3E"/>
              </a:buClr>
              <a:buFont typeface="Arial"/>
              <a:buChar char="•"/>
              <a:tabLst>
                <a:tab pos="354965" algn="l"/>
                <a:tab pos="355600" algn="l"/>
              </a:tabLst>
            </a:pPr>
            <a:r>
              <a:rPr lang="en-US" sz="1400" dirty="0">
                <a:solidFill>
                  <a:srgbClr val="000000"/>
                </a:solidFill>
                <a:latin typeface="+mj-lt"/>
                <a:cs typeface="Arial"/>
              </a:rPr>
              <a:t>Automatic charging</a:t>
            </a:r>
            <a:r>
              <a:rPr lang="tr-TR" sz="1400" dirty="0">
                <a:solidFill>
                  <a:srgbClr val="000000"/>
                </a:solidFill>
                <a:latin typeface="+mj-lt"/>
                <a:cs typeface="Arial"/>
              </a:rPr>
              <a:t>*</a:t>
            </a:r>
            <a:r>
              <a:rPr lang="en-US" sz="1400" dirty="0">
                <a:solidFill>
                  <a:srgbClr val="000000"/>
                </a:solidFill>
                <a:latin typeface="+mj-lt"/>
                <a:cs typeface="Arial"/>
              </a:rPr>
              <a:t> </a:t>
            </a:r>
            <a:r>
              <a:rPr lang="tr-TR" sz="1400" dirty="0">
                <a:solidFill>
                  <a:srgbClr val="000000"/>
                </a:solidFill>
                <a:latin typeface="+mj-lt"/>
                <a:cs typeface="Arial"/>
              </a:rPr>
              <a:t>decide </a:t>
            </a:r>
            <a:r>
              <a:rPr lang="en-US" sz="1400" dirty="0">
                <a:solidFill>
                  <a:srgbClr val="000000"/>
                </a:solidFill>
                <a:latin typeface="+mj-lt"/>
                <a:cs typeface="Arial"/>
              </a:rPr>
              <a:t>appropriate amount of refrigerant</a:t>
            </a:r>
            <a:r>
              <a:rPr lang="tr-TR" sz="1400" dirty="0">
                <a:solidFill>
                  <a:srgbClr val="000000"/>
                </a:solidFill>
                <a:latin typeface="+mj-lt"/>
                <a:cs typeface="Arial"/>
              </a:rPr>
              <a:t> to be chared to piping system</a:t>
            </a:r>
            <a:endParaRPr lang="en-US" sz="1400" dirty="0">
              <a:solidFill>
                <a:srgbClr val="000000"/>
              </a:solidFill>
              <a:latin typeface="+mj-lt"/>
              <a:cs typeface="Arial"/>
            </a:endParaRPr>
          </a:p>
          <a:p>
            <a:pPr marL="355600" marR="5080" indent="-342900">
              <a:lnSpc>
                <a:spcPct val="101800"/>
              </a:lnSpc>
              <a:buClr>
                <a:srgbClr val="3E3E3E"/>
              </a:buClr>
              <a:buFont typeface="Arial"/>
              <a:buChar char="•"/>
              <a:tabLst>
                <a:tab pos="354965" algn="l"/>
                <a:tab pos="355600" algn="l"/>
              </a:tabLst>
            </a:pPr>
            <a:endParaRPr lang="en-US" sz="1400" dirty="0">
              <a:solidFill>
                <a:srgbClr val="000000"/>
              </a:solidFill>
              <a:latin typeface="+mj-lt"/>
              <a:cs typeface="Arial"/>
            </a:endParaRPr>
          </a:p>
          <a:p>
            <a:pPr marL="12700" marR="5080">
              <a:lnSpc>
                <a:spcPct val="101800"/>
              </a:lnSpc>
              <a:buClr>
                <a:srgbClr val="3E3E3E"/>
              </a:buClr>
              <a:tabLst>
                <a:tab pos="354965" algn="l"/>
                <a:tab pos="355600" algn="l"/>
              </a:tabLst>
            </a:pPr>
            <a:r>
              <a:rPr lang="en-US" sz="1400" dirty="0">
                <a:solidFill>
                  <a:srgbClr val="000000"/>
                </a:solidFill>
                <a:latin typeface="+mj-lt"/>
                <a:cs typeface="Arial"/>
              </a:rPr>
              <a:t>Conventional manual refrigerant charge:</a:t>
            </a:r>
            <a:endParaRPr lang="tr-TR" sz="1400" dirty="0">
              <a:solidFill>
                <a:srgbClr val="000000"/>
              </a:solidFill>
              <a:latin typeface="+mj-lt"/>
              <a:cs typeface="Arial"/>
            </a:endParaRPr>
          </a:p>
          <a:p>
            <a:pPr marL="12700" marR="5080">
              <a:lnSpc>
                <a:spcPct val="101800"/>
              </a:lnSpc>
              <a:buClr>
                <a:srgbClr val="3E3E3E"/>
              </a:buClr>
              <a:tabLst>
                <a:tab pos="354965" algn="l"/>
                <a:tab pos="355600" algn="l"/>
              </a:tabLst>
            </a:pPr>
            <a:endParaRPr lang="en-US" sz="1400" dirty="0">
              <a:solidFill>
                <a:srgbClr val="000000"/>
              </a:solidFill>
              <a:latin typeface="+mj-lt"/>
              <a:cs typeface="Arial"/>
            </a:endParaRPr>
          </a:p>
          <a:p>
            <a:pPr marL="355600" marR="5080" indent="-342900">
              <a:lnSpc>
                <a:spcPct val="101800"/>
              </a:lnSpc>
              <a:buClr>
                <a:srgbClr val="3E3E3E"/>
              </a:buClr>
              <a:buFont typeface="Arial"/>
              <a:buChar char="•"/>
              <a:tabLst>
                <a:tab pos="354965" algn="l"/>
                <a:tab pos="355600" algn="l"/>
              </a:tabLst>
            </a:pPr>
            <a:r>
              <a:rPr lang="en-US" sz="1400" dirty="0">
                <a:solidFill>
                  <a:srgbClr val="000000"/>
                </a:solidFill>
                <a:latin typeface="+mj-lt"/>
                <a:cs typeface="Arial"/>
              </a:rPr>
              <a:t>Calculation of additional refrigerant charging volume</a:t>
            </a:r>
          </a:p>
          <a:p>
            <a:pPr marL="355600" marR="5080" indent="-342900">
              <a:lnSpc>
                <a:spcPct val="101800"/>
              </a:lnSpc>
              <a:buClr>
                <a:srgbClr val="3E3E3E"/>
              </a:buClr>
              <a:buFont typeface="Arial"/>
              <a:buChar char="•"/>
              <a:tabLst>
                <a:tab pos="354965" algn="l"/>
                <a:tab pos="355600" algn="l"/>
              </a:tabLst>
            </a:pPr>
            <a:r>
              <a:rPr lang="en-US" sz="1400" dirty="0">
                <a:solidFill>
                  <a:srgbClr val="000000"/>
                </a:solidFill>
                <a:latin typeface="+mj-lt"/>
                <a:cs typeface="Arial"/>
              </a:rPr>
              <a:t>Measuring the weight of the cylinder</a:t>
            </a:r>
          </a:p>
          <a:p>
            <a:pPr marL="355600" marR="5080" indent="-342900">
              <a:lnSpc>
                <a:spcPct val="101800"/>
              </a:lnSpc>
              <a:buClr>
                <a:srgbClr val="3E3E3E"/>
              </a:buClr>
              <a:buFont typeface="Arial"/>
              <a:buChar char="•"/>
              <a:tabLst>
                <a:tab pos="354965" algn="l"/>
                <a:tab pos="355600" algn="l"/>
              </a:tabLst>
            </a:pPr>
            <a:r>
              <a:rPr lang="en-US" sz="1400" dirty="0" err="1">
                <a:solidFill>
                  <a:srgbClr val="000000"/>
                </a:solidFill>
                <a:latin typeface="+mj-lt"/>
                <a:cs typeface="Arial"/>
              </a:rPr>
              <a:t>Charg</a:t>
            </a:r>
            <a:r>
              <a:rPr lang="tr-TR" sz="1400" dirty="0">
                <a:solidFill>
                  <a:srgbClr val="000000"/>
                </a:solidFill>
                <a:latin typeface="+mj-lt"/>
                <a:cs typeface="Arial"/>
              </a:rPr>
              <a:t>e</a:t>
            </a:r>
            <a:r>
              <a:rPr lang="en-US" sz="1400" dirty="0">
                <a:solidFill>
                  <a:srgbClr val="000000"/>
                </a:solidFill>
                <a:latin typeface="+mj-lt"/>
                <a:cs typeface="Arial"/>
              </a:rPr>
              <a:t> </a:t>
            </a:r>
            <a:r>
              <a:rPr lang="tr-TR" sz="1400" dirty="0">
                <a:solidFill>
                  <a:srgbClr val="000000"/>
                </a:solidFill>
                <a:latin typeface="+mj-lt"/>
                <a:cs typeface="Arial"/>
              </a:rPr>
              <a:t>system </a:t>
            </a:r>
            <a:r>
              <a:rPr lang="en-US" sz="1400" dirty="0">
                <a:solidFill>
                  <a:srgbClr val="000000"/>
                </a:solidFill>
                <a:latin typeface="+mj-lt"/>
                <a:cs typeface="Arial"/>
              </a:rPr>
              <a:t>with additional refrigerant</a:t>
            </a:r>
            <a:endParaRPr lang="tr-TR" sz="1400" dirty="0">
              <a:solidFill>
                <a:srgbClr val="000000"/>
              </a:solidFill>
              <a:latin typeface="+mj-lt"/>
              <a:cs typeface="Arial"/>
            </a:endParaRPr>
          </a:p>
          <a:p>
            <a:pPr marL="355600" marR="5080" indent="-342900">
              <a:lnSpc>
                <a:spcPct val="101800"/>
              </a:lnSpc>
              <a:buClr>
                <a:srgbClr val="3E3E3E"/>
              </a:buClr>
              <a:buFont typeface="Arial"/>
              <a:buChar char="•"/>
              <a:tabLst>
                <a:tab pos="354965" algn="l"/>
                <a:tab pos="355600" algn="l"/>
              </a:tabLst>
            </a:pPr>
            <a:endParaRPr lang="tr-TR" sz="1400" dirty="0">
              <a:solidFill>
                <a:srgbClr val="000000"/>
              </a:solidFill>
              <a:latin typeface="+mj-lt"/>
              <a:cs typeface="Arial"/>
            </a:endParaRPr>
          </a:p>
          <a:p>
            <a:pPr marL="12700" marR="5080">
              <a:lnSpc>
                <a:spcPct val="101800"/>
              </a:lnSpc>
              <a:buClr>
                <a:srgbClr val="3E3E3E"/>
              </a:buClr>
              <a:tabLst>
                <a:tab pos="354965" algn="l"/>
                <a:tab pos="355600" algn="l"/>
              </a:tabLst>
            </a:pPr>
            <a:r>
              <a:rPr lang="tr-TR" altLang="ko-KR" sz="1000" kern="1000" spc="-20" dirty="0">
                <a:solidFill>
                  <a:srgbClr val="000000"/>
                </a:solidFill>
                <a:ea typeface="微软雅黑" pitchFamily="34" charset="-122"/>
                <a:cs typeface="Arial" pitchFamily="34" charset="0"/>
              </a:rPr>
              <a:t>* Setting is done via dip-switch at outdoor unit pcb</a:t>
            </a:r>
          </a:p>
          <a:p>
            <a:pPr marL="355600" marR="5080" indent="-342900">
              <a:lnSpc>
                <a:spcPct val="101800"/>
              </a:lnSpc>
              <a:buClr>
                <a:srgbClr val="3E3E3E"/>
              </a:buClr>
              <a:buFont typeface="Arial"/>
              <a:buChar char="•"/>
              <a:tabLst>
                <a:tab pos="354965" algn="l"/>
                <a:tab pos="355600" algn="l"/>
              </a:tabLst>
            </a:pPr>
            <a:endParaRPr lang="en-US" sz="1400" dirty="0">
              <a:solidFill>
                <a:srgbClr val="000000"/>
              </a:solidFill>
              <a:latin typeface="+mj-lt"/>
              <a:cs typeface="Arial"/>
            </a:endParaRPr>
          </a:p>
          <a:p>
            <a:pPr marL="355600" marR="5080" indent="-342900">
              <a:lnSpc>
                <a:spcPct val="101800"/>
              </a:lnSpc>
              <a:buClr>
                <a:srgbClr val="3E3E3E"/>
              </a:buClr>
              <a:buFont typeface="Arial"/>
              <a:buChar char="•"/>
              <a:tabLst>
                <a:tab pos="354965" algn="l"/>
                <a:tab pos="355600" algn="l"/>
              </a:tabLst>
            </a:pPr>
            <a:endParaRPr lang="en-US" sz="1400" dirty="0">
              <a:latin typeface="+mj-lt"/>
              <a:cs typeface="Arial"/>
            </a:endParaRPr>
          </a:p>
        </p:txBody>
      </p:sp>
      <p:sp>
        <p:nvSpPr>
          <p:cNvPr id="30" name="object 7"/>
          <p:cNvSpPr/>
          <p:nvPr/>
        </p:nvSpPr>
        <p:spPr>
          <a:xfrm flipV="1">
            <a:off x="6264689" y="4686668"/>
            <a:ext cx="448151" cy="738616"/>
          </a:xfrm>
          <a:prstGeom prst="rect">
            <a:avLst/>
          </a:prstGeom>
          <a:blipFill>
            <a:blip r:embed="rId4" cstate="print"/>
            <a:stretch>
              <a:fillRect/>
            </a:stretch>
          </a:blipFill>
        </p:spPr>
        <p:txBody>
          <a:bodyPr wrap="square" lIns="0" tIns="0" rIns="0" bIns="0" rtlCol="0"/>
          <a:lstStyle/>
          <a:p>
            <a:endParaRPr/>
          </a:p>
        </p:txBody>
      </p:sp>
      <p:sp>
        <p:nvSpPr>
          <p:cNvPr id="31" name="object 8"/>
          <p:cNvSpPr/>
          <p:nvPr/>
        </p:nvSpPr>
        <p:spPr>
          <a:xfrm flipH="1">
            <a:off x="4454608" y="3641536"/>
            <a:ext cx="867960" cy="777872"/>
          </a:xfrm>
          <a:prstGeom prst="rect">
            <a:avLst/>
          </a:prstGeom>
          <a:blipFill>
            <a:blip r:embed="rId5" cstate="print"/>
            <a:stretch>
              <a:fillRect/>
            </a:stretch>
          </a:blipFill>
        </p:spPr>
        <p:txBody>
          <a:bodyPr wrap="square" lIns="0" tIns="0" rIns="0" bIns="0" rtlCol="0"/>
          <a:lstStyle/>
          <a:p>
            <a:endParaRPr/>
          </a:p>
        </p:txBody>
      </p:sp>
      <p:sp>
        <p:nvSpPr>
          <p:cNvPr id="36" name="object 12"/>
          <p:cNvSpPr/>
          <p:nvPr/>
        </p:nvSpPr>
        <p:spPr>
          <a:xfrm>
            <a:off x="2706536" y="4917646"/>
            <a:ext cx="274685" cy="337015"/>
          </a:xfrm>
          <a:prstGeom prst="rect">
            <a:avLst/>
          </a:prstGeom>
          <a:blipFill>
            <a:blip r:embed="rId6" cstate="print"/>
            <a:stretch>
              <a:fillRect/>
            </a:stretch>
          </a:blipFill>
        </p:spPr>
        <p:txBody>
          <a:bodyPr wrap="square" lIns="0" tIns="0" rIns="0" bIns="0" rtlCol="0"/>
          <a:lstStyle/>
          <a:p>
            <a:endParaRPr/>
          </a:p>
        </p:txBody>
      </p:sp>
      <p:cxnSp>
        <p:nvCxnSpPr>
          <p:cNvPr id="10" name="Straight Connector 9"/>
          <p:cNvCxnSpPr>
            <a:stCxn id="36" idx="2"/>
          </p:cNvCxnSpPr>
          <p:nvPr/>
        </p:nvCxnSpPr>
        <p:spPr>
          <a:xfrm>
            <a:off x="2843879" y="5254660"/>
            <a:ext cx="1969791" cy="16368"/>
          </a:xfrm>
          <a:prstGeom prst="line">
            <a:avLst/>
          </a:prstGeom>
          <a:ln w="19050">
            <a:solidFill>
              <a:srgbClr val="A80163"/>
            </a:solidFill>
            <a:prstDash val="sysDash"/>
          </a:ln>
        </p:spPr>
        <p:style>
          <a:lnRef idx="1">
            <a:srgbClr val="08427E"/>
          </a:lnRef>
          <a:fillRef idx="0">
            <a:srgbClr val="08427E"/>
          </a:fillRef>
          <a:effectRef idx="0">
            <a:srgbClr val="08427E"/>
          </a:effectRef>
          <a:fontRef idx="minor">
            <a:schemeClr val="tx1"/>
          </a:fontRef>
        </p:style>
      </p:cxnSp>
      <p:cxnSp>
        <p:nvCxnSpPr>
          <p:cNvPr id="40" name="Straight Connector 39"/>
          <p:cNvCxnSpPr/>
          <p:nvPr/>
        </p:nvCxnSpPr>
        <p:spPr>
          <a:xfrm>
            <a:off x="4813669" y="4379848"/>
            <a:ext cx="0" cy="891181"/>
          </a:xfrm>
          <a:prstGeom prst="line">
            <a:avLst/>
          </a:prstGeom>
          <a:ln w="19050">
            <a:solidFill>
              <a:srgbClr val="A80163"/>
            </a:solidFill>
            <a:prstDash val="sysDash"/>
          </a:ln>
        </p:spPr>
        <p:style>
          <a:lnRef idx="1">
            <a:srgbClr val="08427E"/>
          </a:lnRef>
          <a:fillRef idx="0">
            <a:srgbClr val="08427E"/>
          </a:fillRef>
          <a:effectRef idx="0">
            <a:srgbClr val="08427E"/>
          </a:effectRef>
          <a:fontRef idx="minor">
            <a:schemeClr val="tx1"/>
          </a:fontRef>
        </p:style>
      </p:cxnSp>
      <p:cxnSp>
        <p:nvCxnSpPr>
          <p:cNvPr id="41" name="Straight Connector 40"/>
          <p:cNvCxnSpPr/>
          <p:nvPr/>
        </p:nvCxnSpPr>
        <p:spPr>
          <a:xfrm>
            <a:off x="5005172" y="4403530"/>
            <a:ext cx="0" cy="867499"/>
          </a:xfrm>
          <a:prstGeom prst="line">
            <a:avLst/>
          </a:prstGeom>
          <a:ln w="19050">
            <a:solidFill>
              <a:srgbClr val="A80163"/>
            </a:solidFill>
            <a:prstDash val="sysDash"/>
          </a:ln>
        </p:spPr>
        <p:style>
          <a:lnRef idx="1">
            <a:srgbClr val="08427E"/>
          </a:lnRef>
          <a:fillRef idx="0">
            <a:srgbClr val="08427E"/>
          </a:fillRef>
          <a:effectRef idx="0">
            <a:srgbClr val="08427E"/>
          </a:effectRef>
          <a:fontRef idx="minor">
            <a:schemeClr val="tx1"/>
          </a:fontRef>
        </p:style>
      </p:cxnSp>
      <p:cxnSp>
        <p:nvCxnSpPr>
          <p:cNvPr id="43" name="Straight Connector 42"/>
          <p:cNvCxnSpPr/>
          <p:nvPr/>
        </p:nvCxnSpPr>
        <p:spPr>
          <a:xfrm>
            <a:off x="5005172" y="5271028"/>
            <a:ext cx="1296000" cy="0"/>
          </a:xfrm>
          <a:prstGeom prst="line">
            <a:avLst/>
          </a:prstGeom>
          <a:ln w="19050">
            <a:solidFill>
              <a:srgbClr val="A80163"/>
            </a:solidFill>
            <a:prstDash val="sysDash"/>
          </a:ln>
        </p:spPr>
        <p:style>
          <a:lnRef idx="1">
            <a:srgbClr val="08427E"/>
          </a:lnRef>
          <a:fillRef idx="0">
            <a:srgbClr val="08427E"/>
          </a:fillRef>
          <a:effectRef idx="0">
            <a:srgbClr val="08427E"/>
          </a:effectRef>
          <a:fontRef idx="minor">
            <a:schemeClr val="tx1"/>
          </a:fontRef>
        </p:style>
      </p:cxnSp>
      <p:sp>
        <p:nvSpPr>
          <p:cNvPr id="25" name="Rectangle 24"/>
          <p:cNvSpPr/>
          <p:nvPr/>
        </p:nvSpPr>
        <p:spPr>
          <a:xfrm>
            <a:off x="7014900" y="5081197"/>
            <a:ext cx="2464945"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sp>
        <p:nvSpPr>
          <p:cNvPr id="17" name="Title 1">
            <a:extLst>
              <a:ext uri="{FF2B5EF4-FFF2-40B4-BE49-F238E27FC236}">
                <a16:creationId xmlns:a16="http://schemas.microsoft.com/office/drawing/2014/main" id="{83A15D39-60FE-429E-9E69-1F833EDE4D92}"/>
              </a:ext>
            </a:extLst>
          </p:cNvPr>
          <p:cNvSpPr>
            <a:spLocks noGrp="1"/>
          </p:cNvSpPr>
          <p:nvPr>
            <p:ph type="title"/>
          </p:nvPr>
        </p:nvSpPr>
        <p:spPr>
          <a:xfrm>
            <a:off x="259200" y="648000"/>
            <a:ext cx="10450800" cy="388800"/>
          </a:xfrm>
        </p:spPr>
        <p:txBody>
          <a:bodyPr/>
          <a:lstStyle/>
          <a:p>
            <a:r>
              <a:rPr lang="de-DE"/>
              <a:t>Automatical Ref. Charging </a:t>
            </a:r>
            <a:endParaRPr lang="en-US"/>
          </a:p>
        </p:txBody>
      </p:sp>
      <p:sp>
        <p:nvSpPr>
          <p:cNvPr id="19" name="Text Placeholder 2">
            <a:extLst>
              <a:ext uri="{FF2B5EF4-FFF2-40B4-BE49-F238E27FC236}">
                <a16:creationId xmlns:a16="http://schemas.microsoft.com/office/drawing/2014/main" id="{B252F6ED-DDF4-4043-91D3-4E72A1E9D76F}"/>
              </a:ext>
            </a:extLst>
          </p:cNvPr>
          <p:cNvSpPr>
            <a:spLocks noGrp="1"/>
          </p:cNvSpPr>
          <p:nvPr>
            <p:ph type="body" sz="quarter" idx="15"/>
          </p:nvPr>
        </p:nvSpPr>
        <p:spPr>
          <a:xfrm>
            <a:off x="259200" y="259200"/>
            <a:ext cx="10450800" cy="388800"/>
          </a:xfrm>
        </p:spPr>
        <p:txBody>
          <a:bodyPr/>
          <a:lstStyle/>
          <a:p>
            <a:r>
              <a:rPr lang="en-US"/>
              <a:t>AF5300</a:t>
            </a:r>
          </a:p>
        </p:txBody>
      </p:sp>
      <p:pic>
        <p:nvPicPr>
          <p:cNvPr id="20" name="Graphic 19" descr="Medieval Trumpet outline">
            <a:extLst>
              <a:ext uri="{FF2B5EF4-FFF2-40B4-BE49-F238E27FC236}">
                <a16:creationId xmlns:a16="http://schemas.microsoft.com/office/drawing/2014/main" id="{56C3BF82-7D82-437F-BF8B-E80DFC24ED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53260">
            <a:off x="8522363" y="648531"/>
            <a:ext cx="668877" cy="668877"/>
          </a:xfrm>
          <a:prstGeom prst="rect">
            <a:avLst/>
          </a:prstGeom>
        </p:spPr>
      </p:pic>
      <p:sp>
        <p:nvSpPr>
          <p:cNvPr id="21" name="Scroll: Horizontal 20">
            <a:extLst>
              <a:ext uri="{FF2B5EF4-FFF2-40B4-BE49-F238E27FC236}">
                <a16:creationId xmlns:a16="http://schemas.microsoft.com/office/drawing/2014/main" id="{498235AF-BF3B-46FB-84DC-54463B6F09AE}"/>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201802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7"/>
          <p:cNvSpPr txBox="1">
            <a:spLocks noChangeArrowheads="1"/>
          </p:cNvSpPr>
          <p:nvPr/>
        </p:nvSpPr>
        <p:spPr bwMode="auto">
          <a:xfrm>
            <a:off x="410845" y="1767575"/>
            <a:ext cx="5973177" cy="441616"/>
          </a:xfrm>
          <a:prstGeom prst="rect">
            <a:avLst/>
          </a:prstGeom>
          <a:pattFill prst="pct5">
            <a:fgClr>
              <a:srgbClr val="FFFFFF">
                <a:alpha val="0"/>
              </a:srgbClr>
            </a:fgClr>
            <a:bgClr>
              <a:srgbClr val="FFFFFF">
                <a:alpha val="0"/>
              </a:srgbClr>
            </a:bgClr>
          </a:pattFill>
          <a:ln w="9525" algn="ctr">
            <a:noFill/>
            <a:miter lim="800000"/>
            <a:headEnd/>
            <a:tailEnd/>
          </a:ln>
          <a:effectLst/>
        </p:spPr>
        <p:txBody>
          <a:bodyPr wrap="none" lIns="52219" tIns="26110" rIns="52219" bIns="26110">
            <a:noAutofit/>
            <a:scene3d>
              <a:camera prst="orthographicFront"/>
              <a:lightRig rig="threePt" dir="t"/>
            </a:scene3d>
            <a:sp3d extrusionH="57150">
              <a:bevelT w="0" h="0"/>
            </a:sp3d>
          </a:bodyPr>
          <a:lstStyle/>
          <a:p>
            <a:pPr marL="266700" indent="-266700" defTabSz="641504">
              <a:buClr>
                <a:srgbClr val="000000"/>
              </a:buClr>
              <a:buSzPts val="1400"/>
              <a:buFont typeface="Wingdings" panose="05000000000000000000" pitchFamily="2" charset="2"/>
              <a:buChar char="§"/>
              <a:defRPr/>
            </a:pPr>
            <a:r>
              <a:rPr lang="tr-TR" altLang="ko-KR" sz="1450" kern="1000" spc="-20" dirty="0">
                <a:solidFill>
                  <a:srgbClr val="000000"/>
                </a:solidFill>
                <a:ea typeface="微软雅黑" pitchFamily="34" charset="-122"/>
                <a:cs typeface="Arial" pitchFamily="34" charset="0"/>
              </a:rPr>
              <a:t>Outdoor unit fans can overcome external static pressure up </a:t>
            </a:r>
            <a:r>
              <a:rPr lang="tr-TR" altLang="ko-KR" sz="1450" kern="1000" spc="-20" dirty="0" err="1">
                <a:solidFill>
                  <a:srgbClr val="000000"/>
                </a:solidFill>
                <a:ea typeface="微软雅黑" pitchFamily="34" charset="-122"/>
                <a:cs typeface="Arial" pitchFamily="34" charset="0"/>
              </a:rPr>
              <a:t>to</a:t>
            </a:r>
            <a:r>
              <a:rPr lang="tr-TR" altLang="ko-KR" sz="1450" kern="1000" spc="-20" dirty="0">
                <a:solidFill>
                  <a:srgbClr val="000000"/>
                </a:solidFill>
                <a:ea typeface="微软雅黑" pitchFamily="34" charset="-122"/>
                <a:cs typeface="Arial" pitchFamily="34" charset="0"/>
              </a:rPr>
              <a:t> 40 </a:t>
            </a:r>
            <a:r>
              <a:rPr lang="tr-TR" altLang="ko-KR" sz="1450" kern="1000" spc="-20" err="1">
                <a:solidFill>
                  <a:srgbClr val="000000"/>
                </a:solidFill>
                <a:ea typeface="微软雅黑" pitchFamily="34" charset="-122"/>
                <a:cs typeface="Arial" pitchFamily="34" charset="0"/>
              </a:rPr>
              <a:t>Pa</a:t>
            </a:r>
            <a:r>
              <a:rPr lang="tr-TR" altLang="ko-KR" sz="1450" kern="1000" spc="-20">
                <a:solidFill>
                  <a:srgbClr val="000000"/>
                </a:solidFill>
                <a:ea typeface="微软雅黑" pitchFamily="34" charset="-122"/>
                <a:cs typeface="Arial" pitchFamily="34" charset="0"/>
              </a:rPr>
              <a:t>*</a:t>
            </a:r>
            <a:r>
              <a:rPr lang="de-DE" altLang="ko-KR" sz="1450" kern="1000" spc="-20">
                <a:solidFill>
                  <a:srgbClr val="000000"/>
                </a:solidFill>
                <a:ea typeface="微软雅黑" pitchFamily="34" charset="-122"/>
                <a:cs typeface="Arial" pitchFamily="34" charset="0"/>
              </a:rPr>
              <a:t> , for </a:t>
            </a:r>
            <a:r>
              <a:rPr lang="de-DE" altLang="ko-KR" sz="1450" b="1" kern="1000" spc="-20">
                <a:solidFill>
                  <a:srgbClr val="000000"/>
                </a:solidFill>
                <a:ea typeface="微软雅黑" pitchFamily="34" charset="-122"/>
                <a:cs typeface="Arial" pitchFamily="34" charset="0"/>
              </a:rPr>
              <a:t>AF6300</a:t>
            </a:r>
            <a:r>
              <a:rPr lang="de-DE" altLang="ko-KR" sz="1450" kern="1000" spc="-20">
                <a:solidFill>
                  <a:srgbClr val="000000"/>
                </a:solidFill>
                <a:ea typeface="微软雅黑" pitchFamily="34" charset="-122"/>
                <a:cs typeface="Arial" pitchFamily="34" charset="0"/>
              </a:rPr>
              <a:t> Ex.Static Pressure up to </a:t>
            </a:r>
            <a:r>
              <a:rPr lang="de-DE" altLang="ko-KR" sz="1450" b="1" kern="1000" spc="-20">
                <a:solidFill>
                  <a:srgbClr val="000000"/>
                </a:solidFill>
                <a:ea typeface="微软雅黑" pitchFamily="34" charset="-122"/>
                <a:cs typeface="Arial" pitchFamily="34" charset="0"/>
              </a:rPr>
              <a:t>80 Pa</a:t>
            </a:r>
            <a:r>
              <a:rPr lang="de-DE" altLang="ko-KR" sz="1450" kern="1000" spc="-20">
                <a:solidFill>
                  <a:srgbClr val="000000"/>
                </a:solidFill>
                <a:ea typeface="微软雅黑" pitchFamily="34" charset="-122"/>
                <a:cs typeface="Arial" pitchFamily="34" charset="0"/>
              </a:rPr>
              <a:t>*</a:t>
            </a:r>
            <a:endParaRPr lang="en-US" altLang="ko-KR" sz="1450" kern="1000" spc="-20" dirty="0">
              <a:solidFill>
                <a:srgbClr val="000000"/>
              </a:solidFill>
              <a:ea typeface="微软雅黑" pitchFamily="34" charset="-122"/>
              <a:cs typeface="Arial" pitchFamily="34" charset="0"/>
            </a:endParaRPr>
          </a:p>
        </p:txBody>
      </p:sp>
      <p:sp>
        <p:nvSpPr>
          <p:cNvPr id="34" name="Text Box 27_"/>
          <p:cNvSpPr txBox="1">
            <a:spLocks noChangeArrowheads="1"/>
          </p:cNvSpPr>
          <p:nvPr/>
        </p:nvSpPr>
        <p:spPr bwMode="auto">
          <a:xfrm>
            <a:off x="4855511" y="2312791"/>
            <a:ext cx="5241732" cy="1648631"/>
          </a:xfrm>
          <a:prstGeom prst="rect">
            <a:avLst/>
          </a:prstGeom>
          <a:pattFill prst="pct5">
            <a:fgClr>
              <a:srgbClr val="FFFFFF">
                <a:alpha val="0"/>
              </a:srgbClr>
            </a:fgClr>
            <a:bgClr>
              <a:srgbClr val="FFFFFF">
                <a:alpha val="0"/>
              </a:srgbClr>
            </a:bgClr>
          </a:pattFill>
          <a:ln w="9525" algn="ctr">
            <a:noFill/>
            <a:miter lim="800000"/>
            <a:headEnd/>
            <a:tailEnd/>
          </a:ln>
          <a:effectLst/>
        </p:spPr>
        <p:txBody>
          <a:bodyPr wrap="none" lIns="52219" tIns="26110" rIns="52219" bIns="26110">
            <a:noAutofit/>
            <a:scene3d>
              <a:camera prst="orthographicFront"/>
              <a:lightRig rig="threePt" dir="t"/>
            </a:scene3d>
            <a:sp3d extrusionH="57150">
              <a:bevelT w="0" h="0"/>
            </a:sp3d>
          </a:bodyPr>
          <a:lstStyle/>
          <a:p>
            <a:pPr marL="266700" indent="-266700" defTabSz="641504">
              <a:buClr>
                <a:srgbClr val="000000"/>
              </a:buClr>
              <a:buSzPts val="1400"/>
              <a:buFont typeface="Wingdings" panose="05000000000000000000" pitchFamily="2" charset="2"/>
              <a:buChar char="§"/>
              <a:defRPr/>
            </a:pPr>
            <a:r>
              <a:rPr lang="tr-TR" altLang="ko-KR" sz="1450" kern="1000" spc="-20" dirty="0">
                <a:solidFill>
                  <a:srgbClr val="000000"/>
                </a:solidFill>
                <a:ea typeface="微软雅黑" pitchFamily="34" charset="-122"/>
                <a:cs typeface="Arial" pitchFamily="34" charset="0"/>
              </a:rPr>
              <a:t>Types of application needs ;</a:t>
            </a:r>
          </a:p>
          <a:p>
            <a:pPr marL="723900" lvl="1" indent="-266700" defTabSz="641504">
              <a:buClr>
                <a:srgbClr val="000000"/>
              </a:buClr>
              <a:buSzPts val="1400"/>
              <a:buFont typeface="Wingdings" panose="05000000000000000000" pitchFamily="2" charset="2"/>
              <a:buChar char="§"/>
              <a:defRPr/>
            </a:pPr>
            <a:r>
              <a:rPr lang="tr-TR" altLang="ko-KR" sz="1450" kern="1000" spc="-20" dirty="0">
                <a:solidFill>
                  <a:srgbClr val="000000"/>
                </a:solidFill>
                <a:ea typeface="微软雅黑" pitchFamily="34" charset="-122"/>
                <a:cs typeface="Arial" pitchFamily="34" charset="0"/>
              </a:rPr>
              <a:t>Floor by floor installation inside building with louver appl.</a:t>
            </a:r>
          </a:p>
          <a:p>
            <a:pPr marL="723900" lvl="1" indent="-266700" defTabSz="641504">
              <a:buClr>
                <a:srgbClr val="000000"/>
              </a:buClr>
              <a:buSzPts val="1400"/>
              <a:buFont typeface="Wingdings" panose="05000000000000000000" pitchFamily="2" charset="2"/>
              <a:buChar char="§"/>
              <a:defRPr/>
            </a:pPr>
            <a:r>
              <a:rPr lang="tr-TR" altLang="ko-KR" sz="1450" kern="1000" spc="-20" dirty="0">
                <a:solidFill>
                  <a:srgbClr val="000000"/>
                </a:solidFill>
                <a:ea typeface="微软雅黑" pitchFamily="34" charset="-122"/>
                <a:cs typeface="Arial" pitchFamily="34" charset="0"/>
              </a:rPr>
              <a:t>Long air-duct applications</a:t>
            </a:r>
          </a:p>
          <a:p>
            <a:pPr marL="723900" lvl="1" indent="-266700" defTabSz="641504">
              <a:buClr>
                <a:srgbClr val="000000"/>
              </a:buClr>
              <a:buSzPts val="1400"/>
              <a:buFont typeface="Wingdings" panose="05000000000000000000" pitchFamily="2" charset="2"/>
              <a:buChar char="§"/>
              <a:defRPr/>
            </a:pPr>
            <a:endParaRPr lang="tr-TR" altLang="ko-KR" sz="1450" kern="1000" spc="-20" dirty="0">
              <a:solidFill>
                <a:srgbClr val="000000"/>
              </a:solidFill>
              <a:ea typeface="微软雅黑" pitchFamily="34" charset="-122"/>
              <a:cs typeface="Arial" pitchFamily="34" charset="0"/>
            </a:endParaRPr>
          </a:p>
          <a:p>
            <a:pPr defTabSz="641504">
              <a:buClr>
                <a:srgbClr val="000000"/>
              </a:buClr>
              <a:buSzPts val="1400"/>
              <a:defRPr/>
            </a:pPr>
            <a:r>
              <a:rPr lang="de-DE" altLang="ko-KR" sz="1400" b="1" u="sng" kern="1000" spc="-20">
                <a:solidFill>
                  <a:srgbClr val="000000"/>
                </a:solidFill>
                <a:ea typeface="微软雅黑" pitchFamily="34" charset="-122"/>
                <a:cs typeface="Arial" pitchFamily="34" charset="0"/>
              </a:rPr>
              <a:t>AF5300</a:t>
            </a:r>
            <a:endParaRPr lang="tr-TR" altLang="ko-KR" sz="1400" b="1" u="sng" kern="1000" spc="-20" dirty="0">
              <a:solidFill>
                <a:srgbClr val="000000"/>
              </a:solidFill>
              <a:ea typeface="微软雅黑" pitchFamily="34" charset="-122"/>
              <a:cs typeface="Arial" pitchFamily="34" charset="0"/>
            </a:endParaRPr>
          </a:p>
          <a:p>
            <a:pPr marL="171450" indent="-171450" defTabSz="641504">
              <a:buClr>
                <a:srgbClr val="000000"/>
              </a:buClr>
              <a:buSzPts val="1400"/>
              <a:buFont typeface="Arial" panose="020B0604020202020204" pitchFamily="34" charset="0"/>
              <a:buChar char="•"/>
              <a:defRPr/>
            </a:pPr>
            <a:r>
              <a:rPr lang="tr-TR" altLang="ko-KR" sz="1200" kern="1000" spc="-20" dirty="0" err="1">
                <a:solidFill>
                  <a:srgbClr val="000000"/>
                </a:solidFill>
                <a:ea typeface="微软雅黑" pitchFamily="34" charset="-122"/>
                <a:cs typeface="Arial" pitchFamily="34" charset="0"/>
              </a:rPr>
              <a:t>Setting</a:t>
            </a:r>
            <a:r>
              <a:rPr lang="tr-TR" altLang="ko-KR" sz="1200" kern="1000" spc="-20" dirty="0">
                <a:solidFill>
                  <a:srgbClr val="000000"/>
                </a:solidFill>
                <a:ea typeface="微软雅黑" pitchFamily="34" charset="-122"/>
                <a:cs typeface="Arial" pitchFamily="34" charset="0"/>
              </a:rPr>
              <a:t> is done via dip-switch at outdoor </a:t>
            </a:r>
            <a:r>
              <a:rPr lang="tr-TR" altLang="ko-KR" sz="1200" kern="1000" spc="-20" dirty="0" err="1">
                <a:solidFill>
                  <a:srgbClr val="000000"/>
                </a:solidFill>
                <a:ea typeface="微软雅黑" pitchFamily="34" charset="-122"/>
                <a:cs typeface="Arial" pitchFamily="34" charset="0"/>
              </a:rPr>
              <a:t>unit</a:t>
            </a:r>
            <a:r>
              <a:rPr lang="tr-TR" altLang="ko-KR" sz="1200" kern="1000" spc="-20" dirty="0">
                <a:solidFill>
                  <a:srgbClr val="000000"/>
                </a:solidFill>
                <a:ea typeface="微软雅黑" pitchFamily="34" charset="-122"/>
                <a:cs typeface="Arial" pitchFamily="34" charset="0"/>
              </a:rPr>
              <a:t> </a:t>
            </a:r>
            <a:r>
              <a:rPr lang="tr-TR" altLang="ko-KR" sz="1200" kern="1000" spc="-20" dirty="0" err="1">
                <a:solidFill>
                  <a:srgbClr val="000000"/>
                </a:solidFill>
                <a:ea typeface="微软雅黑" pitchFamily="34" charset="-122"/>
                <a:cs typeface="Arial" pitchFamily="34" charset="0"/>
              </a:rPr>
              <a:t>pcb</a:t>
            </a:r>
            <a:r>
              <a:rPr lang="tr-TR" altLang="ko-KR" sz="1200" kern="1000" spc="-20" dirty="0">
                <a:solidFill>
                  <a:srgbClr val="000000"/>
                </a:solidFill>
                <a:ea typeface="微软雅黑" pitchFamily="34" charset="-122"/>
                <a:cs typeface="Arial" pitchFamily="34" charset="0"/>
              </a:rPr>
              <a:t> </a:t>
            </a:r>
          </a:p>
          <a:p>
            <a:pPr marL="171450" indent="-171450" defTabSz="641504">
              <a:buClr>
                <a:srgbClr val="000000"/>
              </a:buClr>
              <a:buSzPts val="1400"/>
              <a:buFont typeface="Arial" panose="020B0604020202020204" pitchFamily="34" charset="0"/>
              <a:buChar char="•"/>
              <a:defRPr/>
            </a:pPr>
            <a:r>
              <a:rPr lang="tr-TR" altLang="ko-KR" sz="1200" kern="1000" spc="-20" dirty="0">
                <a:solidFill>
                  <a:srgbClr val="000000"/>
                </a:solidFill>
                <a:ea typeface="微软雅黑" pitchFamily="34" charset="-122"/>
                <a:cs typeface="Arial" pitchFamily="34" charset="0"/>
              </a:rPr>
              <a:t>Standart </a:t>
            </a:r>
            <a:r>
              <a:rPr lang="tr-TR" altLang="ko-KR" sz="1200" kern="1000" spc="-20" dirty="0" err="1">
                <a:solidFill>
                  <a:srgbClr val="000000"/>
                </a:solidFill>
                <a:ea typeface="微软雅黑" pitchFamily="34" charset="-122"/>
                <a:cs typeface="Arial" pitchFamily="34" charset="0"/>
              </a:rPr>
              <a:t>setting</a:t>
            </a:r>
            <a:r>
              <a:rPr lang="tr-TR" altLang="ko-KR" sz="1200" kern="1000" spc="-20" dirty="0">
                <a:solidFill>
                  <a:srgbClr val="000000"/>
                </a:solidFill>
                <a:ea typeface="微软雅黑" pitchFamily="34" charset="-122"/>
                <a:cs typeface="Arial" pitchFamily="34" charset="0"/>
              </a:rPr>
              <a:t> is </a:t>
            </a:r>
            <a:r>
              <a:rPr lang="tr-TR" altLang="ko-KR" sz="1200" kern="1000" spc="-20">
                <a:solidFill>
                  <a:srgbClr val="000000"/>
                </a:solidFill>
                <a:ea typeface="微软雅黑" pitchFamily="34" charset="-122"/>
                <a:cs typeface="Arial" pitchFamily="34" charset="0"/>
              </a:rPr>
              <a:t>0 Pa</a:t>
            </a:r>
            <a:endParaRPr lang="de-DE" altLang="ko-KR" sz="1200" kern="1000" spc="-20">
              <a:solidFill>
                <a:srgbClr val="000000"/>
              </a:solidFill>
              <a:ea typeface="微软雅黑" pitchFamily="34" charset="-122"/>
              <a:cs typeface="Arial" pitchFamily="34" charset="0"/>
            </a:endParaRPr>
          </a:p>
          <a:p>
            <a:pPr marL="171450" indent="-171450" defTabSz="641504">
              <a:buClr>
                <a:srgbClr val="000000"/>
              </a:buClr>
              <a:buSzPts val="1400"/>
              <a:buFont typeface="Arial" panose="020B0604020202020204" pitchFamily="34" charset="0"/>
              <a:buChar char="•"/>
              <a:defRPr/>
            </a:pPr>
            <a:r>
              <a:rPr lang="de-DE" altLang="ko-KR" sz="1200" kern="1000" spc="-20">
                <a:solidFill>
                  <a:srgbClr val="000000"/>
                </a:solidFill>
                <a:ea typeface="微软雅黑" pitchFamily="34" charset="-122"/>
                <a:cs typeface="Arial" pitchFamily="34" charset="0"/>
              </a:rPr>
              <a:t>0,10,20,30,40 </a:t>
            </a:r>
            <a:r>
              <a:rPr lang="en-US" sz="1200"/>
              <a:t>(Can be selected via dip-switch)</a:t>
            </a:r>
          </a:p>
          <a:p>
            <a:pPr marL="171450" indent="-171450" defTabSz="641504">
              <a:buClr>
                <a:srgbClr val="000000"/>
              </a:buClr>
              <a:buSzPts val="1400"/>
              <a:buFont typeface="Arial" panose="020B0604020202020204" pitchFamily="34" charset="0"/>
              <a:buChar char="•"/>
              <a:defRPr/>
            </a:pPr>
            <a:endParaRPr lang="tr-TR" altLang="ko-KR" sz="1200" kern="1000" spc="-20" dirty="0">
              <a:solidFill>
                <a:srgbClr val="000000"/>
              </a:solidFill>
              <a:ea typeface="微软雅黑" pitchFamily="34" charset="-122"/>
              <a:cs typeface="Arial" pitchFamily="34" charset="0"/>
            </a:endParaRPr>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7682" y="2968652"/>
            <a:ext cx="1688742" cy="2367720"/>
          </a:xfrm>
          <a:prstGeom prst="rect">
            <a:avLst/>
          </a:prstGeom>
        </p:spPr>
      </p:pic>
      <p:grpSp>
        <p:nvGrpSpPr>
          <p:cNvPr id="32" name="Group 31"/>
          <p:cNvGrpSpPr/>
          <p:nvPr/>
        </p:nvGrpSpPr>
        <p:grpSpPr>
          <a:xfrm flipH="1">
            <a:off x="554990" y="2343472"/>
            <a:ext cx="3786383" cy="1091207"/>
            <a:chOff x="2825419" y="1785842"/>
            <a:chExt cx="4866804" cy="1321897"/>
          </a:xfrm>
        </p:grpSpPr>
        <p:grpSp>
          <p:nvGrpSpPr>
            <p:cNvPr id="20" name="그룹 7"/>
            <p:cNvGrpSpPr/>
            <p:nvPr/>
          </p:nvGrpSpPr>
          <p:grpSpPr>
            <a:xfrm>
              <a:off x="3688046" y="1956260"/>
              <a:ext cx="4004177" cy="1140342"/>
              <a:chOff x="3743468" y="2428110"/>
              <a:chExt cx="3503867" cy="1521493"/>
            </a:xfrm>
          </p:grpSpPr>
          <p:pic>
            <p:nvPicPr>
              <p:cNvPr id="21" name="Picture 2" descr="8-5"/>
              <p:cNvPicPr>
                <a:picLocks noChangeAspect="1" noChangeArrowheads="1"/>
              </p:cNvPicPr>
              <p:nvPr/>
            </p:nvPicPr>
            <p:blipFill>
              <a:blip r:embed="rId5" cstate="email">
                <a:duotone>
                  <a:prstClr val="black"/>
                  <a:srgbClr val="0E78C5">
                    <a:tint val="45000"/>
                    <a:satMod val="400000"/>
                  </a:srgbClr>
                </a:duotone>
                <a:extLst>
                  <a:ext uri="{BEBA8EAE-BF5A-486C-A8C5-ECC9F3942E4B}">
                    <a14:imgProps xmlns:a14="http://schemas.microsoft.com/office/drawing/2010/main">
                      <a14:imgLayer r:embed="rId6">
                        <a14:imgEffect>
                          <a14:artisticPlasticWrap/>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743468" y="2436566"/>
                <a:ext cx="3503867" cy="15130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07"/>
              <p:cNvPicPr>
                <a:picLocks noChangeAspect="1" noChangeArrowheads="1"/>
              </p:cNvPicPr>
              <p:nvPr/>
            </p:nvPicPr>
            <p:blipFill>
              <a:blip r:embed="rId7" cstate="email">
                <a:duotone>
                  <a:prstClr val="black"/>
                  <a:srgbClr val="0E78C5">
                    <a:tint val="45000"/>
                    <a:satMod val="400000"/>
                  </a:srgbClr>
                </a:duotone>
                <a:extLst>
                  <a:ext uri="{28A0092B-C50C-407E-A947-70E740481C1C}">
                    <a14:useLocalDpi xmlns:a14="http://schemas.microsoft.com/office/drawing/2010/main"/>
                  </a:ext>
                </a:extLst>
              </a:blip>
              <a:srcRect/>
              <a:stretch>
                <a:fillRect/>
              </a:stretch>
            </p:blipFill>
            <p:spPr bwMode="auto">
              <a:xfrm>
                <a:off x="3748004" y="2428110"/>
                <a:ext cx="3498196" cy="15208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그룹 5"/>
            <p:cNvGrpSpPr/>
            <p:nvPr/>
          </p:nvGrpSpPr>
          <p:grpSpPr>
            <a:xfrm>
              <a:off x="2825419" y="1785842"/>
              <a:ext cx="4208742" cy="1321897"/>
              <a:chOff x="3107496" y="2127121"/>
              <a:chExt cx="3690875" cy="1763732"/>
            </a:xfrm>
          </p:grpSpPr>
          <p:pic>
            <p:nvPicPr>
              <p:cNvPr id="24" name="Picture 7" descr="8-1"/>
              <p:cNvPicPr>
                <a:picLocks noChangeAspect="1" noChangeArrowheads="1"/>
              </p:cNvPicPr>
              <p:nvPr/>
            </p:nvPicPr>
            <p:blipFill>
              <a:blip r:embed="rId8" cstate="email">
                <a:duotone>
                  <a:prstClr val="black"/>
                  <a:srgbClr val="0E78C5">
                    <a:tint val="45000"/>
                    <a:satMod val="400000"/>
                  </a:srgbClr>
                </a:duotone>
                <a:extLst>
                  <a:ext uri="{28A0092B-C50C-407E-A947-70E740481C1C}">
                    <a14:useLocalDpi xmlns:a14="http://schemas.microsoft.com/office/drawing/2010/main"/>
                  </a:ext>
                </a:extLst>
              </a:blip>
              <a:srcRect/>
              <a:stretch>
                <a:fillRect/>
              </a:stretch>
            </p:blipFill>
            <p:spPr bwMode="auto">
              <a:xfrm>
                <a:off x="6452520" y="3573351"/>
                <a:ext cx="345851" cy="3175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8-3"/>
              <p:cNvPicPr>
                <a:picLocks noChangeAspect="1" noChangeArrowheads="1"/>
              </p:cNvPicPr>
              <p:nvPr/>
            </p:nvPicPr>
            <p:blipFill>
              <a:blip r:embed="rId9" cstate="email">
                <a:duotone>
                  <a:prstClr val="black"/>
                  <a:srgbClr val="0E78C5">
                    <a:tint val="45000"/>
                    <a:satMod val="400000"/>
                  </a:srgbClr>
                </a:duotone>
                <a:extLst>
                  <a:ext uri="{28A0092B-C50C-407E-A947-70E740481C1C}">
                    <a14:useLocalDpi xmlns:a14="http://schemas.microsoft.com/office/drawing/2010/main"/>
                  </a:ext>
                </a:extLst>
              </a:blip>
              <a:srcRect/>
              <a:stretch>
                <a:fillRect/>
              </a:stretch>
            </p:blipFill>
            <p:spPr bwMode="auto">
              <a:xfrm rot="180000" flipV="1">
                <a:off x="4800865" y="2721984"/>
                <a:ext cx="840247" cy="2106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8-2"/>
              <p:cNvPicPr>
                <a:picLocks noChangeAspect="1" noChangeArrowheads="1"/>
              </p:cNvPicPr>
              <p:nvPr/>
            </p:nvPicPr>
            <p:blipFill>
              <a:blip r:embed="rId10" cstate="email">
                <a:duotone>
                  <a:prstClr val="black"/>
                  <a:srgbClr val="0E78C5">
                    <a:tint val="45000"/>
                    <a:satMod val="400000"/>
                  </a:srgbClr>
                </a:duotone>
                <a:extLst>
                  <a:ext uri="{28A0092B-C50C-407E-A947-70E740481C1C}">
                    <a14:useLocalDpi xmlns:a14="http://schemas.microsoft.com/office/drawing/2010/main"/>
                  </a:ext>
                </a:extLst>
              </a:blip>
              <a:srcRect/>
              <a:stretch>
                <a:fillRect/>
              </a:stretch>
            </p:blipFill>
            <p:spPr bwMode="auto">
              <a:xfrm>
                <a:off x="5819707" y="2977043"/>
                <a:ext cx="781282" cy="324363"/>
              </a:xfrm>
              <a:prstGeom prst="rect">
                <a:avLst/>
              </a:prstGeom>
              <a:noFill/>
              <a:extLst>
                <a:ext uri="{909E8E84-426E-40DD-AFC4-6F175D3DCCD1}">
                  <a14:hiddenFill xmlns:a14="http://schemas.microsoft.com/office/drawing/2010/main">
                    <a:solidFill>
                      <a:srgbClr val="FFFFFF"/>
                    </a:solidFill>
                  </a14:hiddenFill>
                </a:ext>
              </a:extLst>
            </p:spPr>
          </p:pic>
          <p:pic>
            <p:nvPicPr>
              <p:cNvPr id="27" name="그림 58" descr="DVM-PLUS-3-Sales(내지)_026.png"/>
              <p:cNvPicPr>
                <a:picLocks noChangeAspect="1"/>
              </p:cNvPicPr>
              <p:nvPr/>
            </p:nvPicPr>
            <p:blipFill>
              <a:blip r:embed="rId11" cstate="email">
                <a:duotone>
                  <a:prstClr val="black"/>
                  <a:srgbClr val="0E78C5">
                    <a:tint val="45000"/>
                    <a:satMod val="400000"/>
                  </a:srgbClr>
                </a:duotone>
                <a:extLst>
                  <a:ext uri="{28A0092B-C50C-407E-A947-70E740481C1C}">
                    <a14:useLocalDpi xmlns:a14="http://schemas.microsoft.com/office/drawing/2010/main"/>
                  </a:ext>
                </a:extLst>
              </a:blip>
              <a:srcRect/>
              <a:stretch>
                <a:fillRect/>
              </a:stretch>
            </p:blipFill>
            <p:spPr bwMode="auto">
              <a:xfrm rot="21300000">
                <a:off x="3332239" y="2984193"/>
                <a:ext cx="1231456" cy="71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그림 59" descr="DVM-PLUS-3-Sales(내지)_025.png"/>
              <p:cNvPicPr>
                <a:picLocks noChangeAspect="1"/>
              </p:cNvPicPr>
              <p:nvPr/>
            </p:nvPicPr>
            <p:blipFill>
              <a:blip r:embed="rId12">
                <a:duotone>
                  <a:prstClr val="black"/>
                  <a:srgbClr val="0E78C5">
                    <a:tint val="45000"/>
                    <a:satMod val="400000"/>
                  </a:srgbClr>
                </a:duotone>
                <a:extLst>
                  <a:ext uri="{28A0092B-C50C-407E-A947-70E740481C1C}">
                    <a14:useLocalDpi xmlns:a14="http://schemas.microsoft.com/office/drawing/2010/main"/>
                  </a:ext>
                </a:extLst>
              </a:blip>
              <a:srcRect/>
              <a:stretch>
                <a:fillRect/>
              </a:stretch>
            </p:blipFill>
            <p:spPr bwMode="auto">
              <a:xfrm rot="420000">
                <a:off x="3107496" y="2127121"/>
                <a:ext cx="1616994" cy="590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1" name="Title 1">
            <a:extLst>
              <a:ext uri="{FF2B5EF4-FFF2-40B4-BE49-F238E27FC236}">
                <a16:creationId xmlns:a16="http://schemas.microsoft.com/office/drawing/2014/main" id="{0CFAABA6-2F89-42EC-A507-F7E3B2743C45}"/>
              </a:ext>
            </a:extLst>
          </p:cNvPr>
          <p:cNvSpPr>
            <a:spLocks noGrp="1"/>
          </p:cNvSpPr>
          <p:nvPr>
            <p:ph type="title"/>
          </p:nvPr>
        </p:nvSpPr>
        <p:spPr>
          <a:xfrm>
            <a:off x="259200" y="648000"/>
            <a:ext cx="10450800" cy="388800"/>
          </a:xfrm>
        </p:spPr>
        <p:txBody>
          <a:bodyPr/>
          <a:lstStyle/>
          <a:p>
            <a:r>
              <a:rPr lang="de-DE"/>
              <a:t>ESP Flexibility </a:t>
            </a:r>
            <a:endParaRPr lang="en-US"/>
          </a:p>
        </p:txBody>
      </p:sp>
      <p:sp>
        <p:nvSpPr>
          <p:cNvPr id="33" name="Text Placeholder 2">
            <a:extLst>
              <a:ext uri="{FF2B5EF4-FFF2-40B4-BE49-F238E27FC236}">
                <a16:creationId xmlns:a16="http://schemas.microsoft.com/office/drawing/2014/main" id="{6E27A657-3961-452F-8870-A8CE4D23289F}"/>
              </a:ext>
            </a:extLst>
          </p:cNvPr>
          <p:cNvSpPr>
            <a:spLocks noGrp="1"/>
          </p:cNvSpPr>
          <p:nvPr>
            <p:ph type="body" sz="quarter" idx="15"/>
          </p:nvPr>
        </p:nvSpPr>
        <p:spPr>
          <a:xfrm>
            <a:off x="259200" y="259200"/>
            <a:ext cx="10450800" cy="388800"/>
          </a:xfrm>
        </p:spPr>
        <p:txBody>
          <a:bodyPr/>
          <a:lstStyle/>
          <a:p>
            <a:r>
              <a:rPr lang="en-US"/>
              <a:t>AF5300</a:t>
            </a:r>
          </a:p>
        </p:txBody>
      </p:sp>
      <p:pic>
        <p:nvPicPr>
          <p:cNvPr id="35" name="Graphic 34" descr="Medieval Trumpet outline">
            <a:extLst>
              <a:ext uri="{FF2B5EF4-FFF2-40B4-BE49-F238E27FC236}">
                <a16:creationId xmlns:a16="http://schemas.microsoft.com/office/drawing/2014/main" id="{4652C772-2ADE-4E01-89A7-90BB10B70F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353260">
            <a:off x="8522363" y="648531"/>
            <a:ext cx="668877" cy="668877"/>
          </a:xfrm>
          <a:prstGeom prst="rect">
            <a:avLst/>
          </a:prstGeom>
        </p:spPr>
      </p:pic>
      <p:sp>
        <p:nvSpPr>
          <p:cNvPr id="36" name="Scroll: Horizontal 35">
            <a:extLst>
              <a:ext uri="{FF2B5EF4-FFF2-40B4-BE49-F238E27FC236}">
                <a16:creationId xmlns:a16="http://schemas.microsoft.com/office/drawing/2014/main" id="{F3162399-C85F-4F01-8CA9-8AE850C5B76D}"/>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
        <p:nvSpPr>
          <p:cNvPr id="37" name="Text Box 27_">
            <a:extLst>
              <a:ext uri="{FF2B5EF4-FFF2-40B4-BE49-F238E27FC236}">
                <a16:creationId xmlns:a16="http://schemas.microsoft.com/office/drawing/2014/main" id="{AC22581A-2F82-4BBF-AF8C-C00E485BC130}"/>
              </a:ext>
            </a:extLst>
          </p:cNvPr>
          <p:cNvSpPr txBox="1">
            <a:spLocks noChangeArrowheads="1"/>
          </p:cNvSpPr>
          <p:nvPr>
            <p:custDataLst>
              <p:tags r:id="rId2"/>
            </p:custDataLst>
          </p:nvPr>
        </p:nvSpPr>
        <p:spPr bwMode="auto">
          <a:xfrm>
            <a:off x="4876804" y="4430843"/>
            <a:ext cx="3979997" cy="1112863"/>
          </a:xfrm>
          <a:prstGeom prst="rect">
            <a:avLst/>
          </a:prstGeom>
          <a:pattFill prst="pct5">
            <a:fgClr>
              <a:srgbClr val="FFFFFF">
                <a:alpha val="0"/>
              </a:srgbClr>
            </a:fgClr>
            <a:bgClr>
              <a:srgbClr val="FFFFFF">
                <a:alpha val="0"/>
              </a:srgbClr>
            </a:bgClr>
          </a:pattFill>
          <a:ln w="9525" algn="ctr">
            <a:noFill/>
            <a:miter lim="800000"/>
            <a:headEnd/>
            <a:tailEnd/>
          </a:ln>
          <a:effectLst/>
        </p:spPr>
        <p:txBody>
          <a:bodyPr wrap="none" lIns="52219" tIns="26110" rIns="52219" bIns="26110">
            <a:noAutofit/>
            <a:scene3d>
              <a:camera prst="orthographicFront"/>
              <a:lightRig rig="threePt" dir="t"/>
            </a:scene3d>
            <a:sp3d extrusionH="57150">
              <a:bevelT w="0" h="0"/>
            </a:sp3d>
          </a:bodyPr>
          <a:lstStyle/>
          <a:p>
            <a:pPr marL="171450" indent="-171450" defTabSz="641504">
              <a:buClr>
                <a:srgbClr val="000000"/>
              </a:buClr>
              <a:buSzPts val="1400"/>
              <a:buFont typeface="Arial" panose="020B0604020202020204" pitchFamily="34" charset="0"/>
              <a:buChar char="•"/>
              <a:defRPr/>
            </a:pPr>
            <a:r>
              <a:rPr lang="tr-TR" altLang="ko-KR" sz="1200" kern="1000" spc="-20">
                <a:solidFill>
                  <a:srgbClr val="000000"/>
                </a:solidFill>
                <a:ea typeface="微软雅黑" pitchFamily="34" charset="-122"/>
                <a:cs typeface="Arial" pitchFamily="34" charset="0"/>
              </a:rPr>
              <a:t>Setting </a:t>
            </a:r>
            <a:r>
              <a:rPr lang="tr-TR" altLang="ko-KR" sz="1200" kern="1000" spc="-20" dirty="0">
                <a:solidFill>
                  <a:srgbClr val="000000"/>
                </a:solidFill>
                <a:ea typeface="微软雅黑" pitchFamily="34" charset="-122"/>
                <a:cs typeface="Arial" pitchFamily="34" charset="0"/>
              </a:rPr>
              <a:t>is done via dip-switch at outdoor </a:t>
            </a:r>
            <a:r>
              <a:rPr lang="tr-TR" altLang="ko-KR" sz="1200" kern="1000" spc="-20" dirty="0" err="1">
                <a:solidFill>
                  <a:srgbClr val="000000"/>
                </a:solidFill>
                <a:ea typeface="微软雅黑" pitchFamily="34" charset="-122"/>
                <a:cs typeface="Arial" pitchFamily="34" charset="0"/>
              </a:rPr>
              <a:t>unit</a:t>
            </a:r>
            <a:r>
              <a:rPr lang="tr-TR" altLang="ko-KR" sz="1200" kern="1000" spc="-20" dirty="0">
                <a:solidFill>
                  <a:srgbClr val="000000"/>
                </a:solidFill>
                <a:ea typeface="微软雅黑" pitchFamily="34" charset="-122"/>
                <a:cs typeface="Arial" pitchFamily="34" charset="0"/>
              </a:rPr>
              <a:t> </a:t>
            </a:r>
            <a:r>
              <a:rPr lang="tr-TR" altLang="ko-KR" sz="1200" kern="1000" spc="-20" dirty="0" err="1">
                <a:solidFill>
                  <a:srgbClr val="000000"/>
                </a:solidFill>
                <a:ea typeface="微软雅黑" pitchFamily="34" charset="-122"/>
                <a:cs typeface="Arial" pitchFamily="34" charset="0"/>
              </a:rPr>
              <a:t>pcb</a:t>
            </a:r>
            <a:r>
              <a:rPr lang="tr-TR" altLang="ko-KR" sz="1200" kern="1000" spc="-20" dirty="0">
                <a:solidFill>
                  <a:srgbClr val="000000"/>
                </a:solidFill>
                <a:ea typeface="微软雅黑" pitchFamily="34" charset="-122"/>
                <a:cs typeface="Arial" pitchFamily="34" charset="0"/>
              </a:rPr>
              <a:t> </a:t>
            </a:r>
          </a:p>
          <a:p>
            <a:pPr marL="171450" indent="-171450" defTabSz="641504">
              <a:buClr>
                <a:srgbClr val="000000"/>
              </a:buClr>
              <a:buSzPts val="1400"/>
              <a:buFont typeface="Arial" panose="020B0604020202020204" pitchFamily="34" charset="0"/>
              <a:buChar char="•"/>
              <a:defRPr/>
            </a:pPr>
            <a:r>
              <a:rPr lang="tr-TR" altLang="ko-KR" sz="1200" kern="1000" spc="-20" dirty="0">
                <a:solidFill>
                  <a:srgbClr val="000000"/>
                </a:solidFill>
                <a:ea typeface="微软雅黑" pitchFamily="34" charset="-122"/>
                <a:cs typeface="Arial" pitchFamily="34" charset="0"/>
              </a:rPr>
              <a:t>Standart </a:t>
            </a:r>
            <a:r>
              <a:rPr lang="tr-TR" altLang="ko-KR" sz="1200" kern="1000" spc="-20" dirty="0" err="1">
                <a:solidFill>
                  <a:srgbClr val="000000"/>
                </a:solidFill>
                <a:ea typeface="微软雅黑" pitchFamily="34" charset="-122"/>
                <a:cs typeface="Arial" pitchFamily="34" charset="0"/>
              </a:rPr>
              <a:t>setting</a:t>
            </a:r>
            <a:r>
              <a:rPr lang="tr-TR" altLang="ko-KR" sz="1200" kern="1000" spc="-20" dirty="0">
                <a:solidFill>
                  <a:srgbClr val="000000"/>
                </a:solidFill>
                <a:ea typeface="微软雅黑" pitchFamily="34" charset="-122"/>
                <a:cs typeface="Arial" pitchFamily="34" charset="0"/>
              </a:rPr>
              <a:t> is 0 </a:t>
            </a:r>
            <a:r>
              <a:rPr lang="tr-TR" altLang="ko-KR" sz="1200" kern="1000" spc="-20" dirty="0" err="1">
                <a:solidFill>
                  <a:srgbClr val="000000"/>
                </a:solidFill>
                <a:ea typeface="微软雅黑" pitchFamily="34" charset="-122"/>
                <a:cs typeface="Arial" pitchFamily="34" charset="0"/>
              </a:rPr>
              <a:t>Pa</a:t>
            </a:r>
            <a:endParaRPr lang="tr-TR" altLang="ko-KR" sz="1200" kern="1000" spc="-20" dirty="0">
              <a:solidFill>
                <a:srgbClr val="000000"/>
              </a:solidFill>
              <a:ea typeface="微软雅黑" pitchFamily="34" charset="-122"/>
              <a:cs typeface="Arial" pitchFamily="34" charset="0"/>
            </a:endParaRPr>
          </a:p>
          <a:p>
            <a:pPr marL="171450" indent="-171450" defTabSz="641504">
              <a:buClr>
                <a:srgbClr val="000000"/>
              </a:buClr>
              <a:buSzPts val="1400"/>
              <a:buFont typeface="Arial" panose="020B0604020202020204" pitchFamily="34" charset="0"/>
              <a:buChar char="•"/>
              <a:defRPr/>
            </a:pPr>
            <a:r>
              <a:rPr lang="en-US" sz="1200" dirty="0"/>
              <a:t>0,20,40,60,80 </a:t>
            </a:r>
          </a:p>
          <a:p>
            <a:r>
              <a:rPr lang="tr-TR" sz="1200" dirty="0"/>
              <a:t>    </a:t>
            </a:r>
            <a:r>
              <a:rPr lang="en-US" sz="1200" dirty="0"/>
              <a:t>(Can be selected via dip-switch)</a:t>
            </a:r>
          </a:p>
          <a:p>
            <a:pPr defTabSz="641504">
              <a:buClr>
                <a:srgbClr val="000000"/>
              </a:buClr>
              <a:buSzPts val="1400"/>
              <a:defRPr/>
            </a:pPr>
            <a:endParaRPr lang="tr-TR" altLang="ko-KR" sz="1400" kern="1000" spc="-20" dirty="0">
              <a:solidFill>
                <a:srgbClr val="000000"/>
              </a:solidFill>
              <a:ea typeface="微软雅黑" pitchFamily="34" charset="-122"/>
              <a:cs typeface="Arial" pitchFamily="34" charset="0"/>
            </a:endParaRPr>
          </a:p>
        </p:txBody>
      </p:sp>
      <p:sp>
        <p:nvSpPr>
          <p:cNvPr id="38" name="TextBox 37">
            <a:extLst>
              <a:ext uri="{FF2B5EF4-FFF2-40B4-BE49-F238E27FC236}">
                <a16:creationId xmlns:a16="http://schemas.microsoft.com/office/drawing/2014/main" id="{F4F04E42-FC60-4DF7-9F0B-79B442F66EC9}"/>
              </a:ext>
            </a:extLst>
          </p:cNvPr>
          <p:cNvSpPr txBox="1"/>
          <p:nvPr/>
        </p:nvSpPr>
        <p:spPr>
          <a:xfrm>
            <a:off x="4855511" y="4152512"/>
            <a:ext cx="5486400" cy="307777"/>
          </a:xfrm>
          <a:prstGeom prst="rect">
            <a:avLst/>
          </a:prstGeom>
          <a:noFill/>
        </p:spPr>
        <p:txBody>
          <a:bodyPr wrap="square">
            <a:spAutoFit/>
          </a:bodyPr>
          <a:lstStyle/>
          <a:p>
            <a:pPr defTabSz="641504">
              <a:buClr>
                <a:srgbClr val="000000"/>
              </a:buClr>
              <a:buSzPts val="1400"/>
              <a:defRPr/>
            </a:pPr>
            <a:r>
              <a:rPr lang="de-DE" altLang="ko-KR" sz="1400" b="1" u="sng" kern="1000" spc="-20">
                <a:solidFill>
                  <a:srgbClr val="000000"/>
                </a:solidFill>
                <a:ea typeface="微软雅黑" pitchFamily="34" charset="-122"/>
                <a:cs typeface="Arial" pitchFamily="34" charset="0"/>
              </a:rPr>
              <a:t>AF6300</a:t>
            </a:r>
            <a:endParaRPr lang="tr-TR" altLang="ko-KR" sz="1400" b="1" u="sng" kern="1000" spc="-20" dirty="0">
              <a:solidFill>
                <a:srgbClr val="000000"/>
              </a:solidFill>
              <a:ea typeface="微软雅黑" pitchFamily="34" charset="-122"/>
              <a:cs typeface="Arial" pitchFamily="34" charset="0"/>
            </a:endParaRPr>
          </a:p>
        </p:txBody>
      </p:sp>
    </p:spTree>
    <p:custDataLst>
      <p:tags r:id="rId1"/>
    </p:custDataLst>
    <p:extLst>
      <p:ext uri="{BB962C8B-B14F-4D97-AF65-F5344CB8AC3E}">
        <p14:creationId xmlns:p14="http://schemas.microsoft.com/office/powerpoint/2010/main" val="2447459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1976" y="1772729"/>
            <a:ext cx="2518011" cy="3530406"/>
          </a:xfrm>
          <a:prstGeom prst="rect">
            <a:avLst/>
          </a:prstGeom>
        </p:spPr>
      </p:pic>
      <p:sp>
        <p:nvSpPr>
          <p:cNvPr id="16" name="object 20"/>
          <p:cNvSpPr txBox="1"/>
          <p:nvPr/>
        </p:nvSpPr>
        <p:spPr>
          <a:xfrm>
            <a:off x="2335913" y="5248971"/>
            <a:ext cx="2350135" cy="276999"/>
          </a:xfrm>
          <a:prstGeom prst="rect">
            <a:avLst/>
          </a:prstGeom>
        </p:spPr>
        <p:txBody>
          <a:bodyPr vert="horz" wrap="square" lIns="0" tIns="0" rIns="0" bIns="0" rtlCol="0">
            <a:spAutoFit/>
          </a:bodyPr>
          <a:lstStyle/>
          <a:p>
            <a:pPr marL="12700" algn="ctr"/>
            <a:r>
              <a:rPr dirty="0">
                <a:solidFill>
                  <a:srgbClr val="212832"/>
                </a:solidFill>
                <a:latin typeface="+mj-lt"/>
                <a:cs typeface="Arial"/>
              </a:rPr>
              <a:t>Self-clean</a:t>
            </a:r>
          </a:p>
        </p:txBody>
      </p:sp>
      <p:sp>
        <p:nvSpPr>
          <p:cNvPr id="17" name="object 22"/>
          <p:cNvSpPr txBox="1"/>
          <p:nvPr/>
        </p:nvSpPr>
        <p:spPr>
          <a:xfrm>
            <a:off x="5301434" y="1772730"/>
            <a:ext cx="4037352" cy="1958293"/>
          </a:xfrm>
          <a:prstGeom prst="rect">
            <a:avLst/>
          </a:prstGeom>
        </p:spPr>
        <p:txBody>
          <a:bodyPr vert="horz" wrap="square" lIns="0" tIns="0" rIns="0" bIns="0" rtlCol="0">
            <a:spAutoFit/>
          </a:bodyPr>
          <a:lstStyle/>
          <a:p>
            <a:pPr marL="355600" marR="5080" indent="-342900">
              <a:lnSpc>
                <a:spcPct val="101200"/>
              </a:lnSpc>
              <a:buChar char="•"/>
              <a:tabLst>
                <a:tab pos="354965" algn="l"/>
                <a:tab pos="355600" algn="l"/>
              </a:tabLst>
            </a:pPr>
            <a:r>
              <a:rPr lang="tr-TR" spc="-10" dirty="0">
                <a:solidFill>
                  <a:srgbClr val="212832"/>
                </a:solidFill>
                <a:latin typeface="+mj-lt"/>
                <a:cs typeface="Arial"/>
              </a:rPr>
              <a:t>D</a:t>
            </a:r>
            <a:r>
              <a:rPr spc="-10" dirty="0" err="1">
                <a:solidFill>
                  <a:srgbClr val="212832"/>
                </a:solidFill>
                <a:latin typeface="+mj-lt"/>
                <a:cs typeface="Arial"/>
              </a:rPr>
              <a:t>ust</a:t>
            </a:r>
            <a:r>
              <a:rPr lang="tr-TR" spc="-10" dirty="0">
                <a:solidFill>
                  <a:srgbClr val="212832"/>
                </a:solidFill>
                <a:latin typeface="+mj-lt"/>
                <a:cs typeface="Arial"/>
              </a:rPr>
              <a:t> </a:t>
            </a:r>
            <a:r>
              <a:rPr spc="-10" dirty="0">
                <a:solidFill>
                  <a:srgbClr val="212832"/>
                </a:solidFill>
                <a:latin typeface="+mj-lt"/>
                <a:cs typeface="Arial"/>
              </a:rPr>
              <a:t>clean function </a:t>
            </a:r>
            <a:r>
              <a:rPr spc="-25" dirty="0">
                <a:solidFill>
                  <a:srgbClr val="212832"/>
                </a:solidFill>
                <a:latin typeface="+mj-lt"/>
                <a:cs typeface="Arial"/>
              </a:rPr>
              <a:t>enables  </a:t>
            </a:r>
            <a:r>
              <a:rPr spc="-10" dirty="0">
                <a:solidFill>
                  <a:srgbClr val="212832"/>
                </a:solidFill>
                <a:latin typeface="+mj-lt"/>
                <a:cs typeface="Arial"/>
              </a:rPr>
              <a:t>outdoor </a:t>
            </a:r>
            <a:r>
              <a:rPr spc="5" dirty="0">
                <a:solidFill>
                  <a:srgbClr val="212832"/>
                </a:solidFill>
                <a:latin typeface="+mj-lt"/>
                <a:cs typeface="Arial"/>
              </a:rPr>
              <a:t>unit</a:t>
            </a:r>
            <a:r>
              <a:rPr lang="tr-TR" spc="5" dirty="0">
                <a:solidFill>
                  <a:srgbClr val="212832"/>
                </a:solidFill>
                <a:latin typeface="+mj-lt"/>
                <a:cs typeface="Arial"/>
              </a:rPr>
              <a:t>s heat exchanger </a:t>
            </a:r>
            <a:r>
              <a:rPr spc="5" dirty="0">
                <a:solidFill>
                  <a:srgbClr val="212832"/>
                </a:solidFill>
                <a:latin typeface="+mj-lt"/>
                <a:cs typeface="Arial"/>
              </a:rPr>
              <a:t>to </a:t>
            </a:r>
            <a:r>
              <a:rPr lang="tr-TR" spc="5" dirty="0">
                <a:solidFill>
                  <a:srgbClr val="212832"/>
                </a:solidFill>
                <a:latin typeface="+mj-lt"/>
                <a:cs typeface="Arial"/>
              </a:rPr>
              <a:t>clean itself and </a:t>
            </a:r>
            <a:r>
              <a:rPr spc="-20" dirty="0">
                <a:solidFill>
                  <a:srgbClr val="212832"/>
                </a:solidFill>
                <a:latin typeface="+mj-lt"/>
                <a:cs typeface="Arial"/>
              </a:rPr>
              <a:t>prevent </a:t>
            </a:r>
            <a:r>
              <a:rPr lang="tr-TR" spc="-20" dirty="0">
                <a:solidFill>
                  <a:srgbClr val="212832"/>
                </a:solidFill>
                <a:latin typeface="+mj-lt"/>
                <a:cs typeface="Arial"/>
              </a:rPr>
              <a:t>from </a:t>
            </a:r>
            <a:r>
              <a:rPr spc="15" dirty="0">
                <a:solidFill>
                  <a:srgbClr val="212832"/>
                </a:solidFill>
                <a:latin typeface="+mj-lt"/>
                <a:cs typeface="Arial"/>
              </a:rPr>
              <a:t>dust</a:t>
            </a:r>
            <a:endParaRPr lang="tr-TR" spc="-20" dirty="0">
              <a:solidFill>
                <a:srgbClr val="212832"/>
              </a:solidFill>
              <a:latin typeface="+mj-lt"/>
              <a:cs typeface="Arial"/>
            </a:endParaRPr>
          </a:p>
          <a:p>
            <a:pPr marL="355600" marR="5080" indent="-342900">
              <a:lnSpc>
                <a:spcPct val="101200"/>
              </a:lnSpc>
              <a:buChar char="•"/>
              <a:tabLst>
                <a:tab pos="354965" algn="l"/>
                <a:tab pos="355600" algn="l"/>
              </a:tabLst>
            </a:pPr>
            <a:endParaRPr dirty="0">
              <a:solidFill>
                <a:srgbClr val="000000"/>
              </a:solidFill>
              <a:latin typeface="+mj-lt"/>
              <a:cs typeface="Arial"/>
            </a:endParaRPr>
          </a:p>
          <a:p>
            <a:pPr marL="355600" marR="21590" indent="-342900">
              <a:lnSpc>
                <a:spcPct val="101200"/>
              </a:lnSpc>
              <a:buChar char="•"/>
              <a:tabLst>
                <a:tab pos="354965" algn="l"/>
                <a:tab pos="355600" algn="l"/>
              </a:tabLst>
            </a:pPr>
            <a:r>
              <a:rPr lang="tr-TR" spc="-5" dirty="0">
                <a:solidFill>
                  <a:srgbClr val="212832"/>
                </a:solidFill>
                <a:latin typeface="+mj-lt"/>
                <a:cs typeface="Arial"/>
              </a:rPr>
              <a:t>M</a:t>
            </a:r>
            <a:r>
              <a:rPr spc="-5" dirty="0" err="1">
                <a:solidFill>
                  <a:srgbClr val="212832"/>
                </a:solidFill>
                <a:latin typeface="+mj-lt"/>
                <a:cs typeface="Arial"/>
              </a:rPr>
              <a:t>aintain</a:t>
            </a:r>
            <a:r>
              <a:rPr spc="-5" dirty="0">
                <a:solidFill>
                  <a:srgbClr val="212832"/>
                </a:solidFill>
                <a:latin typeface="+mj-lt"/>
                <a:cs typeface="Arial"/>
              </a:rPr>
              <a:t> </a:t>
            </a:r>
            <a:r>
              <a:rPr spc="-20" dirty="0">
                <a:solidFill>
                  <a:srgbClr val="212832"/>
                </a:solidFill>
                <a:latin typeface="+mj-lt"/>
                <a:cs typeface="Arial"/>
              </a:rPr>
              <a:t>system operate</a:t>
            </a:r>
            <a:r>
              <a:rPr lang="tr-TR" spc="-20" dirty="0">
                <a:solidFill>
                  <a:srgbClr val="212832"/>
                </a:solidFill>
                <a:latin typeface="+mj-lt"/>
                <a:cs typeface="Arial"/>
              </a:rPr>
              <a:t> at high </a:t>
            </a:r>
            <a:r>
              <a:rPr spc="-25" dirty="0" err="1">
                <a:solidFill>
                  <a:srgbClr val="212832"/>
                </a:solidFill>
                <a:latin typeface="+mj-lt"/>
                <a:cs typeface="Arial"/>
              </a:rPr>
              <a:t>efficien</a:t>
            </a:r>
            <a:r>
              <a:rPr lang="tr-TR" spc="-25" dirty="0">
                <a:solidFill>
                  <a:srgbClr val="212832"/>
                </a:solidFill>
                <a:latin typeface="+mj-lt"/>
                <a:cs typeface="Arial"/>
              </a:rPr>
              <a:t>cy like installed and running as first day and ensure reliability</a:t>
            </a:r>
            <a:endParaRPr dirty="0">
              <a:solidFill>
                <a:srgbClr val="212832"/>
              </a:solidFill>
              <a:latin typeface="+mj-lt"/>
              <a:cs typeface="Arial"/>
            </a:endParaRPr>
          </a:p>
        </p:txBody>
      </p:sp>
      <p:sp>
        <p:nvSpPr>
          <p:cNvPr id="20" name="Rectangle 19"/>
          <p:cNvSpPr/>
          <p:nvPr/>
        </p:nvSpPr>
        <p:spPr>
          <a:xfrm>
            <a:off x="5422961" y="4130290"/>
            <a:ext cx="3809742" cy="457305"/>
          </a:xfrm>
          <a:prstGeom prst="rect">
            <a:avLst/>
          </a:prstGeom>
        </p:spPr>
        <p:txBody>
          <a:bodyPr wrap="square">
            <a:spAutoFit/>
          </a:bodyPr>
          <a:lstStyle/>
          <a:p>
            <a:pPr marL="12700" marR="5080">
              <a:lnSpc>
                <a:spcPct val="101800"/>
              </a:lnSpc>
              <a:buClr>
                <a:srgbClr val="3E3E3E"/>
              </a:buClr>
              <a:tabLst>
                <a:tab pos="354965" algn="l"/>
                <a:tab pos="355600" algn="l"/>
              </a:tabLst>
            </a:pPr>
            <a:r>
              <a:rPr lang="tr-TR" altLang="ko-KR" sz="1200" kern="1000" spc="-20" dirty="0">
                <a:solidFill>
                  <a:srgbClr val="000000"/>
                </a:solidFill>
                <a:ea typeface="微软雅黑" pitchFamily="34" charset="-122"/>
                <a:cs typeface="Arial" pitchFamily="34" charset="0"/>
              </a:rPr>
              <a:t>* Setting is done via dip-switch at outdoor unit pcb</a:t>
            </a:r>
          </a:p>
          <a:p>
            <a:pPr marL="355600" marR="5080" indent="-342900">
              <a:lnSpc>
                <a:spcPct val="101800"/>
              </a:lnSpc>
              <a:buClr>
                <a:srgbClr val="3E3E3E"/>
              </a:buClr>
              <a:buFont typeface="Arial"/>
              <a:buChar char="•"/>
              <a:tabLst>
                <a:tab pos="354965" algn="l"/>
                <a:tab pos="355600" algn="l"/>
              </a:tabLst>
            </a:pPr>
            <a:endParaRPr lang="en-US" sz="1200" dirty="0">
              <a:solidFill>
                <a:srgbClr val="000000"/>
              </a:solidFill>
              <a:cs typeface="Arial"/>
            </a:endParaRPr>
          </a:p>
        </p:txBody>
      </p:sp>
      <p:sp>
        <p:nvSpPr>
          <p:cNvPr id="22" name="object 3"/>
          <p:cNvSpPr/>
          <p:nvPr/>
        </p:nvSpPr>
        <p:spPr>
          <a:xfrm>
            <a:off x="1999715" y="1260315"/>
            <a:ext cx="3630053" cy="1171575"/>
          </a:xfrm>
          <a:prstGeom prst="rect">
            <a:avLst/>
          </a:prstGeom>
          <a:blipFill>
            <a:blip r:embed="rId4" cstate="print">
              <a:extLst>
                <a:ext uri="{BEBA8EAE-BF5A-486C-A8C5-ECC9F3942E4B}">
                  <a14:imgProps xmlns:a14="http://schemas.microsoft.com/office/drawing/2010/main">
                    <a14:imgLayer r:embed="rId5">
                      <a14:imgEffect>
                        <a14:colorTemperature colorTemp="11200"/>
                      </a14:imgEffect>
                    </a14:imgLayer>
                  </a14:imgProps>
                </a:ext>
              </a:extLst>
            </a:blip>
            <a:stretch>
              <a:fillRect/>
            </a:stretch>
          </a:blipFill>
        </p:spPr>
        <p:txBody>
          <a:bodyPr wrap="square" lIns="0" tIns="0" rIns="0" bIns="0" rtlCol="0"/>
          <a:lstStyle/>
          <a:p>
            <a:endParaRPr/>
          </a:p>
        </p:txBody>
      </p:sp>
      <p:sp>
        <p:nvSpPr>
          <p:cNvPr id="23" name="object 4"/>
          <p:cNvSpPr/>
          <p:nvPr/>
        </p:nvSpPr>
        <p:spPr>
          <a:xfrm rot="21306444" flipH="1">
            <a:off x="1461185" y="2799030"/>
            <a:ext cx="1198529" cy="2170574"/>
          </a:xfrm>
          <a:prstGeom prst="rect">
            <a:avLst/>
          </a:prstGeom>
          <a: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a:blipFill>
        </p:spPr>
        <p:txBody>
          <a:bodyPr wrap="square" lIns="0" tIns="0" rIns="0" bIns="0" rtlCol="0"/>
          <a:lstStyle/>
          <a:p>
            <a:endParaRPr/>
          </a:p>
        </p:txBody>
      </p:sp>
      <p:sp>
        <p:nvSpPr>
          <p:cNvPr id="26" name="object 7"/>
          <p:cNvSpPr/>
          <p:nvPr/>
        </p:nvSpPr>
        <p:spPr>
          <a:xfrm flipH="1">
            <a:off x="1586725" y="3942775"/>
            <a:ext cx="947224" cy="475611"/>
          </a:xfrm>
          <a:prstGeom prst="rect">
            <a:avLst/>
          </a:prstGeom>
          <a:blipFill>
            <a:blip r:embed="rId8" cstate="print">
              <a:duotone>
                <a:srgbClr val="08427E">
                  <a:shade val="45000"/>
                  <a:satMod val="135000"/>
                </a:srgbClr>
                <a:prstClr val="white"/>
              </a:duotone>
            </a:blip>
            <a:stretch>
              <a:fillRect/>
            </a:stretch>
          </a:blipFill>
        </p:spPr>
        <p:txBody>
          <a:bodyPr wrap="square" lIns="0" tIns="0" rIns="0" bIns="0" rtlCol="0"/>
          <a:lstStyle/>
          <a:p>
            <a:endParaRPr/>
          </a:p>
        </p:txBody>
      </p:sp>
      <p:sp>
        <p:nvSpPr>
          <p:cNvPr id="18" name="Rectangle 17"/>
          <p:cNvSpPr/>
          <p:nvPr/>
        </p:nvSpPr>
        <p:spPr>
          <a:xfrm>
            <a:off x="5955506" y="5190934"/>
            <a:ext cx="3338572"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sp>
        <p:nvSpPr>
          <p:cNvPr id="15" name="Title 1">
            <a:extLst>
              <a:ext uri="{FF2B5EF4-FFF2-40B4-BE49-F238E27FC236}">
                <a16:creationId xmlns:a16="http://schemas.microsoft.com/office/drawing/2014/main" id="{1B909E53-A543-4581-837B-C1F275B41A7E}"/>
              </a:ext>
            </a:extLst>
          </p:cNvPr>
          <p:cNvSpPr>
            <a:spLocks noGrp="1"/>
          </p:cNvSpPr>
          <p:nvPr>
            <p:ph type="title"/>
          </p:nvPr>
        </p:nvSpPr>
        <p:spPr>
          <a:xfrm>
            <a:off x="259200" y="648000"/>
            <a:ext cx="10450800" cy="388800"/>
          </a:xfrm>
        </p:spPr>
        <p:txBody>
          <a:bodyPr/>
          <a:lstStyle/>
          <a:p>
            <a:r>
              <a:rPr lang="de-DE"/>
              <a:t>Auto Dust Clean</a:t>
            </a:r>
            <a:endParaRPr lang="en-US"/>
          </a:p>
        </p:txBody>
      </p:sp>
      <p:sp>
        <p:nvSpPr>
          <p:cNvPr id="19" name="Text Placeholder 2">
            <a:extLst>
              <a:ext uri="{FF2B5EF4-FFF2-40B4-BE49-F238E27FC236}">
                <a16:creationId xmlns:a16="http://schemas.microsoft.com/office/drawing/2014/main" id="{124A13FB-06C7-496D-8784-9C4753CA5D74}"/>
              </a:ext>
            </a:extLst>
          </p:cNvPr>
          <p:cNvSpPr>
            <a:spLocks noGrp="1"/>
          </p:cNvSpPr>
          <p:nvPr>
            <p:ph type="body" sz="quarter" idx="15"/>
          </p:nvPr>
        </p:nvSpPr>
        <p:spPr>
          <a:xfrm>
            <a:off x="259200" y="259200"/>
            <a:ext cx="10450800" cy="388800"/>
          </a:xfrm>
        </p:spPr>
        <p:txBody>
          <a:bodyPr/>
          <a:lstStyle/>
          <a:p>
            <a:r>
              <a:rPr lang="en-US"/>
              <a:t>AF5300</a:t>
            </a:r>
          </a:p>
        </p:txBody>
      </p:sp>
      <p:pic>
        <p:nvPicPr>
          <p:cNvPr id="21" name="Graphic 20" descr="Medieval Trumpet outline">
            <a:extLst>
              <a:ext uri="{FF2B5EF4-FFF2-40B4-BE49-F238E27FC236}">
                <a16:creationId xmlns:a16="http://schemas.microsoft.com/office/drawing/2014/main" id="{77D32BA8-33E8-428D-A488-5FD7EBB10A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353260">
            <a:off x="8522363" y="648531"/>
            <a:ext cx="668877" cy="668877"/>
          </a:xfrm>
          <a:prstGeom prst="rect">
            <a:avLst/>
          </a:prstGeom>
        </p:spPr>
      </p:pic>
      <p:sp>
        <p:nvSpPr>
          <p:cNvPr id="24" name="Scroll: Horizontal 23">
            <a:extLst>
              <a:ext uri="{FF2B5EF4-FFF2-40B4-BE49-F238E27FC236}">
                <a16:creationId xmlns:a16="http://schemas.microsoft.com/office/drawing/2014/main" id="{1ECDADB1-CA0E-4B88-AC64-10BD46DD5C73}"/>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2578697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12158" y="2261656"/>
            <a:ext cx="2528655" cy="3166414"/>
          </a:xfrm>
          <a:prstGeom prst="rect">
            <a:avLst/>
          </a:prstGeom>
        </p:spPr>
      </p:pic>
      <p:sp>
        <p:nvSpPr>
          <p:cNvPr id="17" name="object 22"/>
          <p:cNvSpPr txBox="1"/>
          <p:nvPr/>
        </p:nvSpPr>
        <p:spPr>
          <a:xfrm>
            <a:off x="5301434" y="1772730"/>
            <a:ext cx="3760058" cy="2238049"/>
          </a:xfrm>
          <a:prstGeom prst="rect">
            <a:avLst/>
          </a:prstGeom>
        </p:spPr>
        <p:txBody>
          <a:bodyPr vert="horz" wrap="square" lIns="0" tIns="0" rIns="0" bIns="0" rtlCol="0">
            <a:spAutoFit/>
          </a:bodyPr>
          <a:lstStyle/>
          <a:p>
            <a:pPr marL="355600" marR="5080" indent="-342900">
              <a:lnSpc>
                <a:spcPct val="101200"/>
              </a:lnSpc>
              <a:buChar char="•"/>
              <a:tabLst>
                <a:tab pos="354965" algn="l"/>
                <a:tab pos="355600" algn="l"/>
              </a:tabLst>
            </a:pPr>
            <a:r>
              <a:rPr lang="tr-TR" spc="-10" dirty="0">
                <a:solidFill>
                  <a:srgbClr val="212832"/>
                </a:solidFill>
                <a:latin typeface="+mj-lt"/>
                <a:cs typeface="Arial"/>
              </a:rPr>
              <a:t>Auto snow</a:t>
            </a:r>
            <a:r>
              <a:rPr spc="-10" dirty="0">
                <a:solidFill>
                  <a:srgbClr val="212832"/>
                </a:solidFill>
                <a:latin typeface="+mj-lt"/>
                <a:cs typeface="Arial"/>
              </a:rPr>
              <a:t> function </a:t>
            </a:r>
            <a:r>
              <a:rPr spc="-25" dirty="0">
                <a:solidFill>
                  <a:srgbClr val="212832"/>
                </a:solidFill>
                <a:latin typeface="+mj-lt"/>
                <a:cs typeface="Arial"/>
              </a:rPr>
              <a:t>enables  </a:t>
            </a:r>
            <a:r>
              <a:rPr spc="-10" dirty="0">
                <a:solidFill>
                  <a:srgbClr val="212832"/>
                </a:solidFill>
                <a:latin typeface="+mj-lt"/>
                <a:cs typeface="Arial"/>
              </a:rPr>
              <a:t>outdoor </a:t>
            </a:r>
            <a:r>
              <a:rPr spc="5" dirty="0">
                <a:solidFill>
                  <a:srgbClr val="212832"/>
                </a:solidFill>
                <a:latin typeface="+mj-lt"/>
                <a:cs typeface="Arial"/>
              </a:rPr>
              <a:t>unit</a:t>
            </a:r>
            <a:r>
              <a:rPr lang="tr-TR" spc="5" dirty="0">
                <a:solidFill>
                  <a:srgbClr val="212832"/>
                </a:solidFill>
                <a:latin typeface="+mj-lt"/>
                <a:cs typeface="Arial"/>
              </a:rPr>
              <a:t>s </a:t>
            </a:r>
            <a:r>
              <a:rPr spc="5" dirty="0">
                <a:solidFill>
                  <a:srgbClr val="212832"/>
                </a:solidFill>
                <a:latin typeface="+mj-lt"/>
                <a:cs typeface="Arial"/>
              </a:rPr>
              <a:t>to </a:t>
            </a:r>
            <a:r>
              <a:rPr lang="tr-TR" spc="5" dirty="0">
                <a:solidFill>
                  <a:srgbClr val="212832"/>
                </a:solidFill>
                <a:latin typeface="+mj-lt"/>
                <a:cs typeface="Arial"/>
              </a:rPr>
              <a:t>be covered with snow</a:t>
            </a:r>
            <a:endParaRPr lang="tr-TR" spc="-20" dirty="0">
              <a:solidFill>
                <a:srgbClr val="212832"/>
              </a:solidFill>
              <a:latin typeface="+mj-lt"/>
              <a:cs typeface="Arial"/>
            </a:endParaRPr>
          </a:p>
          <a:p>
            <a:pPr marL="355600" marR="5080" indent="-342900">
              <a:lnSpc>
                <a:spcPct val="101200"/>
              </a:lnSpc>
              <a:buChar char="•"/>
              <a:tabLst>
                <a:tab pos="354965" algn="l"/>
                <a:tab pos="355600" algn="l"/>
              </a:tabLst>
            </a:pPr>
            <a:endParaRPr dirty="0">
              <a:solidFill>
                <a:srgbClr val="000000"/>
              </a:solidFill>
              <a:latin typeface="+mj-lt"/>
              <a:cs typeface="Arial"/>
            </a:endParaRPr>
          </a:p>
          <a:p>
            <a:pPr marL="355600" marR="21590" indent="-342900">
              <a:lnSpc>
                <a:spcPct val="101200"/>
              </a:lnSpc>
              <a:buChar char="•"/>
              <a:tabLst>
                <a:tab pos="354965" algn="l"/>
                <a:tab pos="355600" algn="l"/>
              </a:tabLst>
            </a:pPr>
            <a:r>
              <a:rPr lang="en-US" spc="-5" dirty="0">
                <a:solidFill>
                  <a:srgbClr val="212832"/>
                </a:solidFill>
                <a:latin typeface="+mj-lt"/>
                <a:cs typeface="Arial"/>
              </a:rPr>
              <a:t>A special program </a:t>
            </a:r>
            <a:r>
              <a:rPr lang="tr-TR" spc="-5" dirty="0">
                <a:solidFill>
                  <a:srgbClr val="212832"/>
                </a:solidFill>
                <a:latin typeface="+mj-lt"/>
                <a:cs typeface="Arial"/>
              </a:rPr>
              <a:t>at software </a:t>
            </a:r>
            <a:r>
              <a:rPr lang="en-US" spc="-5" dirty="0">
                <a:solidFill>
                  <a:srgbClr val="212832"/>
                </a:solidFill>
                <a:latin typeface="+mj-lt"/>
                <a:cs typeface="Arial"/>
              </a:rPr>
              <a:t>control</a:t>
            </a:r>
            <a:r>
              <a:rPr lang="tr-TR" spc="-5" dirty="0">
                <a:solidFill>
                  <a:srgbClr val="212832"/>
                </a:solidFill>
                <a:latin typeface="+mj-lt"/>
                <a:cs typeface="Arial"/>
              </a:rPr>
              <a:t>s </a:t>
            </a:r>
            <a:r>
              <a:rPr lang="en-US" spc="-5" dirty="0">
                <a:solidFill>
                  <a:srgbClr val="212832"/>
                </a:solidFill>
                <a:latin typeface="+mj-lt"/>
                <a:cs typeface="Arial"/>
              </a:rPr>
              <a:t>fan</a:t>
            </a:r>
            <a:r>
              <a:rPr lang="tr-TR" spc="-5" dirty="0">
                <a:solidFill>
                  <a:srgbClr val="212832"/>
                </a:solidFill>
                <a:latin typeface="+mj-lt"/>
                <a:cs typeface="Arial"/>
              </a:rPr>
              <a:t>(s)</a:t>
            </a:r>
            <a:r>
              <a:rPr lang="en-US" spc="-5" dirty="0">
                <a:solidFill>
                  <a:srgbClr val="212832"/>
                </a:solidFill>
                <a:latin typeface="+mj-lt"/>
                <a:cs typeface="Arial"/>
              </a:rPr>
              <a:t> to start </a:t>
            </a:r>
            <a:r>
              <a:rPr lang="tr-TR" spc="-5" dirty="0">
                <a:solidFill>
                  <a:srgbClr val="212832"/>
                </a:solidFill>
                <a:latin typeface="+mj-lt"/>
                <a:cs typeface="Arial"/>
              </a:rPr>
              <a:t>and </a:t>
            </a:r>
            <a:r>
              <a:rPr lang="en-US" spc="-5" dirty="0">
                <a:solidFill>
                  <a:srgbClr val="212832"/>
                </a:solidFill>
                <a:latin typeface="+mj-lt"/>
                <a:cs typeface="Arial"/>
              </a:rPr>
              <a:t>work for a period to avoid snow cover</a:t>
            </a:r>
            <a:r>
              <a:rPr lang="tr-TR" spc="-5" dirty="0">
                <a:solidFill>
                  <a:srgbClr val="212832"/>
                </a:solidFill>
                <a:latin typeface="+mj-lt"/>
                <a:cs typeface="Arial"/>
              </a:rPr>
              <a:t>ing outdoor unit</a:t>
            </a:r>
            <a:endParaRPr lang="en-US" spc="-5" dirty="0">
              <a:solidFill>
                <a:srgbClr val="212832"/>
              </a:solidFill>
              <a:latin typeface="+mj-lt"/>
              <a:cs typeface="Arial"/>
            </a:endParaRPr>
          </a:p>
        </p:txBody>
      </p:sp>
      <p:sp>
        <p:nvSpPr>
          <p:cNvPr id="20" name="Rectangle 19"/>
          <p:cNvSpPr/>
          <p:nvPr/>
        </p:nvSpPr>
        <p:spPr>
          <a:xfrm>
            <a:off x="5422961" y="4130290"/>
            <a:ext cx="3809742" cy="457305"/>
          </a:xfrm>
          <a:prstGeom prst="rect">
            <a:avLst/>
          </a:prstGeom>
        </p:spPr>
        <p:txBody>
          <a:bodyPr wrap="square">
            <a:spAutoFit/>
          </a:bodyPr>
          <a:lstStyle/>
          <a:p>
            <a:pPr marL="12700" marR="5080">
              <a:lnSpc>
                <a:spcPct val="101800"/>
              </a:lnSpc>
              <a:buClr>
                <a:srgbClr val="3E3E3E"/>
              </a:buClr>
              <a:tabLst>
                <a:tab pos="354965" algn="l"/>
                <a:tab pos="355600" algn="l"/>
              </a:tabLst>
            </a:pPr>
            <a:r>
              <a:rPr lang="tr-TR" altLang="ko-KR" sz="1200" kern="1000" spc="-20" dirty="0">
                <a:solidFill>
                  <a:srgbClr val="000000"/>
                </a:solidFill>
                <a:ea typeface="微软雅黑" pitchFamily="34" charset="-122"/>
                <a:cs typeface="Arial" pitchFamily="34" charset="0"/>
              </a:rPr>
              <a:t>* Setting is done via dip-switch at outdoor unit pcb</a:t>
            </a:r>
          </a:p>
          <a:p>
            <a:pPr marL="355600" marR="5080" indent="-342900">
              <a:lnSpc>
                <a:spcPct val="101800"/>
              </a:lnSpc>
              <a:buClr>
                <a:srgbClr val="3E3E3E"/>
              </a:buClr>
              <a:buFont typeface="Arial"/>
              <a:buChar char="•"/>
              <a:tabLst>
                <a:tab pos="354965" algn="l"/>
                <a:tab pos="355600" algn="l"/>
              </a:tabLst>
            </a:pPr>
            <a:endParaRPr lang="en-US" sz="1200" dirty="0">
              <a:solidFill>
                <a:srgbClr val="000000"/>
              </a:solidFill>
              <a:cs typeface="Arial"/>
            </a:endParaRPr>
          </a:p>
        </p:txBody>
      </p:sp>
      <p:sp>
        <p:nvSpPr>
          <p:cNvPr id="22" name="object 3"/>
          <p:cNvSpPr/>
          <p:nvPr/>
        </p:nvSpPr>
        <p:spPr>
          <a:xfrm rot="20394060">
            <a:off x="1054704" y="1567965"/>
            <a:ext cx="5243560" cy="1171575"/>
          </a:xfrm>
          <a:prstGeom prst="rect">
            <a:avLst/>
          </a:prstGeom>
          <a:blipFill>
            <a:blip r:embed="rId4" cstate="print">
              <a:extLst>
                <a:ext uri="{BEBA8EAE-BF5A-486C-A8C5-ECC9F3942E4B}">
                  <a14:imgProps xmlns:a14="http://schemas.microsoft.com/office/drawing/2010/main">
                    <a14:imgLayer r:embed="rId5">
                      <a14:imgEffect>
                        <a14:colorTemperature colorTemp="11200"/>
                      </a14:imgEffect>
                    </a14:imgLayer>
                  </a14:imgProps>
                </a:ext>
              </a:extLst>
            </a:blip>
            <a:stretch>
              <a:fillRect/>
            </a:stretch>
          </a:blipFill>
        </p:spPr>
        <p:txBody>
          <a:bodyPr wrap="square" lIns="0" tIns="0" rIns="0" bIns="0" rtlCol="0"/>
          <a:lstStyle/>
          <a:p>
            <a:endParaRPr/>
          </a:p>
        </p:txBody>
      </p:sp>
      <p:sp>
        <p:nvSpPr>
          <p:cNvPr id="24" name="object 4"/>
          <p:cNvSpPr/>
          <p:nvPr/>
        </p:nvSpPr>
        <p:spPr>
          <a:xfrm rot="20654869">
            <a:off x="1915738" y="1598342"/>
            <a:ext cx="2264557" cy="812710"/>
          </a:xfrm>
          <a:prstGeom prst="rect">
            <a:avLst/>
          </a:prstGeom>
          <a:blipFill>
            <a:blip r:embed="rId6" cstate="print">
              <a:duotone>
                <a:prstClr val="black"/>
                <a:schemeClr val="tx2">
                  <a:tint val="45000"/>
                  <a:satMod val="400000"/>
                </a:schemeClr>
              </a:duotone>
            </a:blip>
            <a:stretch>
              <a:fillRect/>
            </a:stretch>
          </a:blipFill>
        </p:spPr>
        <p:txBody>
          <a:bodyPr wrap="square" lIns="0" tIns="0" rIns="0" bIns="0" rtlCol="0"/>
          <a:lstStyle/>
          <a:p>
            <a:endParaRPr/>
          </a:p>
        </p:txBody>
      </p:sp>
      <p:sp>
        <p:nvSpPr>
          <p:cNvPr id="21" name="Rectangle 20"/>
          <p:cNvSpPr/>
          <p:nvPr/>
        </p:nvSpPr>
        <p:spPr>
          <a:xfrm>
            <a:off x="5955506" y="5190934"/>
            <a:ext cx="3338572"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sp>
        <p:nvSpPr>
          <p:cNvPr id="13" name="Title 1">
            <a:extLst>
              <a:ext uri="{FF2B5EF4-FFF2-40B4-BE49-F238E27FC236}">
                <a16:creationId xmlns:a16="http://schemas.microsoft.com/office/drawing/2014/main" id="{9C586A3A-59DB-4994-8156-35D0E2894129}"/>
              </a:ext>
            </a:extLst>
          </p:cNvPr>
          <p:cNvSpPr>
            <a:spLocks noGrp="1"/>
          </p:cNvSpPr>
          <p:nvPr>
            <p:ph type="title"/>
          </p:nvPr>
        </p:nvSpPr>
        <p:spPr>
          <a:xfrm>
            <a:off x="259200" y="648000"/>
            <a:ext cx="10450800" cy="388800"/>
          </a:xfrm>
        </p:spPr>
        <p:txBody>
          <a:bodyPr/>
          <a:lstStyle/>
          <a:p>
            <a:r>
              <a:rPr lang="de-DE"/>
              <a:t>Auto Snow Blowing</a:t>
            </a:r>
            <a:endParaRPr lang="en-US"/>
          </a:p>
        </p:txBody>
      </p:sp>
      <p:sp>
        <p:nvSpPr>
          <p:cNvPr id="14" name="Text Placeholder 2">
            <a:extLst>
              <a:ext uri="{FF2B5EF4-FFF2-40B4-BE49-F238E27FC236}">
                <a16:creationId xmlns:a16="http://schemas.microsoft.com/office/drawing/2014/main" id="{908F2DAC-2274-40EF-8D8C-5EDD5AD48E3B}"/>
              </a:ext>
            </a:extLst>
          </p:cNvPr>
          <p:cNvSpPr>
            <a:spLocks noGrp="1"/>
          </p:cNvSpPr>
          <p:nvPr>
            <p:ph type="body" sz="quarter" idx="15"/>
          </p:nvPr>
        </p:nvSpPr>
        <p:spPr>
          <a:xfrm>
            <a:off x="259200" y="259200"/>
            <a:ext cx="10450800" cy="388800"/>
          </a:xfrm>
        </p:spPr>
        <p:txBody>
          <a:bodyPr/>
          <a:lstStyle/>
          <a:p>
            <a:r>
              <a:rPr lang="en-US"/>
              <a:t>AF5300</a:t>
            </a:r>
          </a:p>
        </p:txBody>
      </p:sp>
      <p:pic>
        <p:nvPicPr>
          <p:cNvPr id="15" name="Graphic 14" descr="Medieval Trumpet outline">
            <a:extLst>
              <a:ext uri="{FF2B5EF4-FFF2-40B4-BE49-F238E27FC236}">
                <a16:creationId xmlns:a16="http://schemas.microsoft.com/office/drawing/2014/main" id="{F8178388-C508-4047-B081-C322A01252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53260">
            <a:off x="8522363" y="648531"/>
            <a:ext cx="668877" cy="668877"/>
          </a:xfrm>
          <a:prstGeom prst="rect">
            <a:avLst/>
          </a:prstGeom>
        </p:spPr>
      </p:pic>
      <p:sp>
        <p:nvSpPr>
          <p:cNvPr id="16" name="Scroll: Horizontal 15">
            <a:extLst>
              <a:ext uri="{FF2B5EF4-FFF2-40B4-BE49-F238E27FC236}">
                <a16:creationId xmlns:a16="http://schemas.microsoft.com/office/drawing/2014/main" id="{A156FECF-1ABA-4519-9AE1-BBE85C107377}"/>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1861592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1629886" y="1295400"/>
            <a:ext cx="770890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buFont typeface="Wingdings 3" panose="05040102010807070707" pitchFamily="18" charset="2"/>
              <a:buChar char=""/>
            </a:pPr>
            <a:r>
              <a:rPr lang="en-US" dirty="0">
                <a:solidFill>
                  <a:srgbClr val="000000"/>
                </a:solidFill>
              </a:rPr>
              <a:t>The digital display on data transfer module displays the same information as the digital display on main PCB.</a:t>
            </a:r>
          </a:p>
        </p:txBody>
      </p:sp>
      <p:pic>
        <p:nvPicPr>
          <p:cNvPr id="11" name="Picture 10"/>
          <p:cNvPicPr>
            <a:picLocks noChangeAspect="1"/>
          </p:cNvPicPr>
          <p:nvPr/>
        </p:nvPicPr>
        <p:blipFill>
          <a:blip r:embed="rId4"/>
          <a:stretch>
            <a:fillRect/>
          </a:stretch>
        </p:blipFill>
        <p:spPr>
          <a:xfrm>
            <a:off x="1777206" y="1980057"/>
            <a:ext cx="3797300" cy="1758315"/>
          </a:xfrm>
          <a:prstGeom prst="rect">
            <a:avLst/>
          </a:prstGeom>
        </p:spPr>
      </p:pic>
      <p:pic>
        <p:nvPicPr>
          <p:cNvPr id="13" name="Picture 12"/>
          <p:cNvPicPr>
            <a:picLocks noChangeAspect="1"/>
          </p:cNvPicPr>
          <p:nvPr/>
        </p:nvPicPr>
        <p:blipFill>
          <a:blip r:embed="rId5"/>
          <a:stretch>
            <a:fillRect/>
          </a:stretch>
        </p:blipFill>
        <p:spPr>
          <a:xfrm>
            <a:off x="5955507" y="2031959"/>
            <a:ext cx="2991643" cy="1654509"/>
          </a:xfrm>
          <a:prstGeom prst="rect">
            <a:avLst/>
          </a:prstGeom>
        </p:spPr>
      </p:pic>
      <p:sp>
        <p:nvSpPr>
          <p:cNvPr id="14" name="Rectangle 13"/>
          <p:cNvSpPr/>
          <p:nvPr/>
        </p:nvSpPr>
        <p:spPr>
          <a:xfrm>
            <a:off x="1925796" y="3861889"/>
            <a:ext cx="4474210" cy="830997"/>
          </a:xfrm>
          <a:prstGeom prst="rect">
            <a:avLst/>
          </a:prstGeom>
        </p:spPr>
        <p:txBody>
          <a:bodyPr wrap="square">
            <a:spAutoFit/>
          </a:bodyPr>
          <a:lstStyle/>
          <a:p>
            <a:r>
              <a:rPr lang="tr-TR" sz="1200" dirty="0">
                <a:solidFill>
                  <a:srgbClr val="000000"/>
                </a:solidFill>
                <a:latin typeface="BoschOfficeSans-Regular"/>
              </a:rPr>
              <a:t>Main </a:t>
            </a:r>
            <a:r>
              <a:rPr lang="tr-TR" sz="1200" dirty="0" err="1">
                <a:solidFill>
                  <a:srgbClr val="000000"/>
                </a:solidFill>
                <a:latin typeface="BoschOfficeSans-Regular"/>
              </a:rPr>
              <a:t>functions</a:t>
            </a:r>
            <a:r>
              <a:rPr lang="tr-TR" sz="1200" dirty="0">
                <a:solidFill>
                  <a:srgbClr val="000000"/>
                </a:solidFill>
                <a:latin typeface="BoschOfficeSans-Regular"/>
              </a:rPr>
              <a:t> :</a:t>
            </a:r>
          </a:p>
          <a:p>
            <a:r>
              <a:rPr lang="en-US" sz="1200" dirty="0">
                <a:solidFill>
                  <a:srgbClr val="000000"/>
                </a:solidFill>
                <a:latin typeface="BoschOfficeSans-Regular"/>
              </a:rPr>
              <a:t>System check</a:t>
            </a:r>
            <a:r>
              <a:rPr lang="tr-TR" sz="1200" dirty="0">
                <a:solidFill>
                  <a:srgbClr val="000000"/>
                </a:solidFill>
                <a:latin typeface="BoschOfficeSans-Regular"/>
              </a:rPr>
              <a:t>, </a:t>
            </a:r>
            <a:r>
              <a:rPr lang="en-US" sz="1200" dirty="0">
                <a:solidFill>
                  <a:srgbClr val="000000"/>
                </a:solidFill>
                <a:latin typeface="BoschOfficeSans-Regular"/>
              </a:rPr>
              <a:t>Sync LED</a:t>
            </a:r>
            <a:r>
              <a:rPr lang="tr-TR" sz="1200" dirty="0">
                <a:solidFill>
                  <a:srgbClr val="000000"/>
                </a:solidFill>
                <a:latin typeface="BoschOfficeSans-Regular"/>
              </a:rPr>
              <a:t>, </a:t>
            </a:r>
            <a:r>
              <a:rPr lang="en-US" sz="1200" dirty="0">
                <a:solidFill>
                  <a:srgbClr val="000000"/>
                </a:solidFill>
                <a:latin typeface="BoschOfficeSans-Regular"/>
              </a:rPr>
              <a:t>Auto </a:t>
            </a:r>
            <a:r>
              <a:rPr lang="en-US" sz="1200" dirty="0" err="1">
                <a:solidFill>
                  <a:srgbClr val="000000"/>
                </a:solidFill>
                <a:latin typeface="BoschOfficeSans-Regular"/>
              </a:rPr>
              <a:t>snowblowing</a:t>
            </a:r>
            <a:r>
              <a:rPr lang="tr-TR" sz="1200" dirty="0">
                <a:solidFill>
                  <a:srgbClr val="000000"/>
                </a:solidFill>
                <a:latin typeface="BoschOfficeSans-Regular"/>
              </a:rPr>
              <a:t> </a:t>
            </a:r>
            <a:r>
              <a:rPr lang="en-US" sz="1200" dirty="0">
                <a:solidFill>
                  <a:srgbClr val="000000"/>
                </a:solidFill>
                <a:latin typeface="BoschOfficeSans-Regular"/>
              </a:rPr>
              <a:t>setting</a:t>
            </a:r>
            <a:r>
              <a:rPr lang="tr-TR" sz="1200" dirty="0">
                <a:solidFill>
                  <a:srgbClr val="000000"/>
                </a:solidFill>
                <a:latin typeface="BoschOfficeSans-Regular"/>
              </a:rPr>
              <a:t>, </a:t>
            </a:r>
          </a:p>
          <a:p>
            <a:r>
              <a:rPr lang="en-US" sz="1200" dirty="0">
                <a:solidFill>
                  <a:srgbClr val="000000"/>
                </a:solidFill>
                <a:latin typeface="BoschOfficeSans-Regular"/>
              </a:rPr>
              <a:t>Data</a:t>
            </a:r>
            <a:r>
              <a:rPr lang="tr-TR" sz="1200" dirty="0">
                <a:solidFill>
                  <a:srgbClr val="000000"/>
                </a:solidFill>
                <a:latin typeface="BoschOfficeSans-Regular"/>
              </a:rPr>
              <a:t> </a:t>
            </a:r>
            <a:r>
              <a:rPr lang="en-US" sz="1200" dirty="0">
                <a:solidFill>
                  <a:srgbClr val="000000"/>
                </a:solidFill>
                <a:latin typeface="BoschOfficeSans-Regular"/>
              </a:rPr>
              <a:t>acquisition</a:t>
            </a:r>
            <a:r>
              <a:rPr lang="tr-TR" sz="1200" dirty="0">
                <a:solidFill>
                  <a:srgbClr val="000000"/>
                </a:solidFill>
                <a:latin typeface="BoschOfficeSans-Regular"/>
              </a:rPr>
              <a:t>, </a:t>
            </a:r>
            <a:r>
              <a:rPr lang="en-US" sz="1200" dirty="0">
                <a:solidFill>
                  <a:srgbClr val="000000"/>
                </a:solidFill>
                <a:latin typeface="BoschOfficeSans-Regular"/>
              </a:rPr>
              <a:t>Fault data</a:t>
            </a:r>
            <a:r>
              <a:rPr lang="tr-TR" sz="1200" dirty="0">
                <a:solidFill>
                  <a:srgbClr val="000000"/>
                </a:solidFill>
                <a:latin typeface="BoschOfficeSans-Regular"/>
              </a:rPr>
              <a:t> </a:t>
            </a:r>
            <a:r>
              <a:rPr lang="en-US" sz="1200" dirty="0">
                <a:solidFill>
                  <a:srgbClr val="000000"/>
                </a:solidFill>
                <a:latin typeface="BoschOfficeSans-Regular"/>
              </a:rPr>
              <a:t>storage</a:t>
            </a:r>
            <a:r>
              <a:rPr lang="tr-TR" sz="1200" dirty="0">
                <a:solidFill>
                  <a:srgbClr val="000000"/>
                </a:solidFill>
                <a:latin typeface="BoschOfficeSans-Regular"/>
              </a:rPr>
              <a:t>, </a:t>
            </a:r>
            <a:r>
              <a:rPr lang="en-US" sz="1200" dirty="0">
                <a:solidFill>
                  <a:srgbClr val="000000"/>
                </a:solidFill>
                <a:latin typeface="BoschOfficeSans-Regular"/>
              </a:rPr>
              <a:t>Data reading</a:t>
            </a:r>
            <a:r>
              <a:rPr lang="tr-TR" sz="1200" dirty="0">
                <a:solidFill>
                  <a:srgbClr val="000000"/>
                </a:solidFill>
                <a:latin typeface="BoschOfficeSans-Regular"/>
              </a:rPr>
              <a:t>, </a:t>
            </a:r>
          </a:p>
          <a:p>
            <a:r>
              <a:rPr lang="en-US" sz="1200" dirty="0">
                <a:solidFill>
                  <a:srgbClr val="000000"/>
                </a:solidFill>
                <a:latin typeface="BoschOfficeSans-Regular"/>
              </a:rPr>
              <a:t>Menu mode</a:t>
            </a:r>
            <a:r>
              <a:rPr lang="tr-TR" sz="1200" dirty="0">
                <a:solidFill>
                  <a:srgbClr val="000000"/>
                </a:solidFill>
                <a:latin typeface="BoschOfficeSans-Regular"/>
              </a:rPr>
              <a:t> </a:t>
            </a:r>
            <a:r>
              <a:rPr lang="en-US" sz="1200" dirty="0">
                <a:solidFill>
                  <a:srgbClr val="000000"/>
                </a:solidFill>
                <a:latin typeface="BoschOfficeSans-Regular"/>
              </a:rPr>
              <a:t>setting</a:t>
            </a:r>
            <a:endParaRPr lang="en-US" sz="1200" dirty="0">
              <a:solidFill>
                <a:srgbClr val="000000"/>
              </a:solidFill>
            </a:endParaRPr>
          </a:p>
        </p:txBody>
      </p:sp>
      <p:sp>
        <p:nvSpPr>
          <p:cNvPr id="16" name="Rectangle 15"/>
          <p:cNvSpPr/>
          <p:nvPr/>
        </p:nvSpPr>
        <p:spPr>
          <a:xfrm>
            <a:off x="5955506" y="5190934"/>
            <a:ext cx="3338572"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sp>
        <p:nvSpPr>
          <p:cNvPr id="12" name="Title 1">
            <a:extLst>
              <a:ext uri="{FF2B5EF4-FFF2-40B4-BE49-F238E27FC236}">
                <a16:creationId xmlns:a16="http://schemas.microsoft.com/office/drawing/2014/main" id="{46B37E97-4F37-4DE3-8985-146AC94BC132}"/>
              </a:ext>
            </a:extLst>
          </p:cNvPr>
          <p:cNvSpPr>
            <a:spLocks noGrp="1"/>
          </p:cNvSpPr>
          <p:nvPr>
            <p:ph type="title"/>
          </p:nvPr>
        </p:nvSpPr>
        <p:spPr>
          <a:xfrm>
            <a:off x="259200" y="648000"/>
            <a:ext cx="10450800" cy="388800"/>
          </a:xfrm>
        </p:spPr>
        <p:txBody>
          <a:bodyPr/>
          <a:lstStyle/>
          <a:p>
            <a:r>
              <a:rPr lang="de-DE"/>
              <a:t>Check-Box</a:t>
            </a:r>
            <a:endParaRPr lang="en-US"/>
          </a:p>
        </p:txBody>
      </p:sp>
      <p:sp>
        <p:nvSpPr>
          <p:cNvPr id="15" name="Text Placeholder 2">
            <a:extLst>
              <a:ext uri="{FF2B5EF4-FFF2-40B4-BE49-F238E27FC236}">
                <a16:creationId xmlns:a16="http://schemas.microsoft.com/office/drawing/2014/main" id="{A0AB6FFD-0D2C-47FC-B696-5C01DF3A301A}"/>
              </a:ext>
            </a:extLst>
          </p:cNvPr>
          <p:cNvSpPr>
            <a:spLocks noGrp="1"/>
          </p:cNvSpPr>
          <p:nvPr>
            <p:ph type="body" sz="quarter" idx="15"/>
          </p:nvPr>
        </p:nvSpPr>
        <p:spPr>
          <a:xfrm>
            <a:off x="259200" y="259200"/>
            <a:ext cx="10450800" cy="388800"/>
          </a:xfrm>
        </p:spPr>
        <p:txBody>
          <a:bodyPr/>
          <a:lstStyle/>
          <a:p>
            <a:r>
              <a:rPr lang="en-US"/>
              <a:t>AF5300</a:t>
            </a:r>
          </a:p>
        </p:txBody>
      </p:sp>
      <p:pic>
        <p:nvPicPr>
          <p:cNvPr id="17" name="Graphic 16" descr="Medieval Trumpet outline">
            <a:extLst>
              <a:ext uri="{FF2B5EF4-FFF2-40B4-BE49-F238E27FC236}">
                <a16:creationId xmlns:a16="http://schemas.microsoft.com/office/drawing/2014/main" id="{E907E4C7-438A-4983-8514-F0218E560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353260">
            <a:off x="8522363" y="648531"/>
            <a:ext cx="668877" cy="668877"/>
          </a:xfrm>
          <a:prstGeom prst="rect">
            <a:avLst/>
          </a:prstGeom>
        </p:spPr>
      </p:pic>
      <p:sp>
        <p:nvSpPr>
          <p:cNvPr id="18" name="Scroll: Horizontal 17">
            <a:extLst>
              <a:ext uri="{FF2B5EF4-FFF2-40B4-BE49-F238E27FC236}">
                <a16:creationId xmlns:a16="http://schemas.microsoft.com/office/drawing/2014/main" id="{D6EA5B39-0524-4759-9C7E-6ABA38469578}"/>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4244819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4"/>
          <p:cNvSpPr txBox="1"/>
          <p:nvPr/>
        </p:nvSpPr>
        <p:spPr>
          <a:xfrm>
            <a:off x="1629887" y="1300299"/>
            <a:ext cx="7491549" cy="553998"/>
          </a:xfrm>
          <a:prstGeom prst="rect">
            <a:avLst/>
          </a:prstGeom>
        </p:spPr>
        <p:txBody>
          <a:bodyPr vert="horz" wrap="square" lIns="0" tIns="0" rIns="0" bIns="0" rtlCol="0">
            <a:spAutoFit/>
          </a:bodyPr>
          <a:lstStyle/>
          <a:p>
            <a:pPr marL="378460" marR="5080" indent="-343535">
              <a:spcBef>
                <a:spcPts val="1055"/>
              </a:spcBef>
              <a:buFont typeface="Arial"/>
              <a:buChar char="•"/>
              <a:tabLst>
                <a:tab pos="377825" algn="l"/>
                <a:tab pos="378460" algn="l"/>
              </a:tabLst>
            </a:pPr>
            <a:r>
              <a:rPr lang="en-US" spc="-5" dirty="0">
                <a:solidFill>
                  <a:srgbClr val="000000"/>
                </a:solidFill>
                <a:latin typeface="+mj-lt"/>
                <a:cs typeface="Arial"/>
              </a:rPr>
              <a:t>It is possible to set the capacity output from 100% to 40% in case needed (</a:t>
            </a:r>
            <a:r>
              <a:rPr lang="en-US" spc="-5" dirty="0" err="1">
                <a:solidFill>
                  <a:srgbClr val="000000"/>
                </a:solidFill>
                <a:latin typeface="+mj-lt"/>
                <a:cs typeface="Arial"/>
              </a:rPr>
              <a:t>eg</a:t>
            </a:r>
            <a:r>
              <a:rPr lang="en-US" spc="-5" dirty="0">
                <a:solidFill>
                  <a:srgbClr val="000000"/>
                </a:solidFill>
                <a:latin typeface="+mj-lt"/>
                <a:cs typeface="Arial"/>
              </a:rPr>
              <a:t>. During power generator is running</a:t>
            </a:r>
            <a:r>
              <a:rPr lang="tr-TR" spc="-5" dirty="0">
                <a:solidFill>
                  <a:srgbClr val="000000"/>
                </a:solidFill>
                <a:latin typeface="+mj-lt"/>
                <a:cs typeface="Arial"/>
              </a:rPr>
              <a:t>)</a:t>
            </a:r>
            <a:endParaRPr lang="en-US" spc="-5" dirty="0">
              <a:solidFill>
                <a:srgbClr val="000000"/>
              </a:solidFill>
              <a:latin typeface="+mj-lt"/>
              <a:cs typeface="Arial"/>
            </a:endParaRPr>
          </a:p>
        </p:txBody>
      </p:sp>
      <p:graphicFrame>
        <p:nvGraphicFramePr>
          <p:cNvPr id="54" name="Table 53"/>
          <p:cNvGraphicFramePr>
            <a:graphicFrameLocks noGrp="1"/>
          </p:cNvGraphicFramePr>
          <p:nvPr/>
        </p:nvGraphicFramePr>
        <p:xfrm>
          <a:off x="1758568" y="2116455"/>
          <a:ext cx="4919358" cy="1701800"/>
        </p:xfrm>
        <a:graphic>
          <a:graphicData uri="http://schemas.openxmlformats.org/drawingml/2006/table">
            <a:tbl>
              <a:tblPr>
                <a:tableStyleId>{D27102A9-8310-4765-A935-A1911B00CA55}</a:tableStyleId>
              </a:tblPr>
              <a:tblGrid>
                <a:gridCol w="780638">
                  <a:extLst>
                    <a:ext uri="{9D8B030D-6E8A-4147-A177-3AD203B41FA5}">
                      <a16:colId xmlns:a16="http://schemas.microsoft.com/office/drawing/2014/main" val="774595384"/>
                    </a:ext>
                  </a:extLst>
                </a:gridCol>
                <a:gridCol w="1560620">
                  <a:extLst>
                    <a:ext uri="{9D8B030D-6E8A-4147-A177-3AD203B41FA5}">
                      <a16:colId xmlns:a16="http://schemas.microsoft.com/office/drawing/2014/main" val="265631446"/>
                    </a:ext>
                  </a:extLst>
                </a:gridCol>
                <a:gridCol w="2578100">
                  <a:extLst>
                    <a:ext uri="{9D8B030D-6E8A-4147-A177-3AD203B41FA5}">
                      <a16:colId xmlns:a16="http://schemas.microsoft.com/office/drawing/2014/main" val="4206871743"/>
                    </a:ext>
                  </a:extLst>
                </a:gridCol>
              </a:tblGrid>
              <a:tr h="161925">
                <a:tc>
                  <a:txBody>
                    <a:bodyPr/>
                    <a:lstStyle/>
                    <a:p>
                      <a:pPr algn="l" fontAlgn="t"/>
                      <a:r>
                        <a:rPr lang="en-US" sz="900" u="none" strike="noStrike" dirty="0">
                          <a:effectLst/>
                        </a:rPr>
                        <a:t>Digital </a:t>
                      </a:r>
                      <a:endParaRPr lang="tr-TR" sz="900" u="none" strike="noStrike" dirty="0">
                        <a:effectLst/>
                      </a:endParaRPr>
                    </a:p>
                    <a:p>
                      <a:pPr algn="l" fontAlgn="t"/>
                      <a:r>
                        <a:rPr lang="en-US" sz="900" u="none" strike="noStrike" dirty="0">
                          <a:effectLst/>
                        </a:rPr>
                        <a:t>display code</a:t>
                      </a:r>
                      <a:endParaRPr lang="en-US" sz="900" b="1" i="0" u="none" strike="noStrike" dirty="0">
                        <a:solidFill>
                          <a:srgbClr val="000000"/>
                        </a:solidFill>
                        <a:effectLst/>
                        <a:latin typeface="Bosch Office Sans" pitchFamily="2" charset="0"/>
                      </a:endParaRPr>
                    </a:p>
                  </a:txBody>
                  <a:tcPr marL="9525" marR="9525" marT="9525" marB="0"/>
                </a:tc>
                <a:tc>
                  <a:txBody>
                    <a:bodyPr/>
                    <a:lstStyle/>
                    <a:p>
                      <a:pPr algn="l" fontAlgn="t"/>
                      <a:r>
                        <a:rPr lang="en-US" sz="900" u="none" strike="noStrike">
                          <a:effectLst/>
                        </a:rPr>
                        <a:t>Menu mode</a:t>
                      </a:r>
                      <a:endParaRPr lang="en-US" sz="900" b="1" i="0" u="none" strike="noStrike">
                        <a:solidFill>
                          <a:srgbClr val="000000"/>
                        </a:solidFill>
                        <a:effectLst/>
                        <a:latin typeface="Bosch Office Sans" pitchFamily="2" charset="0"/>
                      </a:endParaRPr>
                    </a:p>
                  </a:txBody>
                  <a:tcPr marL="9525" marR="9525" marT="9525" marB="0"/>
                </a:tc>
                <a:tc>
                  <a:txBody>
                    <a:bodyPr/>
                    <a:lstStyle/>
                    <a:p>
                      <a:pPr algn="l" fontAlgn="t"/>
                      <a:r>
                        <a:rPr lang="en-US" sz="900" u="none" strike="noStrike" dirty="0">
                          <a:effectLst/>
                        </a:rPr>
                        <a:t>Remarks</a:t>
                      </a:r>
                      <a:endParaRPr lang="en-US" sz="900" b="1"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378553344"/>
                  </a:ext>
                </a:extLst>
              </a:tr>
              <a:tr h="202565">
                <a:tc>
                  <a:txBody>
                    <a:bodyPr/>
                    <a:lstStyle/>
                    <a:p>
                      <a:pPr algn="l" fontAlgn="t"/>
                      <a:r>
                        <a:rPr lang="en-US" sz="800" u="none" strike="noStrike">
                          <a:effectLst/>
                        </a:rPr>
                        <a:t>n41</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a:effectLst/>
                        </a:rPr>
                        <a:t>Power limitation mode 1</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100%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4108730953"/>
                  </a:ext>
                </a:extLst>
              </a:tr>
              <a:tr h="202565">
                <a:tc>
                  <a:txBody>
                    <a:bodyPr/>
                    <a:lstStyle/>
                    <a:p>
                      <a:pPr algn="l" fontAlgn="t"/>
                      <a:r>
                        <a:rPr lang="en-US" sz="800" u="none" strike="noStrike" dirty="0">
                          <a:effectLst/>
                        </a:rPr>
                        <a:t>n42</a:t>
                      </a:r>
                      <a:endParaRPr lang="en-US" sz="800" b="0" i="0" u="none" strike="noStrike" dirty="0">
                        <a:solidFill>
                          <a:srgbClr val="000000"/>
                        </a:solidFill>
                        <a:effectLst/>
                        <a:latin typeface="Bosch Office Sans" pitchFamily="2" charset="0"/>
                      </a:endParaRPr>
                    </a:p>
                  </a:txBody>
                  <a:tcPr marL="9525" marR="9525" marT="9525" marB="0"/>
                </a:tc>
                <a:tc>
                  <a:txBody>
                    <a:bodyPr/>
                    <a:lstStyle/>
                    <a:p>
                      <a:pPr algn="l" fontAlgn="t"/>
                      <a:r>
                        <a:rPr lang="en-US" sz="800" u="none" strike="noStrike">
                          <a:effectLst/>
                        </a:rPr>
                        <a:t>Power limitation mode 2</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90%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2387865250"/>
                  </a:ext>
                </a:extLst>
              </a:tr>
              <a:tr h="202565">
                <a:tc>
                  <a:txBody>
                    <a:bodyPr/>
                    <a:lstStyle/>
                    <a:p>
                      <a:pPr algn="l" fontAlgn="t"/>
                      <a:r>
                        <a:rPr lang="en-US" sz="800" u="none" strike="noStrike">
                          <a:effectLst/>
                        </a:rPr>
                        <a:t>n43</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Power limitation mode 3</a:t>
                      </a:r>
                      <a:endParaRPr lang="en-US" sz="800" b="0" i="0" u="none" strike="noStrike" dirty="0">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80%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2380236619"/>
                  </a:ext>
                </a:extLst>
              </a:tr>
              <a:tr h="202565">
                <a:tc>
                  <a:txBody>
                    <a:bodyPr/>
                    <a:lstStyle/>
                    <a:p>
                      <a:pPr algn="l" fontAlgn="t"/>
                      <a:r>
                        <a:rPr lang="en-US" sz="800" u="none" strike="noStrike">
                          <a:effectLst/>
                        </a:rPr>
                        <a:t>n44</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a:effectLst/>
                        </a:rPr>
                        <a:t>Power limitation mode 4</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70%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2860318072"/>
                  </a:ext>
                </a:extLst>
              </a:tr>
              <a:tr h="202565">
                <a:tc>
                  <a:txBody>
                    <a:bodyPr/>
                    <a:lstStyle/>
                    <a:p>
                      <a:pPr algn="l" fontAlgn="t"/>
                      <a:r>
                        <a:rPr lang="en-US" sz="800" u="none" strike="noStrike">
                          <a:effectLst/>
                        </a:rPr>
                        <a:t>n45</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Power limitation mode 5</a:t>
                      </a:r>
                      <a:endParaRPr lang="en-US" sz="800" b="0" i="0" u="none" strike="noStrike" dirty="0">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60%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1612615132"/>
                  </a:ext>
                </a:extLst>
              </a:tr>
              <a:tr h="202565">
                <a:tc>
                  <a:txBody>
                    <a:bodyPr/>
                    <a:lstStyle/>
                    <a:p>
                      <a:pPr algn="l" fontAlgn="t"/>
                      <a:r>
                        <a:rPr lang="en-US" sz="800" u="none" strike="noStrike">
                          <a:effectLst/>
                        </a:rPr>
                        <a:t>n46</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a:effectLst/>
                        </a:rPr>
                        <a:t>Power limitation mode 6</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50%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319131605"/>
                  </a:ext>
                </a:extLst>
              </a:tr>
              <a:tr h="202565">
                <a:tc>
                  <a:txBody>
                    <a:bodyPr/>
                    <a:lstStyle/>
                    <a:p>
                      <a:pPr algn="l" fontAlgn="t"/>
                      <a:r>
                        <a:rPr lang="en-US" sz="800" u="none" strike="noStrike">
                          <a:effectLst/>
                        </a:rPr>
                        <a:t>n47</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a:effectLst/>
                        </a:rPr>
                        <a:t>Power limitation mode 7</a:t>
                      </a:r>
                      <a:endParaRPr lang="en-US" sz="800" b="0" i="0" u="none" strike="noStrike">
                        <a:solidFill>
                          <a:srgbClr val="000000"/>
                        </a:solidFill>
                        <a:effectLst/>
                        <a:latin typeface="Bosch Office Sans" pitchFamily="2" charset="0"/>
                      </a:endParaRPr>
                    </a:p>
                  </a:txBody>
                  <a:tcPr marL="9525" marR="9525" marT="9525" marB="0"/>
                </a:tc>
                <a:tc>
                  <a:txBody>
                    <a:bodyPr/>
                    <a:lstStyle/>
                    <a:p>
                      <a:pPr algn="l" fontAlgn="t"/>
                      <a:r>
                        <a:rPr lang="en-US" sz="800" u="none" strike="noStrike" dirty="0">
                          <a:effectLst/>
                        </a:rPr>
                        <a:t>40% capacity output</a:t>
                      </a:r>
                      <a:endParaRPr lang="en-US" sz="800" b="0" i="0" u="none" strike="noStrike" dirty="0">
                        <a:solidFill>
                          <a:srgbClr val="000000"/>
                        </a:solidFill>
                        <a:effectLst/>
                        <a:latin typeface="Bosch Office Sans" pitchFamily="2" charset="0"/>
                      </a:endParaRPr>
                    </a:p>
                  </a:txBody>
                  <a:tcPr marL="9525" marR="9525" marT="9525" marB="0"/>
                </a:tc>
                <a:extLst>
                  <a:ext uri="{0D108BD9-81ED-4DB2-BD59-A6C34878D82A}">
                    <a16:rowId xmlns:a16="http://schemas.microsoft.com/office/drawing/2014/main" val="1753614710"/>
                  </a:ext>
                </a:extLst>
              </a:tr>
            </a:tbl>
          </a:graphicData>
        </a:graphic>
      </p:graphicFrame>
      <p:sp>
        <p:nvSpPr>
          <p:cNvPr id="55" name="Rectangle 54"/>
          <p:cNvSpPr/>
          <p:nvPr/>
        </p:nvSpPr>
        <p:spPr>
          <a:xfrm>
            <a:off x="4786788" y="4430501"/>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56" name="Rectangle 55"/>
          <p:cNvSpPr/>
          <p:nvPr/>
        </p:nvSpPr>
        <p:spPr>
          <a:xfrm>
            <a:off x="5330983" y="4108772"/>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57" name="Rectangle 56"/>
          <p:cNvSpPr/>
          <p:nvPr/>
        </p:nvSpPr>
        <p:spPr>
          <a:xfrm>
            <a:off x="5943441" y="3791207"/>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58" name="Rectangle 57"/>
          <p:cNvSpPr/>
          <p:nvPr/>
        </p:nvSpPr>
        <p:spPr>
          <a:xfrm>
            <a:off x="6526688" y="3472319"/>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59" name="TextBox 58"/>
          <p:cNvSpPr txBox="1"/>
          <p:nvPr/>
        </p:nvSpPr>
        <p:spPr>
          <a:xfrm>
            <a:off x="4924584" y="4804318"/>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40%</a:t>
            </a:r>
            <a:endParaRPr lang="en-US" sz="1400" dirty="0">
              <a:solidFill>
                <a:srgbClr val="FFFFFF"/>
              </a:solidFill>
            </a:endParaRPr>
          </a:p>
        </p:txBody>
      </p:sp>
      <p:sp>
        <p:nvSpPr>
          <p:cNvPr id="60" name="Rectangle 59"/>
          <p:cNvSpPr/>
          <p:nvPr/>
        </p:nvSpPr>
        <p:spPr>
          <a:xfrm>
            <a:off x="7068978" y="3154754"/>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61" name="Rectangle 60"/>
          <p:cNvSpPr/>
          <p:nvPr/>
        </p:nvSpPr>
        <p:spPr>
          <a:xfrm>
            <a:off x="7588952" y="2823659"/>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62" name="Rectangle 61"/>
          <p:cNvSpPr/>
          <p:nvPr/>
        </p:nvSpPr>
        <p:spPr>
          <a:xfrm>
            <a:off x="8144986" y="2515817"/>
            <a:ext cx="1193800" cy="1010924"/>
          </a:xfrm>
          <a:prstGeom prst="rect">
            <a:avLst/>
          </a:prstGeom>
          <a:solidFill>
            <a:srgbClr val="2B8DF2"/>
          </a:solidFill>
          <a:ln w="9525">
            <a:solidFill>
              <a:srgbClr val="3F136C"/>
            </a:solidFill>
          </a:ln>
          <a:scene3d>
            <a:camera prst="isometricOffAxis1Top"/>
            <a:lightRig rig="threePt" dir="t"/>
          </a:scene3d>
          <a:sp3d extrusionH="254000"/>
        </p:spPr>
        <p:style>
          <a:lnRef idx="2">
            <a:srgbClr val="3F136C">
              <a:shade val="50000"/>
            </a:srgbClr>
          </a:lnRef>
          <a:fillRef idx="1">
            <a:srgbClr val="3F136C"/>
          </a:fillRef>
          <a:effectRef idx="0">
            <a:srgbClr val="3F136C"/>
          </a:effectRef>
          <a:fontRef idx="minor">
            <a:schemeClr val="lt1"/>
          </a:fontRef>
        </p:style>
        <p:txBody>
          <a:bodyPr rtlCol="0" anchor="ctr"/>
          <a:lstStyle/>
          <a:p>
            <a:pPr algn="ctr"/>
            <a:endParaRPr lang="en-US"/>
          </a:p>
        </p:txBody>
      </p:sp>
      <p:sp>
        <p:nvSpPr>
          <p:cNvPr id="63" name="Rectangle 62"/>
          <p:cNvSpPr/>
          <p:nvPr/>
        </p:nvSpPr>
        <p:spPr>
          <a:xfrm>
            <a:off x="3819388" y="4430501"/>
            <a:ext cx="1051891" cy="400366"/>
          </a:xfrm>
          <a:prstGeom prst="rect">
            <a:avLst/>
          </a:prstGeom>
        </p:spPr>
        <p:txBody>
          <a:bodyPr wrap="none">
            <a:spAutoFit/>
          </a:bodyPr>
          <a:lstStyle/>
          <a:p>
            <a:pPr algn="ctr"/>
            <a:r>
              <a:rPr lang="tr-TR" sz="1000" dirty="0">
                <a:solidFill>
                  <a:srgbClr val="000000"/>
                </a:solidFill>
              </a:rPr>
              <a:t>Minimum </a:t>
            </a:r>
          </a:p>
          <a:p>
            <a:pPr algn="ctr"/>
            <a:r>
              <a:rPr lang="tr-TR" sz="1000" dirty="0" err="1">
                <a:solidFill>
                  <a:srgbClr val="000000"/>
                </a:solidFill>
              </a:rPr>
              <a:t>capacity</a:t>
            </a:r>
            <a:r>
              <a:rPr lang="tr-TR" sz="1000" dirty="0">
                <a:solidFill>
                  <a:srgbClr val="000000"/>
                </a:solidFill>
              </a:rPr>
              <a:t> </a:t>
            </a:r>
            <a:r>
              <a:rPr lang="tr-TR" sz="1000" dirty="0" err="1">
                <a:solidFill>
                  <a:srgbClr val="000000"/>
                </a:solidFill>
              </a:rPr>
              <a:t>output</a:t>
            </a:r>
            <a:endParaRPr lang="en-US" sz="1000" dirty="0">
              <a:solidFill>
                <a:srgbClr val="000000"/>
              </a:solidFill>
            </a:endParaRPr>
          </a:p>
        </p:txBody>
      </p:sp>
      <p:sp>
        <p:nvSpPr>
          <p:cNvPr id="64" name="Rectangle 63"/>
          <p:cNvSpPr/>
          <p:nvPr/>
        </p:nvSpPr>
        <p:spPr>
          <a:xfrm>
            <a:off x="8082775" y="2220319"/>
            <a:ext cx="1051891" cy="400366"/>
          </a:xfrm>
          <a:prstGeom prst="rect">
            <a:avLst/>
          </a:prstGeom>
        </p:spPr>
        <p:txBody>
          <a:bodyPr wrap="none">
            <a:spAutoFit/>
          </a:bodyPr>
          <a:lstStyle/>
          <a:p>
            <a:pPr algn="ctr"/>
            <a:r>
              <a:rPr lang="tr-TR" sz="1000" dirty="0">
                <a:solidFill>
                  <a:srgbClr val="000000"/>
                </a:solidFill>
              </a:rPr>
              <a:t>Maximum</a:t>
            </a:r>
          </a:p>
          <a:p>
            <a:pPr algn="ctr"/>
            <a:r>
              <a:rPr lang="tr-TR" sz="1000" dirty="0" err="1">
                <a:solidFill>
                  <a:srgbClr val="000000"/>
                </a:solidFill>
              </a:rPr>
              <a:t>capacity</a:t>
            </a:r>
            <a:r>
              <a:rPr lang="tr-TR" sz="1000" dirty="0">
                <a:solidFill>
                  <a:srgbClr val="000000"/>
                </a:solidFill>
              </a:rPr>
              <a:t> </a:t>
            </a:r>
            <a:r>
              <a:rPr lang="tr-TR" sz="1000" dirty="0" err="1">
                <a:solidFill>
                  <a:srgbClr val="000000"/>
                </a:solidFill>
              </a:rPr>
              <a:t>output</a:t>
            </a:r>
            <a:endParaRPr lang="en-US" sz="1000" dirty="0">
              <a:solidFill>
                <a:srgbClr val="000000"/>
              </a:solidFill>
            </a:endParaRPr>
          </a:p>
        </p:txBody>
      </p:sp>
      <p:sp>
        <p:nvSpPr>
          <p:cNvPr id="65" name="TextBox 64"/>
          <p:cNvSpPr txBox="1"/>
          <p:nvPr/>
        </p:nvSpPr>
        <p:spPr>
          <a:xfrm>
            <a:off x="5484336" y="4499798"/>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50%</a:t>
            </a:r>
            <a:endParaRPr lang="en-US" sz="1400" dirty="0">
              <a:solidFill>
                <a:srgbClr val="FFFFFF"/>
              </a:solidFill>
            </a:endParaRPr>
          </a:p>
        </p:txBody>
      </p:sp>
      <p:sp>
        <p:nvSpPr>
          <p:cNvPr id="66" name="TextBox 65"/>
          <p:cNvSpPr txBox="1"/>
          <p:nvPr/>
        </p:nvSpPr>
        <p:spPr>
          <a:xfrm>
            <a:off x="6080284" y="4167865"/>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60%</a:t>
            </a:r>
            <a:endParaRPr lang="en-US" sz="1400" dirty="0">
              <a:solidFill>
                <a:srgbClr val="FFFFFF"/>
              </a:solidFill>
            </a:endParaRPr>
          </a:p>
        </p:txBody>
      </p:sp>
      <p:sp>
        <p:nvSpPr>
          <p:cNvPr id="67" name="TextBox 66"/>
          <p:cNvSpPr txBox="1"/>
          <p:nvPr/>
        </p:nvSpPr>
        <p:spPr>
          <a:xfrm>
            <a:off x="6690837" y="3842519"/>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70%</a:t>
            </a:r>
            <a:endParaRPr lang="en-US" sz="1400" dirty="0">
              <a:solidFill>
                <a:srgbClr val="FFFFFF"/>
              </a:solidFill>
            </a:endParaRPr>
          </a:p>
        </p:txBody>
      </p:sp>
      <p:sp>
        <p:nvSpPr>
          <p:cNvPr id="68" name="TextBox 67"/>
          <p:cNvSpPr txBox="1"/>
          <p:nvPr/>
        </p:nvSpPr>
        <p:spPr>
          <a:xfrm>
            <a:off x="7730422" y="3207553"/>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90%</a:t>
            </a:r>
            <a:endParaRPr lang="en-US" sz="1400" dirty="0">
              <a:solidFill>
                <a:srgbClr val="FFFFFF"/>
              </a:solidFill>
            </a:endParaRPr>
          </a:p>
        </p:txBody>
      </p:sp>
      <p:sp>
        <p:nvSpPr>
          <p:cNvPr id="69" name="TextBox 68"/>
          <p:cNvSpPr txBox="1"/>
          <p:nvPr/>
        </p:nvSpPr>
        <p:spPr>
          <a:xfrm>
            <a:off x="7220216" y="3522872"/>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80%</a:t>
            </a:r>
            <a:endParaRPr lang="en-US" sz="1400" dirty="0">
              <a:solidFill>
                <a:srgbClr val="FFFFFF"/>
              </a:solidFill>
            </a:endParaRPr>
          </a:p>
        </p:txBody>
      </p:sp>
      <p:sp>
        <p:nvSpPr>
          <p:cNvPr id="70" name="TextBox 69"/>
          <p:cNvSpPr txBox="1"/>
          <p:nvPr/>
        </p:nvSpPr>
        <p:spPr>
          <a:xfrm>
            <a:off x="8509702" y="2861953"/>
            <a:ext cx="546100" cy="321729"/>
          </a:xfrm>
          <a:prstGeom prst="rect">
            <a:avLst/>
          </a:prstGeom>
          <a:noFill/>
        </p:spPr>
        <p:txBody>
          <a:bodyPr wrap="square" lIns="0" tIns="0" rIns="0" bIns="0" rtlCol="0">
            <a:noAutofit/>
          </a:bodyPr>
          <a:lstStyle/>
          <a:p>
            <a:pPr marL="252000" indent="-252000">
              <a:lnSpc>
                <a:spcPts val="2300"/>
              </a:lnSpc>
              <a:spcBef>
                <a:spcPts val="500"/>
              </a:spcBef>
            </a:pPr>
            <a:r>
              <a:rPr lang="tr-TR" sz="1400" dirty="0">
                <a:solidFill>
                  <a:srgbClr val="FFFFFF"/>
                </a:solidFill>
              </a:rPr>
              <a:t>100%</a:t>
            </a:r>
            <a:endParaRPr lang="en-US" sz="1400" dirty="0">
              <a:solidFill>
                <a:srgbClr val="FFFFFF"/>
              </a:solidFill>
            </a:endParaRPr>
          </a:p>
        </p:txBody>
      </p:sp>
      <p:sp>
        <p:nvSpPr>
          <p:cNvPr id="72" name="Rectangle 71"/>
          <p:cNvSpPr/>
          <p:nvPr/>
        </p:nvSpPr>
        <p:spPr>
          <a:xfrm>
            <a:off x="6690837" y="5190934"/>
            <a:ext cx="2603241" cy="469103"/>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For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more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information</a:t>
            </a:r>
            <a:r>
              <a:rPr lang="tr-TR" sz="1200" kern="1000" spc="-20" dirty="0">
                <a:solidFill>
                  <a:srgbClr val="000000"/>
                </a:solidFill>
                <a:ea typeface="微软雅黑" pitchFamily="34" charset="-122"/>
                <a:cs typeface="Arial" pitchFamily="34" charset="0"/>
              </a:rPr>
              <a:t> </a:t>
            </a:r>
          </a:p>
          <a:p>
            <a:pPr marL="12700" marR="5080">
              <a:lnSpc>
                <a:spcPct val="101800"/>
              </a:lnSpc>
              <a:buClr>
                <a:srgbClr val="3E3E3E"/>
              </a:buClr>
              <a:tabLst>
                <a:tab pos="354965" algn="l"/>
                <a:tab pos="355600" algn="l"/>
              </a:tabLst>
            </a:pPr>
            <a:r>
              <a:rPr lang="tr-TR" sz="1200" kern="1000" spc="-20" dirty="0" err="1">
                <a:solidFill>
                  <a:srgbClr val="000000"/>
                </a:solidFill>
                <a:ea typeface="微软雅黑" pitchFamily="34" charset="-122"/>
                <a:cs typeface="Arial" pitchFamily="34" charset="0"/>
              </a:rPr>
              <a:t>please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refer</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to</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the</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EDBs</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and</a:t>
            </a:r>
            <a:r>
              <a:rPr lang="tr-TR" sz="1200" kern="1000" spc="-20" dirty="0">
                <a:solidFill>
                  <a:srgbClr val="000000"/>
                </a:solidFill>
                <a:ea typeface="微软雅黑" pitchFamily="34" charset="-122"/>
                <a:cs typeface="Arial" pitchFamily="34" charset="0"/>
              </a:rPr>
              <a:t> </a:t>
            </a:r>
            <a:r>
              <a:rPr lang="tr-TR" sz="1200" kern="1000" spc="-20" dirty="0" err="1">
                <a:solidFill>
                  <a:srgbClr val="000000"/>
                </a:solidFill>
                <a:ea typeface="微软雅黑" pitchFamily="34" charset="-122"/>
                <a:cs typeface="Arial" pitchFamily="34" charset="0"/>
              </a:rPr>
              <a:t>SMs</a:t>
            </a:r>
            <a:endParaRPr lang="en-US" sz="1200" dirty="0">
              <a:solidFill>
                <a:srgbClr val="000000"/>
              </a:solidFill>
              <a:cs typeface="Arial"/>
            </a:endParaRPr>
          </a:p>
        </p:txBody>
      </p:sp>
      <p:sp>
        <p:nvSpPr>
          <p:cNvPr id="26" name="Title 1">
            <a:extLst>
              <a:ext uri="{FF2B5EF4-FFF2-40B4-BE49-F238E27FC236}">
                <a16:creationId xmlns:a16="http://schemas.microsoft.com/office/drawing/2014/main" id="{AE67DE7C-AF14-40D5-A2FA-BE23B77A7B92}"/>
              </a:ext>
            </a:extLst>
          </p:cNvPr>
          <p:cNvSpPr>
            <a:spLocks noGrp="1"/>
          </p:cNvSpPr>
          <p:nvPr>
            <p:ph type="title"/>
          </p:nvPr>
        </p:nvSpPr>
        <p:spPr>
          <a:xfrm>
            <a:off x="259200" y="648000"/>
            <a:ext cx="10450800" cy="388800"/>
          </a:xfrm>
        </p:spPr>
        <p:txBody>
          <a:bodyPr/>
          <a:lstStyle/>
          <a:p>
            <a:r>
              <a:rPr lang="de-DE"/>
              <a:t>Capacity Adjustment </a:t>
            </a:r>
            <a:endParaRPr lang="en-US"/>
          </a:p>
        </p:txBody>
      </p:sp>
      <p:sp>
        <p:nvSpPr>
          <p:cNvPr id="27" name="Text Placeholder 2">
            <a:extLst>
              <a:ext uri="{FF2B5EF4-FFF2-40B4-BE49-F238E27FC236}">
                <a16:creationId xmlns:a16="http://schemas.microsoft.com/office/drawing/2014/main" id="{E213437D-C747-4EEC-BC5C-D54898E29A4A}"/>
              </a:ext>
            </a:extLst>
          </p:cNvPr>
          <p:cNvSpPr>
            <a:spLocks noGrp="1"/>
          </p:cNvSpPr>
          <p:nvPr>
            <p:ph type="body" sz="quarter" idx="15"/>
          </p:nvPr>
        </p:nvSpPr>
        <p:spPr>
          <a:xfrm>
            <a:off x="259200" y="259200"/>
            <a:ext cx="10450800" cy="388800"/>
          </a:xfrm>
        </p:spPr>
        <p:txBody>
          <a:bodyPr/>
          <a:lstStyle/>
          <a:p>
            <a:r>
              <a:rPr lang="en-US"/>
              <a:t>AF5300</a:t>
            </a:r>
          </a:p>
        </p:txBody>
      </p:sp>
      <p:pic>
        <p:nvPicPr>
          <p:cNvPr id="28" name="Graphic 27" descr="Medieval Trumpet outline">
            <a:extLst>
              <a:ext uri="{FF2B5EF4-FFF2-40B4-BE49-F238E27FC236}">
                <a16:creationId xmlns:a16="http://schemas.microsoft.com/office/drawing/2014/main" id="{A7DDD2DA-D5E3-4E91-8F3F-555F4526D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53260">
            <a:off x="8522363" y="648531"/>
            <a:ext cx="668877" cy="668877"/>
          </a:xfrm>
          <a:prstGeom prst="rect">
            <a:avLst/>
          </a:prstGeom>
        </p:spPr>
      </p:pic>
      <p:sp>
        <p:nvSpPr>
          <p:cNvPr id="29" name="Scroll: Horizontal 28">
            <a:extLst>
              <a:ext uri="{FF2B5EF4-FFF2-40B4-BE49-F238E27FC236}">
                <a16:creationId xmlns:a16="http://schemas.microsoft.com/office/drawing/2014/main" id="{A8595D27-4247-4AF7-8A0E-8900C8C5392D}"/>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custDataLst>
      <p:tags r:id="rId1"/>
    </p:custDataLst>
    <p:extLst>
      <p:ext uri="{BB962C8B-B14F-4D97-AF65-F5344CB8AC3E}">
        <p14:creationId xmlns:p14="http://schemas.microsoft.com/office/powerpoint/2010/main" val="1845778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E67DE7C-AF14-40D5-A2FA-BE23B77A7B92}"/>
              </a:ext>
            </a:extLst>
          </p:cNvPr>
          <p:cNvSpPr>
            <a:spLocks noGrp="1"/>
          </p:cNvSpPr>
          <p:nvPr>
            <p:ph type="title"/>
          </p:nvPr>
        </p:nvSpPr>
        <p:spPr>
          <a:xfrm>
            <a:off x="259200" y="648000"/>
            <a:ext cx="10450800" cy="388800"/>
          </a:xfrm>
        </p:spPr>
        <p:txBody>
          <a:bodyPr/>
          <a:lstStyle/>
          <a:p>
            <a:r>
              <a:rPr lang="de-DE"/>
              <a:t>Silent Modes</a:t>
            </a:r>
            <a:endParaRPr lang="en-US"/>
          </a:p>
        </p:txBody>
      </p:sp>
      <p:sp>
        <p:nvSpPr>
          <p:cNvPr id="27" name="Text Placeholder 2">
            <a:extLst>
              <a:ext uri="{FF2B5EF4-FFF2-40B4-BE49-F238E27FC236}">
                <a16:creationId xmlns:a16="http://schemas.microsoft.com/office/drawing/2014/main" id="{E213437D-C747-4EEC-BC5C-D54898E29A4A}"/>
              </a:ext>
            </a:extLst>
          </p:cNvPr>
          <p:cNvSpPr>
            <a:spLocks noGrp="1"/>
          </p:cNvSpPr>
          <p:nvPr>
            <p:ph type="body" sz="quarter" idx="15"/>
          </p:nvPr>
        </p:nvSpPr>
        <p:spPr>
          <a:xfrm>
            <a:off x="259200" y="259200"/>
            <a:ext cx="10450800" cy="388800"/>
          </a:xfrm>
        </p:spPr>
        <p:txBody>
          <a:bodyPr/>
          <a:lstStyle/>
          <a:p>
            <a:r>
              <a:rPr lang="en-US"/>
              <a:t>AF5300</a:t>
            </a:r>
          </a:p>
        </p:txBody>
      </p:sp>
      <p:pic>
        <p:nvPicPr>
          <p:cNvPr id="28" name="Graphic 27" descr="Medieval Trumpet outline">
            <a:extLst>
              <a:ext uri="{FF2B5EF4-FFF2-40B4-BE49-F238E27FC236}">
                <a16:creationId xmlns:a16="http://schemas.microsoft.com/office/drawing/2014/main" id="{A7DDD2DA-D5E3-4E91-8F3F-555F4526D9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53260">
            <a:off x="8522363" y="648531"/>
            <a:ext cx="668877" cy="668877"/>
          </a:xfrm>
          <a:prstGeom prst="rect">
            <a:avLst/>
          </a:prstGeom>
        </p:spPr>
      </p:pic>
      <p:sp>
        <p:nvSpPr>
          <p:cNvPr id="29" name="Scroll: Horizontal 28">
            <a:extLst>
              <a:ext uri="{FF2B5EF4-FFF2-40B4-BE49-F238E27FC236}">
                <a16:creationId xmlns:a16="http://schemas.microsoft.com/office/drawing/2014/main" id="{A8595D27-4247-4AF7-8A0E-8900C8C5392D}"/>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
        <p:nvSpPr>
          <p:cNvPr id="31" name="Rectangle 30">
            <a:extLst>
              <a:ext uri="{FF2B5EF4-FFF2-40B4-BE49-F238E27FC236}">
                <a16:creationId xmlns:a16="http://schemas.microsoft.com/office/drawing/2014/main" id="{D0A594FB-D2B0-4452-AA29-D42ADDA0AF69}"/>
              </a:ext>
            </a:extLst>
          </p:cNvPr>
          <p:cNvSpPr/>
          <p:nvPr/>
        </p:nvSpPr>
        <p:spPr>
          <a:xfrm>
            <a:off x="5827174" y="4202241"/>
            <a:ext cx="4457728" cy="1384995"/>
          </a:xfrm>
          <a:prstGeom prst="rect">
            <a:avLst/>
          </a:prstGeom>
        </p:spPr>
        <p:txBody>
          <a:bodyPr wrap="square">
            <a:spAutoFit/>
          </a:bodyPr>
          <a:lstStyle/>
          <a:p>
            <a:r>
              <a:rPr lang="en-US" sz="1200" b="1" i="1" dirty="0">
                <a:solidFill>
                  <a:srgbClr val="000000"/>
                </a:solidFill>
                <a:latin typeface="Calibri" panose="020F0502020204030204" pitchFamily="34" charset="0"/>
              </a:rPr>
              <a:t>Night silent mode</a:t>
            </a:r>
            <a:r>
              <a:rPr lang="tr-TR" sz="1200" b="1" i="1" dirty="0">
                <a:solidFill>
                  <a:srgbClr val="000000"/>
                </a:solidFill>
                <a:latin typeface="Calibri" panose="020F0502020204030204" pitchFamily="34" charset="0"/>
              </a:rPr>
              <a:t> :</a:t>
            </a:r>
          </a:p>
          <a:p>
            <a:r>
              <a:rPr lang="tr-TR" sz="1200" dirty="0">
                <a:solidFill>
                  <a:srgbClr val="000000"/>
                </a:solidFill>
                <a:latin typeface="Calibri" panose="020F0502020204030204" pitchFamily="34" charset="0"/>
              </a:rPr>
              <a:t>I</a:t>
            </a:r>
            <a:r>
              <a:rPr lang="en-US" sz="1200" dirty="0">
                <a:solidFill>
                  <a:srgbClr val="000000"/>
                </a:solidFill>
                <a:latin typeface="Calibri" panose="020F0502020204030204" pitchFamily="34" charset="0"/>
              </a:rPr>
              <a:t>s activated X hours after the peak daytime temperature, and is deactivated after </a:t>
            </a:r>
            <a:r>
              <a:rPr lang="en-US" sz="1200">
                <a:solidFill>
                  <a:srgbClr val="000000"/>
                </a:solidFill>
                <a:latin typeface="Calibri" panose="020F0502020204030204" pitchFamily="34" charset="0"/>
              </a:rPr>
              <a:t>Y hours</a:t>
            </a:r>
            <a:endParaRPr lang="tr-TR" sz="1200" dirty="0">
              <a:solidFill>
                <a:srgbClr val="000000"/>
              </a:solidFill>
              <a:latin typeface="Calibri" panose="020F0502020204030204" pitchFamily="34" charset="0"/>
            </a:endParaRPr>
          </a:p>
          <a:p>
            <a:r>
              <a:rPr lang="tr-TR" sz="1200" b="1" i="1" dirty="0" err="1">
                <a:latin typeface="Calibri" panose="020F0502020204030204" pitchFamily="34" charset="0"/>
              </a:rPr>
              <a:t>Silent</a:t>
            </a:r>
            <a:r>
              <a:rPr lang="tr-TR" sz="1200" b="1" i="1" dirty="0">
                <a:latin typeface="Calibri" panose="020F0502020204030204" pitchFamily="34" charset="0"/>
              </a:rPr>
              <a:t> </a:t>
            </a:r>
            <a:r>
              <a:rPr lang="tr-TR" sz="1200" b="1" i="1" dirty="0" err="1">
                <a:latin typeface="Calibri" panose="020F0502020204030204" pitchFamily="34" charset="0"/>
              </a:rPr>
              <a:t>Mode</a:t>
            </a:r>
            <a:r>
              <a:rPr lang="tr-TR" sz="1200" b="1" i="1" dirty="0">
                <a:latin typeface="Calibri" panose="020F0502020204030204" pitchFamily="34" charset="0"/>
              </a:rPr>
              <a:t> :</a:t>
            </a:r>
          </a:p>
          <a:p>
            <a:r>
              <a:rPr lang="tr-TR" sz="1200" dirty="0">
                <a:solidFill>
                  <a:srgbClr val="000000"/>
                </a:solidFill>
                <a:latin typeface="Calibri" panose="020F0502020204030204" pitchFamily="34" charset="0"/>
              </a:rPr>
              <a:t>Maximum fan </a:t>
            </a:r>
            <a:r>
              <a:rPr lang="tr-TR" sz="1200" dirty="0" err="1">
                <a:solidFill>
                  <a:srgbClr val="000000"/>
                </a:solidFill>
                <a:latin typeface="Calibri" panose="020F0502020204030204" pitchFamily="34" charset="0"/>
              </a:rPr>
              <a:t>speed</a:t>
            </a:r>
            <a:r>
              <a:rPr lang="tr-TR" sz="1200" dirty="0">
                <a:solidFill>
                  <a:srgbClr val="000000"/>
                </a:solidFill>
                <a:latin typeface="Calibri" panose="020F0502020204030204" pitchFamily="34" charset="0"/>
              </a:rPr>
              <a:t> </a:t>
            </a:r>
            <a:r>
              <a:rPr lang="tr-TR" sz="1200">
                <a:solidFill>
                  <a:srgbClr val="000000"/>
                </a:solidFill>
                <a:latin typeface="Calibri" panose="020F0502020204030204" pitchFamily="34" charset="0"/>
              </a:rPr>
              <a:t>is limited</a:t>
            </a:r>
            <a:endParaRPr lang="tr-TR" sz="1200" dirty="0">
              <a:solidFill>
                <a:srgbClr val="000000"/>
              </a:solidFill>
              <a:latin typeface="Calibri" panose="020F0502020204030204" pitchFamily="34" charset="0"/>
            </a:endParaRPr>
          </a:p>
          <a:p>
            <a:r>
              <a:rPr lang="tr-TR" sz="1200" b="1" i="1" dirty="0" err="1">
                <a:solidFill>
                  <a:srgbClr val="000000"/>
                </a:solidFill>
                <a:latin typeface="Calibri" panose="020F0502020204030204" pitchFamily="34" charset="0"/>
              </a:rPr>
              <a:t>Super</a:t>
            </a:r>
            <a:r>
              <a:rPr lang="tr-TR" sz="1200" b="1" i="1" dirty="0">
                <a:solidFill>
                  <a:srgbClr val="000000"/>
                </a:solidFill>
                <a:latin typeface="Calibri" panose="020F0502020204030204" pitchFamily="34" charset="0"/>
              </a:rPr>
              <a:t> </a:t>
            </a:r>
            <a:r>
              <a:rPr lang="tr-TR" sz="1200" b="1" i="1" dirty="0" err="1">
                <a:solidFill>
                  <a:srgbClr val="000000"/>
                </a:solidFill>
                <a:latin typeface="Calibri" panose="020F0502020204030204" pitchFamily="34" charset="0"/>
              </a:rPr>
              <a:t>Silent</a:t>
            </a:r>
            <a:r>
              <a:rPr lang="tr-TR" sz="1200" b="1" i="1" dirty="0">
                <a:solidFill>
                  <a:srgbClr val="000000"/>
                </a:solidFill>
                <a:latin typeface="Calibri" panose="020F0502020204030204" pitchFamily="34" charset="0"/>
              </a:rPr>
              <a:t> </a:t>
            </a:r>
            <a:r>
              <a:rPr lang="tr-TR" sz="1200" b="1" i="1" dirty="0" err="1">
                <a:solidFill>
                  <a:srgbClr val="000000"/>
                </a:solidFill>
                <a:latin typeface="Calibri" panose="020F0502020204030204" pitchFamily="34" charset="0"/>
              </a:rPr>
              <a:t>Mode</a:t>
            </a:r>
            <a:r>
              <a:rPr lang="tr-TR" sz="1200" b="1" i="1" dirty="0">
                <a:solidFill>
                  <a:srgbClr val="000000"/>
                </a:solidFill>
                <a:latin typeface="Calibri" panose="020F0502020204030204" pitchFamily="34" charset="0"/>
              </a:rPr>
              <a:t> :</a:t>
            </a:r>
          </a:p>
          <a:p>
            <a:r>
              <a:rPr lang="tr-TR" sz="1200" dirty="0">
                <a:solidFill>
                  <a:srgbClr val="000000"/>
                </a:solidFill>
                <a:latin typeface="Calibri" panose="020F0502020204030204" pitchFamily="34" charset="0"/>
              </a:rPr>
              <a:t>Maximum fan </a:t>
            </a:r>
            <a:r>
              <a:rPr lang="tr-TR" sz="1200" dirty="0" err="1">
                <a:solidFill>
                  <a:srgbClr val="000000"/>
                </a:solidFill>
                <a:latin typeface="Calibri" panose="020F0502020204030204" pitchFamily="34" charset="0"/>
              </a:rPr>
              <a:t>speed</a:t>
            </a:r>
            <a:r>
              <a:rPr lang="tr-TR" sz="1200" dirty="0">
                <a:solidFill>
                  <a:srgbClr val="000000"/>
                </a:solidFill>
                <a:latin typeface="Calibri" panose="020F0502020204030204" pitchFamily="34" charset="0"/>
              </a:rPr>
              <a:t> </a:t>
            </a:r>
            <a:r>
              <a:rPr lang="tr-TR" sz="1200" dirty="0" err="1">
                <a:solidFill>
                  <a:srgbClr val="000000"/>
                </a:solidFill>
                <a:latin typeface="Calibri" panose="020F0502020204030204" pitchFamily="34" charset="0"/>
              </a:rPr>
              <a:t>and</a:t>
            </a:r>
            <a:r>
              <a:rPr lang="tr-TR" sz="1200" dirty="0">
                <a:solidFill>
                  <a:srgbClr val="000000"/>
                </a:solidFill>
                <a:latin typeface="Calibri" panose="020F0502020204030204" pitchFamily="34" charset="0"/>
              </a:rPr>
              <a:t> </a:t>
            </a:r>
            <a:r>
              <a:rPr lang="tr-TR" sz="1200" dirty="0" err="1">
                <a:solidFill>
                  <a:srgbClr val="000000"/>
                </a:solidFill>
                <a:latin typeface="Calibri" panose="020F0502020204030204" pitchFamily="34" charset="0"/>
              </a:rPr>
              <a:t>maximum</a:t>
            </a:r>
            <a:r>
              <a:rPr lang="tr-TR" sz="1200" dirty="0">
                <a:solidFill>
                  <a:srgbClr val="000000"/>
                </a:solidFill>
                <a:latin typeface="Calibri" panose="020F0502020204030204" pitchFamily="34" charset="0"/>
              </a:rPr>
              <a:t> </a:t>
            </a:r>
            <a:r>
              <a:rPr lang="tr-TR" sz="1200" dirty="0" err="1">
                <a:solidFill>
                  <a:srgbClr val="000000"/>
                </a:solidFill>
                <a:latin typeface="Calibri" panose="020F0502020204030204" pitchFamily="34" charset="0"/>
              </a:rPr>
              <a:t>compressor</a:t>
            </a:r>
            <a:r>
              <a:rPr lang="tr-TR" sz="1200" dirty="0">
                <a:solidFill>
                  <a:srgbClr val="000000"/>
                </a:solidFill>
                <a:latin typeface="Calibri" panose="020F0502020204030204" pitchFamily="34" charset="0"/>
              </a:rPr>
              <a:t> </a:t>
            </a:r>
            <a:r>
              <a:rPr lang="tr-TR" sz="1200" dirty="0" err="1">
                <a:solidFill>
                  <a:srgbClr val="000000"/>
                </a:solidFill>
                <a:latin typeface="Calibri" panose="020F0502020204030204" pitchFamily="34" charset="0"/>
              </a:rPr>
              <a:t>frequency</a:t>
            </a:r>
            <a:r>
              <a:rPr lang="tr-TR" sz="1200" dirty="0">
                <a:solidFill>
                  <a:srgbClr val="000000"/>
                </a:solidFill>
                <a:latin typeface="Calibri" panose="020F0502020204030204" pitchFamily="34" charset="0"/>
              </a:rPr>
              <a:t> </a:t>
            </a:r>
            <a:r>
              <a:rPr lang="tr-TR" sz="1200">
                <a:solidFill>
                  <a:srgbClr val="000000"/>
                </a:solidFill>
                <a:latin typeface="Calibri" panose="020F0502020204030204" pitchFamily="34" charset="0"/>
              </a:rPr>
              <a:t>is limited</a:t>
            </a:r>
            <a:endParaRPr lang="tr-TR" sz="1200" dirty="0">
              <a:solidFill>
                <a:srgbClr val="000000"/>
              </a:solidFill>
              <a:latin typeface="Calibri" panose="020F0502020204030204" pitchFamily="34" charset="0"/>
            </a:endParaRPr>
          </a:p>
        </p:txBody>
      </p:sp>
      <p:graphicFrame>
        <p:nvGraphicFramePr>
          <p:cNvPr id="32" name="Table 31">
            <a:extLst>
              <a:ext uri="{FF2B5EF4-FFF2-40B4-BE49-F238E27FC236}">
                <a16:creationId xmlns:a16="http://schemas.microsoft.com/office/drawing/2014/main" id="{9B7FD04A-BA3A-4446-A60B-652CC77EBEBF}"/>
              </a:ext>
            </a:extLst>
          </p:cNvPr>
          <p:cNvGraphicFramePr>
            <a:graphicFrameLocks noGrp="1"/>
          </p:cNvGraphicFramePr>
          <p:nvPr/>
        </p:nvGraphicFramePr>
        <p:xfrm>
          <a:off x="410845" y="1706739"/>
          <a:ext cx="4870347" cy="3322320"/>
        </p:xfrm>
        <a:graphic>
          <a:graphicData uri="http://schemas.openxmlformats.org/drawingml/2006/table">
            <a:tbl>
              <a:tblPr firstRow="1" bandRow="1">
                <a:tableStyleId>{C083E6E3-FA7D-4D7B-A595-EF9225AFEA82}</a:tableStyleId>
              </a:tblPr>
              <a:tblGrid>
                <a:gridCol w="552321">
                  <a:extLst>
                    <a:ext uri="{9D8B030D-6E8A-4147-A177-3AD203B41FA5}">
                      <a16:colId xmlns:a16="http://schemas.microsoft.com/office/drawing/2014/main" val="1848428050"/>
                    </a:ext>
                  </a:extLst>
                </a:gridCol>
                <a:gridCol w="1571943">
                  <a:extLst>
                    <a:ext uri="{9D8B030D-6E8A-4147-A177-3AD203B41FA5}">
                      <a16:colId xmlns:a16="http://schemas.microsoft.com/office/drawing/2014/main" val="2194194457"/>
                    </a:ext>
                  </a:extLst>
                </a:gridCol>
                <a:gridCol w="1479893">
                  <a:extLst>
                    <a:ext uri="{9D8B030D-6E8A-4147-A177-3AD203B41FA5}">
                      <a16:colId xmlns:a16="http://schemas.microsoft.com/office/drawing/2014/main" val="469600183"/>
                    </a:ext>
                  </a:extLst>
                </a:gridCol>
                <a:gridCol w="1266190">
                  <a:extLst>
                    <a:ext uri="{9D8B030D-6E8A-4147-A177-3AD203B41FA5}">
                      <a16:colId xmlns:a16="http://schemas.microsoft.com/office/drawing/2014/main" val="2367722758"/>
                    </a:ext>
                  </a:extLst>
                </a:gridCol>
              </a:tblGrid>
              <a:tr h="321222">
                <a:tc>
                  <a:txBody>
                    <a:bodyPr/>
                    <a:lstStyle/>
                    <a:p>
                      <a:r>
                        <a:rPr lang="tr-TR" sz="1000" dirty="0" err="1"/>
                        <a:t>Mode</a:t>
                      </a:r>
                      <a:endParaRPr lang="en-US" sz="1000" dirty="0"/>
                    </a:p>
                  </a:txBody>
                  <a:tcPr/>
                </a:tc>
                <a:tc>
                  <a:txBody>
                    <a:bodyPr/>
                    <a:lstStyle/>
                    <a:p>
                      <a:r>
                        <a:rPr lang="tr-TR" sz="1000" dirty="0" err="1"/>
                        <a:t>Description</a:t>
                      </a:r>
                      <a:endParaRPr lang="en-US" sz="1000" dirty="0"/>
                    </a:p>
                  </a:txBody>
                  <a:tcPr/>
                </a:tc>
                <a:tc>
                  <a:txBody>
                    <a:bodyPr/>
                    <a:lstStyle/>
                    <a:p>
                      <a:r>
                        <a:rPr lang="tr-TR" sz="1000" dirty="0"/>
                        <a:t>Sound </a:t>
                      </a:r>
                      <a:r>
                        <a:rPr lang="tr-TR" sz="1000" dirty="0" err="1"/>
                        <a:t>reduction</a:t>
                      </a:r>
                      <a:r>
                        <a:rPr lang="tr-TR" sz="1000" dirty="0"/>
                        <a:t> (</a:t>
                      </a:r>
                      <a:r>
                        <a:rPr lang="tr-TR" sz="1000" dirty="0" err="1"/>
                        <a:t>dBA</a:t>
                      </a:r>
                      <a:r>
                        <a:rPr lang="tr-TR" sz="1000" dirty="0"/>
                        <a:t>)</a:t>
                      </a:r>
                      <a:endParaRPr lang="en-US" sz="1000" dirty="0"/>
                    </a:p>
                  </a:txBody>
                  <a:tcPr/>
                </a:tc>
                <a:tc>
                  <a:txBody>
                    <a:bodyPr/>
                    <a:lstStyle/>
                    <a:p>
                      <a:r>
                        <a:rPr lang="tr-TR" sz="1000" dirty="0" err="1"/>
                        <a:t>Capacity</a:t>
                      </a:r>
                      <a:r>
                        <a:rPr lang="tr-TR" sz="1000" baseline="0" dirty="0"/>
                        <a:t> </a:t>
                      </a:r>
                      <a:r>
                        <a:rPr lang="tr-TR" sz="1000" baseline="0" dirty="0" err="1"/>
                        <a:t>Output</a:t>
                      </a:r>
                      <a:endParaRPr lang="tr-TR" sz="1000" baseline="0" dirty="0"/>
                    </a:p>
                    <a:p>
                      <a:r>
                        <a:rPr lang="tr-TR" sz="1000" baseline="0" dirty="0"/>
                        <a:t>%</a:t>
                      </a:r>
                      <a:endParaRPr lang="en-US" sz="1000" dirty="0"/>
                    </a:p>
                  </a:txBody>
                  <a:tcPr/>
                </a:tc>
                <a:extLst>
                  <a:ext uri="{0D108BD9-81ED-4DB2-BD59-A6C34878D82A}">
                    <a16:rowId xmlns:a16="http://schemas.microsoft.com/office/drawing/2014/main" val="222743041"/>
                  </a:ext>
                </a:extLst>
              </a:tr>
              <a:tr h="207707">
                <a:tc>
                  <a:txBody>
                    <a:bodyPr/>
                    <a:lstStyle/>
                    <a:p>
                      <a:r>
                        <a:rPr lang="tr-TR" sz="1000" dirty="0"/>
                        <a:t>0</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N</a:t>
                      </a:r>
                      <a:r>
                        <a:rPr lang="en-US" sz="1000" dirty="0" err="1"/>
                        <a:t>ight</a:t>
                      </a:r>
                      <a:r>
                        <a:rPr lang="en-US" sz="1000" dirty="0"/>
                        <a:t> silent time 6h/10h</a:t>
                      </a:r>
                      <a:endParaRPr lang="tr-TR" sz="1000" dirty="0">
                        <a:latin typeface="Calibri" panose="020F0502020204030204" pitchFamily="34" charset="0"/>
                      </a:endParaRPr>
                    </a:p>
                  </a:txBody>
                  <a:tcPr>
                    <a:solidFill>
                      <a:srgbClr val="0E78C5">
                        <a:alpha val="20000"/>
                      </a:srgbClr>
                    </a:solidFill>
                  </a:tcPr>
                </a:tc>
                <a:tc>
                  <a:txBody>
                    <a:bodyPr/>
                    <a:lstStyle/>
                    <a:p>
                      <a:r>
                        <a:rPr lang="tr-TR" sz="1000" dirty="0"/>
                        <a:t>8 </a:t>
                      </a:r>
                      <a:r>
                        <a:rPr lang="tr-TR" sz="1000" dirty="0" err="1"/>
                        <a:t>dB</a:t>
                      </a:r>
                      <a:r>
                        <a:rPr lang="tr-TR" sz="1000" dirty="0"/>
                        <a:t>(A)</a:t>
                      </a:r>
                      <a:r>
                        <a:rPr lang="tr-TR" sz="1000" baseline="0" dirty="0"/>
                        <a:t> </a:t>
                      </a:r>
                      <a:r>
                        <a:rPr lang="tr-TR" sz="1000" baseline="0" dirty="0" err="1"/>
                        <a:t>lower</a:t>
                      </a:r>
                      <a:endParaRPr lang="en-US" sz="1000" dirty="0"/>
                    </a:p>
                  </a:txBody>
                  <a:tcPr>
                    <a:solidFill>
                      <a:srgbClr val="0E78C5">
                        <a:alpha val="20000"/>
                      </a:srgbClr>
                    </a:solidFill>
                  </a:tcPr>
                </a:tc>
                <a:tc>
                  <a:txBody>
                    <a:bodyPr/>
                    <a:lstStyle/>
                    <a:p>
                      <a:r>
                        <a:rPr lang="tr-TR" sz="1000" dirty="0"/>
                        <a:t>90%</a:t>
                      </a:r>
                      <a:endParaRPr lang="en-US" sz="1000" dirty="0"/>
                    </a:p>
                  </a:txBody>
                  <a:tcPr>
                    <a:solidFill>
                      <a:srgbClr val="0E78C5">
                        <a:alpha val="20000"/>
                      </a:srgbClr>
                    </a:solidFill>
                  </a:tcPr>
                </a:tc>
                <a:extLst>
                  <a:ext uri="{0D108BD9-81ED-4DB2-BD59-A6C34878D82A}">
                    <a16:rowId xmlns:a16="http://schemas.microsoft.com/office/drawing/2014/main" val="3704343856"/>
                  </a:ext>
                </a:extLst>
              </a:tr>
              <a:tr h="207707">
                <a:tc>
                  <a:txBody>
                    <a:bodyPr/>
                    <a:lstStyle/>
                    <a:p>
                      <a:r>
                        <a:rPr lang="tr-TR" sz="1000" dirty="0"/>
                        <a:t>1</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N</a:t>
                      </a:r>
                      <a:r>
                        <a:rPr lang="en-US" sz="1000" dirty="0" err="1"/>
                        <a:t>ight</a:t>
                      </a:r>
                      <a:r>
                        <a:rPr lang="en-US" sz="1000" dirty="0"/>
                        <a:t> silent time 6h/12h </a:t>
                      </a:r>
                      <a:endParaRPr lang="tr-TR" sz="1000" dirty="0">
                        <a:latin typeface="Calibri" panose="020F0502020204030204" pitchFamily="34" charset="0"/>
                      </a:endParaRP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90%</a:t>
                      </a:r>
                      <a:endParaRPr lang="en-US" sz="1000" dirty="0"/>
                    </a:p>
                  </a:txBody>
                  <a:tcPr/>
                </a:tc>
                <a:extLst>
                  <a:ext uri="{0D108BD9-81ED-4DB2-BD59-A6C34878D82A}">
                    <a16:rowId xmlns:a16="http://schemas.microsoft.com/office/drawing/2014/main" val="945584168"/>
                  </a:ext>
                </a:extLst>
              </a:tr>
              <a:tr h="207707">
                <a:tc>
                  <a:txBody>
                    <a:bodyPr/>
                    <a:lstStyle/>
                    <a:p>
                      <a:r>
                        <a:rPr lang="tr-TR" sz="1000" dirty="0"/>
                        <a:t>2</a:t>
                      </a:r>
                      <a:endParaRPr lang="en-US" sz="1000" dirty="0"/>
                    </a:p>
                  </a:txBody>
                  <a:tcPr>
                    <a:solidFill>
                      <a:srgbClr val="0E78C5">
                        <a:alpha val="20000"/>
                      </a:srgbClr>
                    </a:solidFill>
                  </a:tcPr>
                </a:tc>
                <a:tc>
                  <a:txBody>
                    <a:bodyPr/>
                    <a:lstStyle/>
                    <a:p>
                      <a:r>
                        <a:rPr lang="tr-TR" sz="1000" dirty="0"/>
                        <a:t>N</a:t>
                      </a:r>
                      <a:r>
                        <a:rPr lang="en-US" sz="1000" dirty="0" err="1"/>
                        <a:t>ight</a:t>
                      </a:r>
                      <a:r>
                        <a:rPr lang="en-US" sz="1000" dirty="0"/>
                        <a:t> silent time 8h/10h </a:t>
                      </a:r>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 </a:t>
                      </a:r>
                      <a:r>
                        <a:rPr lang="tr-TR" sz="1000" dirty="0" err="1"/>
                        <a:t>dB</a:t>
                      </a:r>
                      <a:r>
                        <a:rPr lang="tr-TR" sz="1000" dirty="0"/>
                        <a:t>(A)</a:t>
                      </a:r>
                      <a:r>
                        <a:rPr lang="tr-TR" sz="1000" baseline="0" dirty="0"/>
                        <a:t> </a:t>
                      </a:r>
                      <a:r>
                        <a:rPr lang="tr-TR" sz="1000" baseline="0" dirty="0" err="1"/>
                        <a:t>lower</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90%</a:t>
                      </a:r>
                      <a:endParaRPr lang="en-US" sz="1000" dirty="0"/>
                    </a:p>
                  </a:txBody>
                  <a:tcPr>
                    <a:solidFill>
                      <a:srgbClr val="0E78C5">
                        <a:alpha val="20000"/>
                      </a:srgbClr>
                    </a:solidFill>
                  </a:tcPr>
                </a:tc>
                <a:extLst>
                  <a:ext uri="{0D108BD9-81ED-4DB2-BD59-A6C34878D82A}">
                    <a16:rowId xmlns:a16="http://schemas.microsoft.com/office/drawing/2014/main" val="4118348073"/>
                  </a:ext>
                </a:extLst>
              </a:tr>
              <a:tr h="207707">
                <a:tc>
                  <a:txBody>
                    <a:bodyPr/>
                    <a:lstStyle/>
                    <a:p>
                      <a:r>
                        <a:rPr lang="tr-TR" sz="1000" dirty="0"/>
                        <a:t>3</a:t>
                      </a:r>
                      <a:endParaRPr lang="en-US" sz="1000" dirty="0"/>
                    </a:p>
                  </a:txBody>
                  <a:tcPr/>
                </a:tc>
                <a:tc>
                  <a:txBody>
                    <a:bodyPr/>
                    <a:lstStyle/>
                    <a:p>
                      <a:r>
                        <a:rPr lang="tr-TR" sz="1000" dirty="0"/>
                        <a:t>N</a:t>
                      </a:r>
                      <a:r>
                        <a:rPr lang="en-US" sz="1000" dirty="0" err="1"/>
                        <a:t>ight</a:t>
                      </a:r>
                      <a:r>
                        <a:rPr lang="en-US" sz="1000" dirty="0"/>
                        <a:t> silent time 8h/12h </a:t>
                      </a: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90%</a:t>
                      </a:r>
                      <a:endParaRPr lang="en-US" sz="1000" dirty="0"/>
                    </a:p>
                  </a:txBody>
                  <a:tcPr/>
                </a:tc>
                <a:extLst>
                  <a:ext uri="{0D108BD9-81ED-4DB2-BD59-A6C34878D82A}">
                    <a16:rowId xmlns:a16="http://schemas.microsoft.com/office/drawing/2014/main" val="4291806904"/>
                  </a:ext>
                </a:extLst>
              </a:tr>
              <a:tr h="207707">
                <a:tc>
                  <a:txBody>
                    <a:bodyPr/>
                    <a:lstStyle/>
                    <a:p>
                      <a:r>
                        <a:rPr lang="tr-TR" sz="1000" dirty="0"/>
                        <a:t>4</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N</a:t>
                      </a:r>
                      <a:r>
                        <a:rPr lang="en-US" sz="1000" dirty="0"/>
                        <a:t>o silent mode</a:t>
                      </a:r>
                      <a:endParaRPr lang="tr-TR" sz="1000" dirty="0">
                        <a:latin typeface="Calibri" panose="020F0502020204030204" pitchFamily="34" charset="0"/>
                      </a:endParaRPr>
                    </a:p>
                  </a:txBody>
                  <a:tcPr>
                    <a:solidFill>
                      <a:srgbClr val="0E78C5">
                        <a:alpha val="20000"/>
                      </a:srgbClr>
                    </a:solidFill>
                  </a:tcPr>
                </a:tc>
                <a:tc>
                  <a:txBody>
                    <a:bodyPr/>
                    <a:lstStyle/>
                    <a:p>
                      <a:r>
                        <a:rPr lang="tr-TR" sz="1000" dirty="0"/>
                        <a:t>-</a:t>
                      </a:r>
                      <a:endParaRPr lang="en-US" sz="1000" dirty="0"/>
                    </a:p>
                  </a:txBody>
                  <a:tcPr>
                    <a:solidFill>
                      <a:srgbClr val="0E78C5">
                        <a:alpha val="20000"/>
                      </a:srgbClr>
                    </a:solidFill>
                  </a:tcPr>
                </a:tc>
                <a:tc>
                  <a:txBody>
                    <a:bodyPr/>
                    <a:lstStyle/>
                    <a:p>
                      <a:r>
                        <a:rPr lang="tr-TR" sz="1000" dirty="0"/>
                        <a:t>100%</a:t>
                      </a:r>
                      <a:endParaRPr lang="en-US" sz="1000" dirty="0"/>
                    </a:p>
                  </a:txBody>
                  <a:tcPr>
                    <a:solidFill>
                      <a:srgbClr val="0E78C5">
                        <a:alpha val="20000"/>
                      </a:srgbClr>
                    </a:solidFill>
                  </a:tcPr>
                </a:tc>
                <a:extLst>
                  <a:ext uri="{0D108BD9-81ED-4DB2-BD59-A6C34878D82A}">
                    <a16:rowId xmlns:a16="http://schemas.microsoft.com/office/drawing/2014/main" val="3461550384"/>
                  </a:ext>
                </a:extLst>
              </a:tr>
              <a:tr h="207707">
                <a:tc>
                  <a:txBody>
                    <a:bodyPr/>
                    <a:lstStyle/>
                    <a:p>
                      <a:r>
                        <a:rPr lang="tr-TR" sz="1000" dirty="0"/>
                        <a:t>5</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S</a:t>
                      </a:r>
                      <a:r>
                        <a:rPr lang="en-US" sz="1000" dirty="0" err="1"/>
                        <a:t>ilent</a:t>
                      </a:r>
                      <a:r>
                        <a:rPr lang="en-US" sz="1000" dirty="0"/>
                        <a:t> mode 1</a:t>
                      </a:r>
                      <a:endParaRPr lang="tr-TR" sz="1000" dirty="0">
                        <a:latin typeface="Calibri" panose="020F0502020204030204" pitchFamily="34" charset="0"/>
                      </a:endParaRP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90%</a:t>
                      </a:r>
                      <a:endParaRPr lang="en-US" sz="1000" dirty="0"/>
                    </a:p>
                  </a:txBody>
                  <a:tcPr/>
                </a:tc>
                <a:extLst>
                  <a:ext uri="{0D108BD9-81ED-4DB2-BD59-A6C34878D82A}">
                    <a16:rowId xmlns:a16="http://schemas.microsoft.com/office/drawing/2014/main" val="1230600250"/>
                  </a:ext>
                </a:extLst>
              </a:tr>
              <a:tr h="207707">
                <a:tc>
                  <a:txBody>
                    <a:bodyPr/>
                    <a:lstStyle/>
                    <a:p>
                      <a:r>
                        <a:rPr lang="tr-TR" sz="1000" dirty="0"/>
                        <a:t>6</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S</a:t>
                      </a:r>
                      <a:r>
                        <a:rPr lang="fr-FR" sz="1000" dirty="0" err="1"/>
                        <a:t>ilent</a:t>
                      </a:r>
                      <a:r>
                        <a:rPr lang="fr-FR" sz="1000" dirty="0"/>
                        <a:t> mode 2 </a:t>
                      </a:r>
                      <a:endParaRPr lang="tr-TR" sz="1000" dirty="0">
                        <a:latin typeface="Calibri" panose="020F0502020204030204" pitchFamily="34" charset="0"/>
                      </a:endParaRPr>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9 </a:t>
                      </a:r>
                      <a:r>
                        <a:rPr lang="tr-TR" sz="1000" dirty="0" err="1"/>
                        <a:t>dB</a:t>
                      </a:r>
                      <a:r>
                        <a:rPr lang="tr-TR" sz="1000" dirty="0"/>
                        <a:t>(A)</a:t>
                      </a:r>
                      <a:r>
                        <a:rPr lang="tr-TR" sz="1000" baseline="0" dirty="0"/>
                        <a:t> </a:t>
                      </a:r>
                      <a:r>
                        <a:rPr lang="tr-TR" sz="1000" baseline="0" dirty="0" err="1"/>
                        <a:t>lower</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85%</a:t>
                      </a:r>
                      <a:endParaRPr lang="en-US" sz="1000" dirty="0"/>
                    </a:p>
                  </a:txBody>
                  <a:tcPr>
                    <a:solidFill>
                      <a:srgbClr val="0E78C5">
                        <a:alpha val="20000"/>
                      </a:srgbClr>
                    </a:solidFill>
                  </a:tcPr>
                </a:tc>
                <a:extLst>
                  <a:ext uri="{0D108BD9-81ED-4DB2-BD59-A6C34878D82A}">
                    <a16:rowId xmlns:a16="http://schemas.microsoft.com/office/drawing/2014/main" val="3310341941"/>
                  </a:ext>
                </a:extLst>
              </a:tr>
              <a:tr h="207707">
                <a:tc>
                  <a:txBody>
                    <a:bodyPr/>
                    <a:lstStyle/>
                    <a:p>
                      <a:r>
                        <a:rPr lang="tr-TR" sz="1000" dirty="0"/>
                        <a:t>7</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S</a:t>
                      </a:r>
                      <a:r>
                        <a:rPr lang="fr-FR" sz="1000" dirty="0" err="1"/>
                        <a:t>ilent</a:t>
                      </a:r>
                      <a:r>
                        <a:rPr lang="fr-FR" sz="1000" dirty="0"/>
                        <a:t> mode 3</a:t>
                      </a:r>
                      <a:endParaRPr lang="tr-TR" sz="1000" dirty="0">
                        <a:latin typeface="Calibri" panose="020F0502020204030204" pitchFamily="34" charset="0"/>
                      </a:endParaRP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10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80%</a:t>
                      </a:r>
                      <a:endParaRPr lang="en-US" sz="1000" dirty="0"/>
                    </a:p>
                  </a:txBody>
                  <a:tcPr/>
                </a:tc>
                <a:extLst>
                  <a:ext uri="{0D108BD9-81ED-4DB2-BD59-A6C34878D82A}">
                    <a16:rowId xmlns:a16="http://schemas.microsoft.com/office/drawing/2014/main" val="3260568847"/>
                  </a:ext>
                </a:extLst>
              </a:tr>
              <a:tr h="207707">
                <a:tc>
                  <a:txBody>
                    <a:bodyPr/>
                    <a:lstStyle/>
                    <a:p>
                      <a:r>
                        <a:rPr lang="tr-TR" sz="1000" dirty="0"/>
                        <a:t>8</a:t>
                      </a:r>
                      <a:endParaRPr lang="en-US" sz="1000" dirty="0"/>
                    </a:p>
                  </a:txBody>
                  <a:tcPr>
                    <a:solidFill>
                      <a:srgbClr val="0E78C5">
                        <a:alpha val="20000"/>
                      </a:srgbClr>
                    </a:solidFill>
                  </a:tcPr>
                </a:tc>
                <a:tc>
                  <a:txBody>
                    <a:bodyPr/>
                    <a:lstStyle/>
                    <a:p>
                      <a:r>
                        <a:rPr lang="tr-TR" sz="1000" dirty="0"/>
                        <a:t>S</a:t>
                      </a:r>
                      <a:r>
                        <a:rPr lang="fr-FR" sz="1000" dirty="0" err="1"/>
                        <a:t>uper</a:t>
                      </a:r>
                      <a:r>
                        <a:rPr lang="fr-FR" sz="1000" dirty="0"/>
                        <a:t> </a:t>
                      </a:r>
                      <a:r>
                        <a:rPr lang="fr-FR" sz="1000" dirty="0" err="1"/>
                        <a:t>silent</a:t>
                      </a:r>
                      <a:r>
                        <a:rPr lang="fr-FR" sz="1000" dirty="0"/>
                        <a:t> mode 1 </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12 </a:t>
                      </a:r>
                      <a:r>
                        <a:rPr lang="tr-TR" sz="1000" dirty="0" err="1"/>
                        <a:t>dB</a:t>
                      </a:r>
                      <a:r>
                        <a:rPr lang="tr-TR" sz="1000" dirty="0"/>
                        <a:t>(A)</a:t>
                      </a:r>
                      <a:r>
                        <a:rPr lang="tr-TR" sz="1000" baseline="0" dirty="0"/>
                        <a:t> </a:t>
                      </a:r>
                      <a:r>
                        <a:rPr lang="tr-TR" sz="1000" baseline="0" dirty="0" err="1"/>
                        <a:t>lower</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75%</a:t>
                      </a:r>
                      <a:endParaRPr lang="en-US" sz="1000" dirty="0"/>
                    </a:p>
                  </a:txBody>
                  <a:tcPr>
                    <a:solidFill>
                      <a:srgbClr val="0E78C5">
                        <a:alpha val="20000"/>
                      </a:srgbClr>
                    </a:solidFill>
                  </a:tcPr>
                </a:tc>
                <a:extLst>
                  <a:ext uri="{0D108BD9-81ED-4DB2-BD59-A6C34878D82A}">
                    <a16:rowId xmlns:a16="http://schemas.microsoft.com/office/drawing/2014/main" val="1743728295"/>
                  </a:ext>
                </a:extLst>
              </a:tr>
              <a:tr h="207707">
                <a:tc>
                  <a:txBody>
                    <a:bodyPr/>
                    <a:lstStyle/>
                    <a:p>
                      <a:r>
                        <a:rPr lang="tr-TR" sz="1000" dirty="0"/>
                        <a:t>9</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S</a:t>
                      </a:r>
                      <a:r>
                        <a:rPr lang="fr-FR" sz="1000" dirty="0" err="1"/>
                        <a:t>uper</a:t>
                      </a:r>
                      <a:r>
                        <a:rPr lang="fr-FR" sz="1000" dirty="0"/>
                        <a:t> </a:t>
                      </a:r>
                      <a:r>
                        <a:rPr lang="fr-FR" sz="1000" dirty="0" err="1"/>
                        <a:t>silent</a:t>
                      </a:r>
                      <a:r>
                        <a:rPr lang="fr-FR" sz="1000" dirty="0"/>
                        <a:t> mode 2 </a:t>
                      </a:r>
                      <a:endParaRPr lang="tr-TR" sz="1000" dirty="0">
                        <a:latin typeface="Calibri" panose="020F0502020204030204" pitchFamily="34" charset="0"/>
                      </a:endParaRP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14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65%</a:t>
                      </a:r>
                      <a:endParaRPr lang="en-US" sz="1000" dirty="0"/>
                    </a:p>
                  </a:txBody>
                  <a:tcPr/>
                </a:tc>
                <a:extLst>
                  <a:ext uri="{0D108BD9-81ED-4DB2-BD59-A6C34878D82A}">
                    <a16:rowId xmlns:a16="http://schemas.microsoft.com/office/drawing/2014/main" val="1884246924"/>
                  </a:ext>
                </a:extLst>
              </a:tr>
              <a:tr h="207707">
                <a:tc>
                  <a:txBody>
                    <a:bodyPr/>
                    <a:lstStyle/>
                    <a:p>
                      <a:r>
                        <a:rPr lang="tr-TR" sz="1000" dirty="0"/>
                        <a:t>10</a:t>
                      </a:r>
                      <a:endParaRPr lang="en-US" sz="1000" dirty="0"/>
                    </a:p>
                  </a:txBody>
                  <a:tcPr>
                    <a:solidFill>
                      <a:srgbClr val="0E78C5">
                        <a:alpha val="20000"/>
                      </a:srgbClr>
                    </a:solidFill>
                  </a:tcPr>
                </a:tc>
                <a:tc>
                  <a:txBody>
                    <a:bodyPr/>
                    <a:lstStyle/>
                    <a:p>
                      <a:r>
                        <a:rPr lang="tr-TR" sz="1000" dirty="0"/>
                        <a:t>S</a:t>
                      </a:r>
                      <a:r>
                        <a:rPr lang="fr-FR" sz="1000" dirty="0" err="1"/>
                        <a:t>uper</a:t>
                      </a:r>
                      <a:r>
                        <a:rPr lang="fr-FR" sz="1000" dirty="0"/>
                        <a:t> </a:t>
                      </a:r>
                      <a:r>
                        <a:rPr lang="fr-FR" sz="1000" dirty="0" err="1"/>
                        <a:t>silent</a:t>
                      </a:r>
                      <a:r>
                        <a:rPr lang="fr-FR" sz="1000" dirty="0"/>
                        <a:t> mode 3 </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16 </a:t>
                      </a:r>
                      <a:r>
                        <a:rPr lang="tr-TR" sz="1000" dirty="0" err="1"/>
                        <a:t>dB</a:t>
                      </a:r>
                      <a:r>
                        <a:rPr lang="tr-TR" sz="1000" dirty="0"/>
                        <a:t>(A)</a:t>
                      </a:r>
                      <a:r>
                        <a:rPr lang="tr-TR" sz="1000" baseline="0" dirty="0"/>
                        <a:t> </a:t>
                      </a:r>
                      <a:r>
                        <a:rPr lang="tr-TR" sz="1000" baseline="0" dirty="0" err="1"/>
                        <a:t>lower</a:t>
                      </a:r>
                      <a:endParaRPr lang="en-US" sz="1000" dirty="0"/>
                    </a:p>
                  </a:txBody>
                  <a:tcPr>
                    <a:solidFill>
                      <a:srgbClr val="0E78C5">
                        <a:alpha val="20000"/>
                      </a:srgbClr>
                    </a:solidFill>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55%</a:t>
                      </a:r>
                      <a:endParaRPr lang="en-US" sz="1000" dirty="0"/>
                    </a:p>
                  </a:txBody>
                  <a:tcPr>
                    <a:solidFill>
                      <a:srgbClr val="0E78C5">
                        <a:alpha val="20000"/>
                      </a:srgbClr>
                    </a:solidFill>
                  </a:tcPr>
                </a:tc>
                <a:extLst>
                  <a:ext uri="{0D108BD9-81ED-4DB2-BD59-A6C34878D82A}">
                    <a16:rowId xmlns:a16="http://schemas.microsoft.com/office/drawing/2014/main" val="1319473287"/>
                  </a:ext>
                </a:extLst>
              </a:tr>
              <a:tr h="207707">
                <a:tc>
                  <a:txBody>
                    <a:bodyPr/>
                    <a:lstStyle/>
                    <a:p>
                      <a:r>
                        <a:rPr lang="tr-TR" sz="1000" dirty="0"/>
                        <a:t>11</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S</a:t>
                      </a:r>
                      <a:r>
                        <a:rPr lang="fr-FR" sz="1000" dirty="0" err="1"/>
                        <a:t>uper</a:t>
                      </a:r>
                      <a:r>
                        <a:rPr lang="fr-FR" sz="1000" dirty="0"/>
                        <a:t> </a:t>
                      </a:r>
                      <a:r>
                        <a:rPr lang="fr-FR" sz="1000" dirty="0" err="1"/>
                        <a:t>silent</a:t>
                      </a:r>
                      <a:r>
                        <a:rPr lang="fr-FR" sz="1000" dirty="0"/>
                        <a:t> mode 4</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18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45%</a:t>
                      </a:r>
                      <a:endParaRPr lang="en-US" sz="1000" dirty="0"/>
                    </a:p>
                  </a:txBody>
                  <a:tcPr/>
                </a:tc>
                <a:extLst>
                  <a:ext uri="{0D108BD9-81ED-4DB2-BD59-A6C34878D82A}">
                    <a16:rowId xmlns:a16="http://schemas.microsoft.com/office/drawing/2014/main" val="3158508049"/>
                  </a:ext>
                </a:extLst>
              </a:tr>
            </a:tbl>
          </a:graphicData>
        </a:graphic>
      </p:graphicFrame>
      <p:graphicFrame>
        <p:nvGraphicFramePr>
          <p:cNvPr id="33" name="Table 32">
            <a:extLst>
              <a:ext uri="{FF2B5EF4-FFF2-40B4-BE49-F238E27FC236}">
                <a16:creationId xmlns:a16="http://schemas.microsoft.com/office/drawing/2014/main" id="{548BCEAE-DA6E-46F0-86A2-048D490585CD}"/>
              </a:ext>
            </a:extLst>
          </p:cNvPr>
          <p:cNvGraphicFramePr>
            <a:graphicFrameLocks noGrp="1"/>
          </p:cNvGraphicFramePr>
          <p:nvPr>
            <p:custDataLst>
              <p:tags r:id="rId2"/>
            </p:custDataLst>
          </p:nvPr>
        </p:nvGraphicFramePr>
        <p:xfrm>
          <a:off x="5688433" y="1706739"/>
          <a:ext cx="4870347" cy="2346960"/>
        </p:xfrm>
        <a:graphic>
          <a:graphicData uri="http://schemas.openxmlformats.org/drawingml/2006/table">
            <a:tbl>
              <a:tblPr firstRow="1" bandRow="1">
                <a:tableStyleId>{0E3FDE45-AF77-4B5C-9715-49D594BDF05E}</a:tableStyleId>
              </a:tblPr>
              <a:tblGrid>
                <a:gridCol w="552321">
                  <a:extLst>
                    <a:ext uri="{9D8B030D-6E8A-4147-A177-3AD203B41FA5}">
                      <a16:colId xmlns:a16="http://schemas.microsoft.com/office/drawing/2014/main" val="1848428050"/>
                    </a:ext>
                  </a:extLst>
                </a:gridCol>
                <a:gridCol w="1571943">
                  <a:extLst>
                    <a:ext uri="{9D8B030D-6E8A-4147-A177-3AD203B41FA5}">
                      <a16:colId xmlns:a16="http://schemas.microsoft.com/office/drawing/2014/main" val="2194194457"/>
                    </a:ext>
                  </a:extLst>
                </a:gridCol>
                <a:gridCol w="1479893">
                  <a:extLst>
                    <a:ext uri="{9D8B030D-6E8A-4147-A177-3AD203B41FA5}">
                      <a16:colId xmlns:a16="http://schemas.microsoft.com/office/drawing/2014/main" val="469600183"/>
                    </a:ext>
                  </a:extLst>
                </a:gridCol>
                <a:gridCol w="1266190">
                  <a:extLst>
                    <a:ext uri="{9D8B030D-6E8A-4147-A177-3AD203B41FA5}">
                      <a16:colId xmlns:a16="http://schemas.microsoft.com/office/drawing/2014/main" val="2367722758"/>
                    </a:ext>
                  </a:extLst>
                </a:gridCol>
              </a:tblGrid>
              <a:tr h="321222">
                <a:tc>
                  <a:txBody>
                    <a:bodyPr/>
                    <a:lstStyle/>
                    <a:p>
                      <a:r>
                        <a:rPr lang="tr-TR" sz="1000" dirty="0" err="1"/>
                        <a:t>Mode</a:t>
                      </a:r>
                      <a:endParaRPr lang="en-US" sz="1000" dirty="0"/>
                    </a:p>
                  </a:txBody>
                  <a:tcPr/>
                </a:tc>
                <a:tc>
                  <a:txBody>
                    <a:bodyPr/>
                    <a:lstStyle/>
                    <a:p>
                      <a:r>
                        <a:rPr lang="tr-TR" sz="1000" dirty="0" err="1"/>
                        <a:t>Description</a:t>
                      </a:r>
                      <a:endParaRPr lang="en-US" sz="1000" dirty="0"/>
                    </a:p>
                  </a:txBody>
                  <a:tcPr/>
                </a:tc>
                <a:tc>
                  <a:txBody>
                    <a:bodyPr/>
                    <a:lstStyle/>
                    <a:p>
                      <a:r>
                        <a:rPr lang="tr-TR" sz="1000" dirty="0"/>
                        <a:t>Sound </a:t>
                      </a:r>
                      <a:r>
                        <a:rPr lang="tr-TR" sz="1000" dirty="0" err="1"/>
                        <a:t>reduction</a:t>
                      </a:r>
                      <a:r>
                        <a:rPr lang="tr-TR" sz="1000" dirty="0"/>
                        <a:t> (</a:t>
                      </a:r>
                      <a:r>
                        <a:rPr lang="tr-TR" sz="1000" dirty="0" err="1"/>
                        <a:t>dBA</a:t>
                      </a:r>
                      <a:r>
                        <a:rPr lang="tr-TR" sz="1000" dirty="0"/>
                        <a:t>)</a:t>
                      </a:r>
                      <a:endParaRPr lang="en-US" sz="1000" dirty="0"/>
                    </a:p>
                  </a:txBody>
                  <a:tcPr/>
                </a:tc>
                <a:tc>
                  <a:txBody>
                    <a:bodyPr/>
                    <a:lstStyle/>
                    <a:p>
                      <a:r>
                        <a:rPr lang="tr-TR" sz="1000" dirty="0" err="1"/>
                        <a:t>Capacity</a:t>
                      </a:r>
                      <a:r>
                        <a:rPr lang="tr-TR" sz="1000" baseline="0" dirty="0"/>
                        <a:t> </a:t>
                      </a:r>
                      <a:r>
                        <a:rPr lang="tr-TR" sz="1000" baseline="0" dirty="0" err="1"/>
                        <a:t>Output</a:t>
                      </a:r>
                      <a:endParaRPr lang="tr-TR" sz="1000" baseline="0" dirty="0"/>
                    </a:p>
                    <a:p>
                      <a:r>
                        <a:rPr lang="tr-TR" sz="1000" baseline="0" dirty="0"/>
                        <a:t>%</a:t>
                      </a:r>
                      <a:endParaRPr lang="en-US" sz="1000" dirty="0"/>
                    </a:p>
                  </a:txBody>
                  <a:tcPr/>
                </a:tc>
                <a:extLst>
                  <a:ext uri="{0D108BD9-81ED-4DB2-BD59-A6C34878D82A}">
                    <a16:rowId xmlns:a16="http://schemas.microsoft.com/office/drawing/2014/main" val="222743041"/>
                  </a:ext>
                </a:extLst>
              </a:tr>
              <a:tr h="207707">
                <a:tc>
                  <a:txBody>
                    <a:bodyPr/>
                    <a:lstStyle/>
                    <a:p>
                      <a:r>
                        <a:rPr lang="tr-TR" sz="1000" dirty="0"/>
                        <a:t>0</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N</a:t>
                      </a:r>
                      <a:r>
                        <a:rPr lang="en-US" sz="1000" dirty="0" err="1"/>
                        <a:t>ight</a:t>
                      </a:r>
                      <a:r>
                        <a:rPr lang="en-US" sz="1000" dirty="0"/>
                        <a:t> silent time 6h/10h</a:t>
                      </a:r>
                      <a:endParaRPr lang="tr-TR" sz="1000" dirty="0">
                        <a:latin typeface="Calibri" panose="020F0502020204030204" pitchFamily="34" charset="0"/>
                      </a:endParaRPr>
                    </a:p>
                  </a:txBody>
                  <a:tcPr/>
                </a:tc>
                <a:tc>
                  <a:txBody>
                    <a:bodyPr/>
                    <a:lstStyle/>
                    <a:p>
                      <a:r>
                        <a:rPr lang="tr-TR" sz="1000" dirty="0"/>
                        <a:t>4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r>
                        <a:rPr lang="tr-TR" sz="1000" dirty="0"/>
                        <a:t>85%</a:t>
                      </a:r>
                      <a:endParaRPr lang="en-US" sz="1000" dirty="0"/>
                    </a:p>
                  </a:txBody>
                  <a:tcPr/>
                </a:tc>
                <a:extLst>
                  <a:ext uri="{0D108BD9-81ED-4DB2-BD59-A6C34878D82A}">
                    <a16:rowId xmlns:a16="http://schemas.microsoft.com/office/drawing/2014/main" val="3704343856"/>
                  </a:ext>
                </a:extLst>
              </a:tr>
              <a:tr h="207707">
                <a:tc>
                  <a:txBody>
                    <a:bodyPr/>
                    <a:lstStyle/>
                    <a:p>
                      <a:r>
                        <a:rPr lang="tr-TR" sz="1000" dirty="0"/>
                        <a:t>1</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N</a:t>
                      </a:r>
                      <a:r>
                        <a:rPr lang="en-US" sz="1000" dirty="0" err="1"/>
                        <a:t>ight</a:t>
                      </a:r>
                      <a:r>
                        <a:rPr lang="en-US" sz="1000" dirty="0"/>
                        <a:t> silent time 6h/12h </a:t>
                      </a:r>
                      <a:endParaRPr lang="tr-TR" sz="1000" dirty="0">
                        <a:latin typeface="Calibri" panose="020F0502020204030204" pitchFamily="34" charset="0"/>
                      </a:endParaRP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4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85%</a:t>
                      </a:r>
                      <a:endParaRPr lang="en-US" sz="1000" dirty="0"/>
                    </a:p>
                  </a:txBody>
                  <a:tcPr/>
                </a:tc>
                <a:extLst>
                  <a:ext uri="{0D108BD9-81ED-4DB2-BD59-A6C34878D82A}">
                    <a16:rowId xmlns:a16="http://schemas.microsoft.com/office/drawing/2014/main" val="945584168"/>
                  </a:ext>
                </a:extLst>
              </a:tr>
              <a:tr h="207707">
                <a:tc>
                  <a:txBody>
                    <a:bodyPr/>
                    <a:lstStyle/>
                    <a:p>
                      <a:r>
                        <a:rPr lang="tr-TR" sz="1000" dirty="0"/>
                        <a:t>2</a:t>
                      </a:r>
                      <a:endParaRPr lang="en-US" sz="1000" dirty="0"/>
                    </a:p>
                  </a:txBody>
                  <a:tcPr/>
                </a:tc>
                <a:tc>
                  <a:txBody>
                    <a:bodyPr/>
                    <a:lstStyle/>
                    <a:p>
                      <a:r>
                        <a:rPr lang="tr-TR" sz="1000" dirty="0"/>
                        <a:t>N</a:t>
                      </a:r>
                      <a:r>
                        <a:rPr lang="en-US" sz="1000" dirty="0" err="1"/>
                        <a:t>ight</a:t>
                      </a:r>
                      <a:r>
                        <a:rPr lang="en-US" sz="1000" dirty="0"/>
                        <a:t> silent time 8h/10h </a:t>
                      </a: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4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85%</a:t>
                      </a:r>
                      <a:endParaRPr lang="en-US" sz="1000" dirty="0"/>
                    </a:p>
                  </a:txBody>
                  <a:tcPr/>
                </a:tc>
                <a:extLst>
                  <a:ext uri="{0D108BD9-81ED-4DB2-BD59-A6C34878D82A}">
                    <a16:rowId xmlns:a16="http://schemas.microsoft.com/office/drawing/2014/main" val="4118348073"/>
                  </a:ext>
                </a:extLst>
              </a:tr>
              <a:tr h="207707">
                <a:tc>
                  <a:txBody>
                    <a:bodyPr/>
                    <a:lstStyle/>
                    <a:p>
                      <a:r>
                        <a:rPr lang="tr-TR" sz="1000" dirty="0"/>
                        <a:t>3</a:t>
                      </a:r>
                      <a:endParaRPr lang="en-US" sz="1000" dirty="0"/>
                    </a:p>
                  </a:txBody>
                  <a:tcPr/>
                </a:tc>
                <a:tc>
                  <a:txBody>
                    <a:bodyPr/>
                    <a:lstStyle/>
                    <a:p>
                      <a:r>
                        <a:rPr lang="tr-TR" sz="1000" dirty="0"/>
                        <a:t>N</a:t>
                      </a:r>
                      <a:r>
                        <a:rPr lang="en-US" sz="1000" dirty="0" err="1"/>
                        <a:t>ight</a:t>
                      </a:r>
                      <a:r>
                        <a:rPr lang="en-US" sz="1000" dirty="0"/>
                        <a:t> silent time 8h/12h </a:t>
                      </a: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4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85%</a:t>
                      </a:r>
                      <a:endParaRPr lang="en-US" sz="1000" dirty="0"/>
                    </a:p>
                  </a:txBody>
                  <a:tcPr/>
                </a:tc>
                <a:extLst>
                  <a:ext uri="{0D108BD9-81ED-4DB2-BD59-A6C34878D82A}">
                    <a16:rowId xmlns:a16="http://schemas.microsoft.com/office/drawing/2014/main" val="4291806904"/>
                  </a:ext>
                </a:extLst>
              </a:tr>
              <a:tr h="207707">
                <a:tc>
                  <a:txBody>
                    <a:bodyPr/>
                    <a:lstStyle/>
                    <a:p>
                      <a:r>
                        <a:rPr lang="tr-TR" sz="1000" dirty="0"/>
                        <a:t>4</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N</a:t>
                      </a:r>
                      <a:r>
                        <a:rPr lang="en-US" sz="1000" dirty="0"/>
                        <a:t>o silent mode</a:t>
                      </a:r>
                      <a:endParaRPr lang="tr-TR" sz="1000" dirty="0">
                        <a:latin typeface="Calibri" panose="020F0502020204030204" pitchFamily="34" charset="0"/>
                      </a:endParaRPr>
                    </a:p>
                  </a:txBody>
                  <a:tcPr/>
                </a:tc>
                <a:tc>
                  <a:txBody>
                    <a:bodyPr/>
                    <a:lstStyle/>
                    <a:p>
                      <a:r>
                        <a:rPr lang="tr-TR" sz="1000" dirty="0"/>
                        <a:t>-</a:t>
                      </a:r>
                      <a:endParaRPr lang="en-US" sz="1000" dirty="0"/>
                    </a:p>
                  </a:txBody>
                  <a:tcPr/>
                </a:tc>
                <a:tc>
                  <a:txBody>
                    <a:bodyPr/>
                    <a:lstStyle/>
                    <a:p>
                      <a:r>
                        <a:rPr lang="tr-TR" sz="1000" dirty="0"/>
                        <a:t>100%</a:t>
                      </a:r>
                      <a:endParaRPr lang="en-US" sz="1000" dirty="0"/>
                    </a:p>
                  </a:txBody>
                  <a:tcPr/>
                </a:tc>
                <a:extLst>
                  <a:ext uri="{0D108BD9-81ED-4DB2-BD59-A6C34878D82A}">
                    <a16:rowId xmlns:a16="http://schemas.microsoft.com/office/drawing/2014/main" val="3461550384"/>
                  </a:ext>
                </a:extLst>
              </a:tr>
              <a:tr h="207707">
                <a:tc>
                  <a:txBody>
                    <a:bodyPr/>
                    <a:lstStyle/>
                    <a:p>
                      <a:r>
                        <a:rPr lang="tr-TR" sz="1000" dirty="0"/>
                        <a:t>8</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S</a:t>
                      </a:r>
                      <a:r>
                        <a:rPr lang="fr-FR" sz="1000" dirty="0" err="1"/>
                        <a:t>ilent</a:t>
                      </a:r>
                      <a:r>
                        <a:rPr lang="fr-FR" sz="1000" dirty="0"/>
                        <a:t> mode</a:t>
                      </a:r>
                      <a:endParaRPr lang="tr-TR" sz="1000" dirty="0">
                        <a:latin typeface="Calibri" panose="020F0502020204030204" pitchFamily="34" charset="0"/>
                      </a:endParaRPr>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4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85%</a:t>
                      </a:r>
                      <a:endParaRPr lang="en-US" sz="1000" dirty="0"/>
                    </a:p>
                  </a:txBody>
                  <a:tcPr/>
                </a:tc>
                <a:extLst>
                  <a:ext uri="{0D108BD9-81ED-4DB2-BD59-A6C34878D82A}">
                    <a16:rowId xmlns:a16="http://schemas.microsoft.com/office/drawing/2014/main" val="1230600250"/>
                  </a:ext>
                </a:extLst>
              </a:tr>
              <a:tr h="207707">
                <a:tc>
                  <a:txBody>
                    <a:bodyPr/>
                    <a:lstStyle/>
                    <a:p>
                      <a:r>
                        <a:rPr lang="tr-TR" sz="1000" dirty="0"/>
                        <a:t>A</a:t>
                      </a:r>
                      <a:endParaRPr lang="en-US" sz="1000" dirty="0"/>
                    </a:p>
                  </a:txBody>
                  <a:tcPr/>
                </a:tc>
                <a:tc>
                  <a:txBody>
                    <a:bodyPr/>
                    <a:lstStyle/>
                    <a:p>
                      <a:r>
                        <a:rPr lang="tr-TR" sz="1000" dirty="0"/>
                        <a:t>S</a:t>
                      </a:r>
                      <a:r>
                        <a:rPr lang="fr-FR" sz="1000" dirty="0" err="1"/>
                        <a:t>uper</a:t>
                      </a:r>
                      <a:r>
                        <a:rPr lang="fr-FR" sz="1000" dirty="0"/>
                        <a:t> </a:t>
                      </a:r>
                      <a:r>
                        <a:rPr lang="fr-FR" sz="1000" dirty="0" err="1"/>
                        <a:t>silent</a:t>
                      </a:r>
                      <a:r>
                        <a:rPr lang="fr-FR" sz="1000" dirty="0"/>
                        <a:t> mode</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8 </a:t>
                      </a:r>
                      <a:r>
                        <a:rPr lang="tr-TR" sz="1000" dirty="0" err="1"/>
                        <a:t>dB</a:t>
                      </a:r>
                      <a:r>
                        <a:rPr lang="tr-TR" sz="1000" dirty="0"/>
                        <a:t>(A)</a:t>
                      </a:r>
                      <a:r>
                        <a:rPr lang="tr-TR" sz="1000" baseline="0" dirty="0"/>
                        <a:t> </a:t>
                      </a:r>
                      <a:r>
                        <a:rPr lang="tr-TR" sz="1000" baseline="0" dirty="0" err="1"/>
                        <a:t>lower</a:t>
                      </a: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r>
                        <a:rPr lang="tr-TR" sz="1000" dirty="0"/>
                        <a:t>75%</a:t>
                      </a:r>
                      <a:endParaRPr lang="en-US" sz="1000" dirty="0"/>
                    </a:p>
                  </a:txBody>
                  <a:tcPr/>
                </a:tc>
                <a:extLst>
                  <a:ext uri="{0D108BD9-81ED-4DB2-BD59-A6C34878D82A}">
                    <a16:rowId xmlns:a16="http://schemas.microsoft.com/office/drawing/2014/main" val="3310341941"/>
                  </a:ext>
                </a:extLst>
              </a:tr>
              <a:tr h="207707">
                <a:tc>
                  <a:txBody>
                    <a:bodyPr/>
                    <a:lstStyle/>
                    <a:p>
                      <a:r>
                        <a:rPr lang="tr-TR" sz="1000" dirty="0"/>
                        <a:t>F</a:t>
                      </a:r>
                      <a:endParaRPr lang="en-US" sz="1000" dirty="0"/>
                    </a:p>
                  </a:txBody>
                  <a:tcPr/>
                </a:tc>
                <a:tc gridSpan="2">
                  <a:txBody>
                    <a:bodyPr/>
                    <a:lstStyle/>
                    <a:p>
                      <a:r>
                        <a:rPr lang="tr-TR" sz="1000" dirty="0" err="1"/>
                        <a:t>Reserved</a:t>
                      </a:r>
                      <a:endParaRPr lang="en-US" sz="1000" dirty="0"/>
                    </a:p>
                  </a:txBody>
                  <a:tcPr/>
                </a:tc>
                <a:tc hMerge="1">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endParaRPr lang="en-US" sz="1000" dirty="0"/>
                    </a:p>
                  </a:txBody>
                  <a:tcPr/>
                </a:tc>
                <a:tc>
                  <a:txBody>
                    <a:bodyPr/>
                    <a:lstStyle/>
                    <a:p>
                      <a:pPr marL="0" marR="0" lvl="0" indent="0" algn="l" defTabSz="616819" rtl="0" eaLnBrk="1" fontAlgn="auto" latinLnBrk="0" hangingPunct="1">
                        <a:lnSpc>
                          <a:spcPct val="100000"/>
                        </a:lnSpc>
                        <a:spcBef>
                          <a:spcPts val="0"/>
                        </a:spcBef>
                        <a:spcAft>
                          <a:spcPts val="0"/>
                        </a:spcAft>
                        <a:buClrTx/>
                        <a:buSzTx/>
                        <a:buFontTx/>
                        <a:buNone/>
                        <a:tabLst/>
                        <a:defRPr/>
                      </a:pPr>
                      <a:endParaRPr lang="en-US" sz="1000" dirty="0"/>
                    </a:p>
                  </a:txBody>
                  <a:tcPr/>
                </a:tc>
                <a:extLst>
                  <a:ext uri="{0D108BD9-81ED-4DB2-BD59-A6C34878D82A}">
                    <a16:rowId xmlns:a16="http://schemas.microsoft.com/office/drawing/2014/main" val="3620736889"/>
                  </a:ext>
                </a:extLst>
              </a:tr>
            </a:tbl>
          </a:graphicData>
        </a:graphic>
      </p:graphicFrame>
      <p:sp>
        <p:nvSpPr>
          <p:cNvPr id="2" name="TextBox 1">
            <a:extLst>
              <a:ext uri="{FF2B5EF4-FFF2-40B4-BE49-F238E27FC236}">
                <a16:creationId xmlns:a16="http://schemas.microsoft.com/office/drawing/2014/main" id="{584FE621-4C09-408D-9FC7-CB87A3BBB7DB}"/>
              </a:ext>
            </a:extLst>
          </p:cNvPr>
          <p:cNvSpPr txBox="1"/>
          <p:nvPr/>
        </p:nvSpPr>
        <p:spPr>
          <a:xfrm>
            <a:off x="554990" y="1267759"/>
            <a:ext cx="2657993" cy="293086"/>
          </a:xfrm>
          <a:prstGeom prst="rect">
            <a:avLst/>
          </a:prstGeom>
          <a:noFill/>
          <a:ln w="9525">
            <a:solidFill>
              <a:schemeClr val="tx1"/>
            </a:solidFill>
          </a:ln>
        </p:spPr>
        <p:txBody>
          <a:bodyPr wrap="square" lIns="0" tIns="0" rIns="0" bIns="0" rtlCol="0">
            <a:noAutofit/>
          </a:bodyPr>
          <a:lstStyle/>
          <a:p>
            <a:pPr marR="0" algn="l" defTabSz="914400" eaLnBrk="1" fontAlgn="auto" latinLnBrk="0" hangingPunct="1">
              <a:spcBef>
                <a:spcPts val="500"/>
              </a:spcBef>
              <a:spcAft>
                <a:spcPts val="0"/>
              </a:spcAft>
              <a:buClrTx/>
              <a:buSzTx/>
              <a:buFontTx/>
              <a:buNone/>
              <a:tabLst/>
            </a:pPr>
            <a:r>
              <a:rPr kumimoji="0" lang="de-DE" sz="1600" b="0" i="0" u="none" strike="noStrike" kern="0" cap="none" spc="0" normalizeH="0" baseline="0" noProof="0">
                <a:ln>
                  <a:noFill/>
                </a:ln>
                <a:solidFill>
                  <a:srgbClr val="000000"/>
                </a:solidFill>
                <a:effectLst/>
                <a:uLnTx/>
                <a:uFillTx/>
              </a:rPr>
              <a:t> </a:t>
            </a:r>
            <a:r>
              <a:rPr kumimoji="0" lang="tr-TR" sz="1600" b="0" i="0" u="none" strike="noStrike" kern="0" cap="none" spc="0" normalizeH="0" baseline="0" noProof="0">
                <a:ln>
                  <a:noFill/>
                </a:ln>
                <a:solidFill>
                  <a:srgbClr val="000000"/>
                </a:solidFill>
                <a:effectLst/>
                <a:uLnTx/>
                <a:uFillTx/>
              </a:rPr>
              <a:t>AF5300 S</a:t>
            </a:r>
            <a:r>
              <a:rPr kumimoji="0" lang="de-DE" sz="1600" b="0" i="0" u="none" strike="noStrike" kern="0" cap="none" spc="0" normalizeH="0" baseline="0" noProof="0">
                <a:ln>
                  <a:noFill/>
                </a:ln>
                <a:solidFill>
                  <a:srgbClr val="000000"/>
                </a:solidFill>
                <a:effectLst/>
                <a:uLnTx/>
                <a:uFillTx/>
              </a:rPr>
              <a:t>i</a:t>
            </a:r>
            <a:r>
              <a:rPr kumimoji="0" lang="tr-TR" sz="1600" b="0" i="0" u="none" strike="noStrike" kern="0" cap="none" spc="0" normalizeH="0" baseline="0" noProof="0">
                <a:ln>
                  <a:noFill/>
                </a:ln>
                <a:solidFill>
                  <a:srgbClr val="000000"/>
                </a:solidFill>
                <a:effectLst/>
                <a:uLnTx/>
                <a:uFillTx/>
              </a:rPr>
              <a:t>lent mode opt</a:t>
            </a:r>
            <a:r>
              <a:rPr kumimoji="0" lang="de-DE" sz="1600" b="0" i="0" u="none" strike="noStrike" kern="0" cap="none" spc="0" normalizeH="0" baseline="0" noProof="0">
                <a:ln>
                  <a:noFill/>
                </a:ln>
                <a:solidFill>
                  <a:srgbClr val="000000"/>
                </a:solidFill>
                <a:effectLst/>
                <a:uLnTx/>
                <a:uFillTx/>
              </a:rPr>
              <a:t>i</a:t>
            </a:r>
            <a:r>
              <a:rPr kumimoji="0" lang="tr-TR" sz="1600" b="0" i="0" u="none" strike="noStrike" kern="0" cap="none" spc="0" normalizeH="0" baseline="0" noProof="0">
                <a:ln>
                  <a:noFill/>
                </a:ln>
                <a:solidFill>
                  <a:srgbClr val="000000"/>
                </a:solidFill>
                <a:effectLst/>
                <a:uLnTx/>
                <a:uFillTx/>
              </a:rPr>
              <a:t>ons</a:t>
            </a:r>
            <a:endParaRPr kumimoji="0" lang="en-US" sz="1600" b="0" i="0" u="none" strike="noStrike" kern="0" cap="none" spc="0" normalizeH="0" baseline="0" noProof="0">
              <a:ln>
                <a:noFill/>
              </a:ln>
              <a:solidFill>
                <a:srgbClr val="000000"/>
              </a:solidFill>
              <a:effectLst/>
              <a:uLnTx/>
              <a:uFillTx/>
            </a:endParaRPr>
          </a:p>
        </p:txBody>
      </p:sp>
      <p:sp>
        <p:nvSpPr>
          <p:cNvPr id="34" name="TextBox 33">
            <a:extLst>
              <a:ext uri="{FF2B5EF4-FFF2-40B4-BE49-F238E27FC236}">
                <a16:creationId xmlns:a16="http://schemas.microsoft.com/office/drawing/2014/main" id="{C1625262-2BC0-461A-8AC5-AAA05A654263}"/>
              </a:ext>
            </a:extLst>
          </p:cNvPr>
          <p:cNvSpPr txBox="1"/>
          <p:nvPr/>
        </p:nvSpPr>
        <p:spPr>
          <a:xfrm>
            <a:off x="5895881" y="1261674"/>
            <a:ext cx="2657993" cy="293086"/>
          </a:xfrm>
          <a:prstGeom prst="rect">
            <a:avLst/>
          </a:prstGeom>
          <a:noFill/>
          <a:ln w="9525">
            <a:solidFill>
              <a:schemeClr val="tx1"/>
            </a:solidFill>
          </a:ln>
        </p:spPr>
        <p:txBody>
          <a:bodyPr wrap="square" lIns="0" tIns="0" rIns="0" bIns="0" rtlCol="0">
            <a:noAutofit/>
          </a:bodyPr>
          <a:lstStyle/>
          <a:p>
            <a:pPr marR="0" algn="l" defTabSz="914400" eaLnBrk="1" fontAlgn="auto" latinLnBrk="0" hangingPunct="1">
              <a:spcBef>
                <a:spcPts val="500"/>
              </a:spcBef>
              <a:spcAft>
                <a:spcPts val="0"/>
              </a:spcAft>
              <a:buClrTx/>
              <a:buSzTx/>
              <a:buFontTx/>
              <a:buNone/>
              <a:tabLst/>
            </a:pPr>
            <a:r>
              <a:rPr kumimoji="0" lang="de-DE" sz="1600" b="0" i="0" u="none" strike="noStrike" kern="0" cap="none" spc="0" normalizeH="0" baseline="0" noProof="0">
                <a:ln>
                  <a:noFill/>
                </a:ln>
                <a:solidFill>
                  <a:srgbClr val="000000"/>
                </a:solidFill>
                <a:effectLst/>
                <a:uLnTx/>
                <a:uFillTx/>
              </a:rPr>
              <a:t> </a:t>
            </a:r>
            <a:r>
              <a:rPr kumimoji="0" lang="tr-TR" sz="1600" b="0" i="0" u="none" strike="noStrike" kern="0" cap="none" spc="0" normalizeH="0" baseline="0" noProof="0">
                <a:ln>
                  <a:noFill/>
                </a:ln>
                <a:solidFill>
                  <a:srgbClr val="000000"/>
                </a:solidFill>
                <a:effectLst/>
                <a:uLnTx/>
                <a:uFillTx/>
              </a:rPr>
              <a:t>AF</a:t>
            </a:r>
            <a:r>
              <a:rPr kumimoji="0" lang="de-DE" sz="1600" b="0" i="0" u="none" strike="noStrike" kern="0" cap="none" spc="0" normalizeH="0" baseline="0" noProof="0">
                <a:ln>
                  <a:noFill/>
                </a:ln>
                <a:solidFill>
                  <a:srgbClr val="000000"/>
                </a:solidFill>
                <a:effectLst/>
                <a:uLnTx/>
                <a:uFillTx/>
              </a:rPr>
              <a:t>6</a:t>
            </a:r>
            <a:r>
              <a:rPr kumimoji="0" lang="tr-TR" sz="1600" b="0" i="0" u="none" strike="noStrike" kern="0" cap="none" spc="0" normalizeH="0" baseline="0" noProof="0">
                <a:ln>
                  <a:noFill/>
                </a:ln>
                <a:solidFill>
                  <a:srgbClr val="000000"/>
                </a:solidFill>
                <a:effectLst/>
                <a:uLnTx/>
                <a:uFillTx/>
              </a:rPr>
              <a:t>300 S</a:t>
            </a:r>
            <a:r>
              <a:rPr kumimoji="0" lang="de-DE" sz="1600" b="0" i="0" u="none" strike="noStrike" kern="0" cap="none" spc="0" normalizeH="0" baseline="0" noProof="0">
                <a:ln>
                  <a:noFill/>
                </a:ln>
                <a:solidFill>
                  <a:srgbClr val="000000"/>
                </a:solidFill>
                <a:effectLst/>
                <a:uLnTx/>
                <a:uFillTx/>
              </a:rPr>
              <a:t>i</a:t>
            </a:r>
            <a:r>
              <a:rPr kumimoji="0" lang="tr-TR" sz="1600" b="0" i="0" u="none" strike="noStrike" kern="0" cap="none" spc="0" normalizeH="0" baseline="0" noProof="0">
                <a:ln>
                  <a:noFill/>
                </a:ln>
                <a:solidFill>
                  <a:srgbClr val="000000"/>
                </a:solidFill>
                <a:effectLst/>
                <a:uLnTx/>
                <a:uFillTx/>
              </a:rPr>
              <a:t>lent mode opt</a:t>
            </a:r>
            <a:r>
              <a:rPr kumimoji="0" lang="de-DE" sz="1600" b="0" i="0" u="none" strike="noStrike" kern="0" cap="none" spc="0" normalizeH="0" baseline="0" noProof="0">
                <a:ln>
                  <a:noFill/>
                </a:ln>
                <a:solidFill>
                  <a:srgbClr val="000000"/>
                </a:solidFill>
                <a:effectLst/>
                <a:uLnTx/>
                <a:uFillTx/>
              </a:rPr>
              <a:t>i</a:t>
            </a:r>
            <a:r>
              <a:rPr kumimoji="0" lang="tr-TR" sz="1600" b="0" i="0" u="none" strike="noStrike" kern="0" cap="none" spc="0" normalizeH="0" baseline="0" noProof="0">
                <a:ln>
                  <a:noFill/>
                </a:ln>
                <a:solidFill>
                  <a:srgbClr val="000000"/>
                </a:solidFill>
                <a:effectLst/>
                <a:uLnTx/>
                <a:uFillTx/>
              </a:rPr>
              <a:t>ons</a:t>
            </a:r>
            <a:endParaRPr kumimoji="0" lang="en-US" sz="1600" b="0" i="0" u="none" strike="noStrike" kern="0" cap="none" spc="0" normalizeH="0" baseline="0" noProof="0">
              <a:ln>
                <a:noFill/>
              </a:ln>
              <a:solidFill>
                <a:srgbClr val="000000"/>
              </a:solidFill>
              <a:effectLst/>
              <a:uLnTx/>
              <a:uFillTx/>
            </a:endParaRPr>
          </a:p>
        </p:txBody>
      </p:sp>
    </p:spTree>
    <p:custDataLst>
      <p:tags r:id="rId1"/>
    </p:custDataLst>
    <p:extLst>
      <p:ext uri="{BB962C8B-B14F-4D97-AF65-F5344CB8AC3E}">
        <p14:creationId xmlns:p14="http://schemas.microsoft.com/office/powerpoint/2010/main" val="897522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a:extLst>
              <a:ext uri="{FF2B5EF4-FFF2-40B4-BE49-F238E27FC236}">
                <a16:creationId xmlns:a16="http://schemas.microsoft.com/office/drawing/2014/main" id="{B770B693-74D8-42F9-847A-37B3E293DC18}"/>
              </a:ext>
            </a:extLst>
          </p:cNvPr>
          <p:cNvSpPr>
            <a:spLocks noGrp="1"/>
          </p:cNvSpPr>
          <p:nvPr>
            <p:ph type="title"/>
          </p:nvPr>
        </p:nvSpPr>
        <p:spPr>
          <a:xfrm>
            <a:off x="259200" y="648000"/>
            <a:ext cx="10450800" cy="388800"/>
          </a:xfrm>
        </p:spPr>
        <p:txBody>
          <a:bodyPr/>
          <a:lstStyle/>
          <a:p>
            <a:r>
              <a:rPr lang="de-DE"/>
              <a:t>Back-Up Operation</a:t>
            </a:r>
            <a:endParaRPr lang="en-US"/>
          </a:p>
        </p:txBody>
      </p:sp>
      <p:sp>
        <p:nvSpPr>
          <p:cNvPr id="66" name="Text Placeholder 2">
            <a:extLst>
              <a:ext uri="{FF2B5EF4-FFF2-40B4-BE49-F238E27FC236}">
                <a16:creationId xmlns:a16="http://schemas.microsoft.com/office/drawing/2014/main" id="{A1B4B2A9-ECC6-4FD3-8F80-2B381A1E7BD1}"/>
              </a:ext>
            </a:extLst>
          </p:cNvPr>
          <p:cNvSpPr>
            <a:spLocks noGrp="1"/>
          </p:cNvSpPr>
          <p:nvPr>
            <p:ph type="body" sz="quarter" idx="15"/>
          </p:nvPr>
        </p:nvSpPr>
        <p:spPr>
          <a:xfrm>
            <a:off x="259200" y="259200"/>
            <a:ext cx="10450800" cy="388800"/>
          </a:xfrm>
        </p:spPr>
        <p:txBody>
          <a:bodyPr/>
          <a:lstStyle/>
          <a:p>
            <a:r>
              <a:rPr lang="en-US"/>
              <a:t>AF5300</a:t>
            </a:r>
          </a:p>
        </p:txBody>
      </p:sp>
      <p:pic>
        <p:nvPicPr>
          <p:cNvPr id="63" name="Picture 62">
            <a:extLst>
              <a:ext uri="{FF2B5EF4-FFF2-40B4-BE49-F238E27FC236}">
                <a16:creationId xmlns:a16="http://schemas.microsoft.com/office/drawing/2014/main" id="{AD3DCBFE-EE3A-4056-BE56-673B412E8070}"/>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4442" y="1425600"/>
            <a:ext cx="1620868" cy="2402474"/>
          </a:xfrm>
          <a:prstGeom prst="rect">
            <a:avLst/>
          </a:prstGeom>
        </p:spPr>
      </p:pic>
      <p:pic>
        <p:nvPicPr>
          <p:cNvPr id="64" name="Picture 63">
            <a:extLst>
              <a:ext uri="{FF2B5EF4-FFF2-40B4-BE49-F238E27FC236}">
                <a16:creationId xmlns:a16="http://schemas.microsoft.com/office/drawing/2014/main" id="{7F3BE95E-48EF-4FF9-A21B-BAE7CB5FFE60}"/>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5162" y="1425600"/>
            <a:ext cx="1620868" cy="2402474"/>
          </a:xfrm>
          <a:prstGeom prst="rect">
            <a:avLst/>
          </a:prstGeom>
        </p:spPr>
      </p:pic>
      <p:sp>
        <p:nvSpPr>
          <p:cNvPr id="67" name="object 3">
            <a:extLst>
              <a:ext uri="{FF2B5EF4-FFF2-40B4-BE49-F238E27FC236}">
                <a16:creationId xmlns:a16="http://schemas.microsoft.com/office/drawing/2014/main" id="{4478476A-DFE0-4DFE-BBB8-E781F83EFB94}"/>
              </a:ext>
            </a:extLst>
          </p:cNvPr>
          <p:cNvSpPr txBox="1"/>
          <p:nvPr/>
        </p:nvSpPr>
        <p:spPr>
          <a:xfrm>
            <a:off x="554990" y="4519177"/>
            <a:ext cx="8338184" cy="369332"/>
          </a:xfrm>
          <a:prstGeom prst="rect">
            <a:avLst/>
          </a:prstGeom>
        </p:spPr>
        <p:txBody>
          <a:bodyPr vert="horz" wrap="square" lIns="0" tIns="121920" rIns="0" bIns="0" rtlCol="0">
            <a:spAutoFit/>
          </a:bodyPr>
          <a:lstStyle/>
          <a:p>
            <a:pPr marL="12700">
              <a:lnSpc>
                <a:spcPct val="100000"/>
              </a:lnSpc>
              <a:spcBef>
                <a:spcPts val="765"/>
              </a:spcBef>
            </a:pPr>
            <a:r>
              <a:rPr sz="1400" spc="-5" dirty="0">
                <a:latin typeface="+mj-lt"/>
                <a:cs typeface="Calibri"/>
              </a:rPr>
              <a:t>In a multi-unit </a:t>
            </a:r>
            <a:r>
              <a:rPr sz="1400" spc="-15" dirty="0">
                <a:latin typeface="+mj-lt"/>
                <a:cs typeface="Calibri"/>
              </a:rPr>
              <a:t>system, </a:t>
            </a:r>
            <a:r>
              <a:rPr sz="1400" spc="-5" dirty="0">
                <a:latin typeface="+mj-lt"/>
                <a:cs typeface="Calibri"/>
              </a:rPr>
              <a:t>if one module </a:t>
            </a:r>
            <a:r>
              <a:rPr sz="1400" spc="-10" dirty="0">
                <a:latin typeface="+mj-lt"/>
                <a:cs typeface="Calibri"/>
              </a:rPr>
              <a:t>fails, </a:t>
            </a:r>
            <a:r>
              <a:rPr sz="1400" spc="-5" dirty="0">
                <a:latin typeface="+mj-lt"/>
                <a:cs typeface="Calibri"/>
              </a:rPr>
              <a:t>other </a:t>
            </a:r>
            <a:r>
              <a:rPr sz="1400" spc="-10" dirty="0">
                <a:latin typeface="+mj-lt"/>
                <a:cs typeface="Calibri"/>
              </a:rPr>
              <a:t>modules can provide </a:t>
            </a:r>
            <a:r>
              <a:rPr sz="1400" spc="-10">
                <a:latin typeface="+mj-lt"/>
                <a:cs typeface="Calibri"/>
              </a:rPr>
              <a:t>backup operation</a:t>
            </a:r>
            <a:r>
              <a:rPr lang="tr-TR" sz="1600" spc="-10">
                <a:latin typeface="+mj-lt"/>
                <a:cs typeface="Calibri"/>
              </a:rPr>
              <a:t>.</a:t>
            </a:r>
            <a:endParaRPr lang="tr-TR" sz="1600" spc="200" dirty="0">
              <a:latin typeface="+mj-lt"/>
              <a:cs typeface="Calibri"/>
            </a:endParaRPr>
          </a:p>
        </p:txBody>
      </p:sp>
      <p:sp>
        <p:nvSpPr>
          <p:cNvPr id="68" name="Flowchart: Terminator 67">
            <a:extLst>
              <a:ext uri="{FF2B5EF4-FFF2-40B4-BE49-F238E27FC236}">
                <a16:creationId xmlns:a16="http://schemas.microsoft.com/office/drawing/2014/main" id="{668C153D-29ED-4B44-BBE6-BFCE3D0D899B}"/>
              </a:ext>
            </a:extLst>
          </p:cNvPr>
          <p:cNvSpPr/>
          <p:nvPr/>
        </p:nvSpPr>
        <p:spPr>
          <a:xfrm>
            <a:off x="1245954" y="2874303"/>
            <a:ext cx="334273" cy="64984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69" name="Flowchart: Terminator 68">
            <a:extLst>
              <a:ext uri="{FF2B5EF4-FFF2-40B4-BE49-F238E27FC236}">
                <a16:creationId xmlns:a16="http://schemas.microsoft.com/office/drawing/2014/main" id="{2B937B8F-BDAC-42AF-B8C3-2826B365A225}"/>
              </a:ext>
            </a:extLst>
          </p:cNvPr>
          <p:cNvSpPr/>
          <p:nvPr/>
        </p:nvSpPr>
        <p:spPr>
          <a:xfrm>
            <a:off x="5810788" y="3084129"/>
            <a:ext cx="141290" cy="28236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70" name="Flowchart: Terminator 69">
            <a:extLst>
              <a:ext uri="{FF2B5EF4-FFF2-40B4-BE49-F238E27FC236}">
                <a16:creationId xmlns:a16="http://schemas.microsoft.com/office/drawing/2014/main" id="{6776F74D-6EFC-4D58-89C6-63F060F526F7}"/>
              </a:ext>
            </a:extLst>
          </p:cNvPr>
          <p:cNvSpPr/>
          <p:nvPr/>
        </p:nvSpPr>
        <p:spPr>
          <a:xfrm>
            <a:off x="5810788" y="3454575"/>
            <a:ext cx="141290" cy="282366"/>
          </a:xfrm>
          <a:prstGeom prst="flowChartTerminator">
            <a:avLst/>
          </a:prstGeom>
          <a:solidFill>
            <a:srgbClr val="999FA6"/>
          </a:solidFill>
          <a:ln w="9525" cap="flat" cmpd="sng" algn="ctr">
            <a:solidFill>
              <a:srgbClr val="999FA6"/>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71" name="TextBox 70">
            <a:extLst>
              <a:ext uri="{FF2B5EF4-FFF2-40B4-BE49-F238E27FC236}">
                <a16:creationId xmlns:a16="http://schemas.microsoft.com/office/drawing/2014/main" id="{1E707134-E6E9-4D4C-B56D-240AEA18B741}"/>
              </a:ext>
            </a:extLst>
          </p:cNvPr>
          <p:cNvSpPr txBox="1"/>
          <p:nvPr/>
        </p:nvSpPr>
        <p:spPr>
          <a:xfrm>
            <a:off x="6011919" y="3046649"/>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is </a:t>
            </a:r>
            <a:r>
              <a:rPr kumimoji="0" lang="tr-TR" sz="1000" i="0" strike="noStrike" kern="0" cap="none" spc="0" normalizeH="0" noProof="0" dirty="0" err="1">
                <a:ln>
                  <a:noFill/>
                </a:ln>
                <a:solidFill>
                  <a:srgbClr val="000000"/>
                </a:solidFill>
                <a:effectLst/>
                <a:uLnTx/>
                <a:uFillTx/>
              </a:rPr>
              <a:t>running</a:t>
            </a:r>
            <a:endParaRPr kumimoji="0" lang="en-US" sz="1000" i="0" strike="noStrike" kern="0" cap="none" spc="0" normalizeH="0" baseline="0" noProof="0" dirty="0">
              <a:ln>
                <a:noFill/>
              </a:ln>
              <a:solidFill>
                <a:srgbClr val="000000"/>
              </a:solidFill>
              <a:effectLst/>
              <a:uLnTx/>
              <a:uFillTx/>
            </a:endParaRPr>
          </a:p>
        </p:txBody>
      </p:sp>
      <p:sp>
        <p:nvSpPr>
          <p:cNvPr id="72" name="TextBox 71">
            <a:extLst>
              <a:ext uri="{FF2B5EF4-FFF2-40B4-BE49-F238E27FC236}">
                <a16:creationId xmlns:a16="http://schemas.microsoft.com/office/drawing/2014/main" id="{DB035BCE-542C-40A8-A043-1C9D3147E63C}"/>
              </a:ext>
            </a:extLst>
          </p:cNvPr>
          <p:cNvSpPr txBox="1"/>
          <p:nvPr/>
        </p:nvSpPr>
        <p:spPr>
          <a:xfrm>
            <a:off x="6011919" y="3419419"/>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at </a:t>
            </a:r>
            <a:r>
              <a:rPr kumimoji="0" lang="tr-TR" sz="1000" i="0" strike="noStrike" kern="0" cap="none" spc="0" normalizeH="0" noProof="0" dirty="0" err="1">
                <a:ln>
                  <a:noFill/>
                </a:ln>
                <a:solidFill>
                  <a:srgbClr val="000000"/>
                </a:solidFill>
                <a:effectLst/>
                <a:uLnTx/>
                <a:uFillTx/>
              </a:rPr>
              <a:t>stand-by</a:t>
            </a:r>
            <a:endParaRPr kumimoji="0" lang="en-US" sz="1000" i="0" strike="noStrike" kern="0" cap="none" spc="0" normalizeH="0" baseline="0" noProof="0" dirty="0">
              <a:ln>
                <a:noFill/>
              </a:ln>
              <a:solidFill>
                <a:srgbClr val="000000"/>
              </a:solidFill>
              <a:effectLst/>
              <a:uLnTx/>
              <a:uFillTx/>
            </a:endParaRPr>
          </a:p>
        </p:txBody>
      </p:sp>
      <p:cxnSp>
        <p:nvCxnSpPr>
          <p:cNvPr id="73" name="Straight Connector 72">
            <a:extLst>
              <a:ext uri="{FF2B5EF4-FFF2-40B4-BE49-F238E27FC236}">
                <a16:creationId xmlns:a16="http://schemas.microsoft.com/office/drawing/2014/main" id="{468D732B-5875-499B-B4C6-0F7A76AE4177}"/>
              </a:ext>
            </a:extLst>
          </p:cNvPr>
          <p:cNvCxnSpPr/>
          <p:nvPr/>
        </p:nvCxnSpPr>
        <p:spPr>
          <a:xfrm>
            <a:off x="1413091" y="3810184"/>
            <a:ext cx="210486" cy="424460"/>
          </a:xfrm>
          <a:prstGeom prst="line">
            <a:avLst/>
          </a:prstGeom>
          <a:ln w="50800"/>
        </p:spPr>
        <p:style>
          <a:lnRef idx="2">
            <a:schemeClr val="dk1"/>
          </a:lnRef>
          <a:fillRef idx="0">
            <a:schemeClr val="dk1"/>
          </a:fillRef>
          <a:effectRef idx="1">
            <a:schemeClr val="dk1"/>
          </a:effectRef>
          <a:fontRef idx="minor">
            <a:schemeClr val="tx1"/>
          </a:fontRef>
        </p:style>
      </p:cxnSp>
      <p:cxnSp>
        <p:nvCxnSpPr>
          <p:cNvPr id="74" name="Straight Connector 73">
            <a:extLst>
              <a:ext uri="{FF2B5EF4-FFF2-40B4-BE49-F238E27FC236}">
                <a16:creationId xmlns:a16="http://schemas.microsoft.com/office/drawing/2014/main" id="{1A8DE08D-C845-4B64-9A30-94BABCFA2061}"/>
              </a:ext>
            </a:extLst>
          </p:cNvPr>
          <p:cNvCxnSpPr/>
          <p:nvPr/>
        </p:nvCxnSpPr>
        <p:spPr>
          <a:xfrm>
            <a:off x="1623577" y="4234644"/>
            <a:ext cx="3617830" cy="0"/>
          </a:xfrm>
          <a:prstGeom prst="line">
            <a:avLst/>
          </a:prstGeom>
          <a:ln w="50800"/>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245FB831-387B-45AB-8F80-072D0C343A98}"/>
              </a:ext>
            </a:extLst>
          </p:cNvPr>
          <p:cNvCxnSpPr/>
          <p:nvPr/>
        </p:nvCxnSpPr>
        <p:spPr>
          <a:xfrm>
            <a:off x="3289963" y="3769506"/>
            <a:ext cx="235557" cy="465138"/>
          </a:xfrm>
          <a:prstGeom prst="line">
            <a:avLst/>
          </a:prstGeom>
          <a:ln w="50800"/>
        </p:spPr>
        <p:style>
          <a:lnRef idx="2">
            <a:schemeClr val="dk1"/>
          </a:lnRef>
          <a:fillRef idx="0">
            <a:schemeClr val="dk1"/>
          </a:fillRef>
          <a:effectRef idx="1">
            <a:schemeClr val="dk1"/>
          </a:effectRef>
          <a:fontRef idx="minor">
            <a:schemeClr val="tx1"/>
          </a:fontRef>
        </p:style>
      </p:cxnSp>
      <p:sp>
        <p:nvSpPr>
          <p:cNvPr id="76" name="Flowchart: Terminator 75">
            <a:extLst>
              <a:ext uri="{FF2B5EF4-FFF2-40B4-BE49-F238E27FC236}">
                <a16:creationId xmlns:a16="http://schemas.microsoft.com/office/drawing/2014/main" id="{9BAE0FF9-2425-46B0-8F72-2EF5E680B6A5}"/>
              </a:ext>
            </a:extLst>
          </p:cNvPr>
          <p:cNvSpPr/>
          <p:nvPr/>
        </p:nvSpPr>
        <p:spPr>
          <a:xfrm>
            <a:off x="5810788" y="3903931"/>
            <a:ext cx="141290" cy="282366"/>
          </a:xfrm>
          <a:prstGeom prst="flowChartTerminator">
            <a:avLst/>
          </a:prstGeom>
          <a:solidFill>
            <a:srgbClr val="D70012"/>
          </a:solidFill>
          <a:ln w="9525" cap="flat" cmpd="sng" algn="ctr">
            <a:solidFill>
              <a:srgbClr val="D70012"/>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77" name="TextBox 76">
            <a:extLst>
              <a:ext uri="{FF2B5EF4-FFF2-40B4-BE49-F238E27FC236}">
                <a16:creationId xmlns:a16="http://schemas.microsoft.com/office/drawing/2014/main" id="{779C26C9-4BE5-4794-BC78-3F9FE53626DB}"/>
              </a:ext>
            </a:extLst>
          </p:cNvPr>
          <p:cNvSpPr txBox="1"/>
          <p:nvPr/>
        </p:nvSpPr>
        <p:spPr>
          <a:xfrm>
            <a:off x="6011919" y="3878935"/>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a:t>
            </a:r>
            <a:r>
              <a:rPr lang="tr-TR" sz="1000" kern="0" dirty="0" err="1">
                <a:solidFill>
                  <a:srgbClr val="000000"/>
                </a:solidFill>
              </a:rPr>
              <a:t>broken</a:t>
            </a:r>
            <a:endParaRPr kumimoji="0" lang="en-US" sz="1000" i="0" strike="noStrike" kern="0" cap="none" spc="0" normalizeH="0" baseline="0" noProof="0" dirty="0">
              <a:ln>
                <a:noFill/>
              </a:ln>
              <a:solidFill>
                <a:srgbClr val="000000"/>
              </a:solidFill>
              <a:effectLst/>
              <a:uLnTx/>
              <a:uFillTx/>
            </a:endParaRPr>
          </a:p>
        </p:txBody>
      </p:sp>
      <p:sp>
        <p:nvSpPr>
          <p:cNvPr id="78" name="Flowchart: Terminator 77">
            <a:extLst>
              <a:ext uri="{FF2B5EF4-FFF2-40B4-BE49-F238E27FC236}">
                <a16:creationId xmlns:a16="http://schemas.microsoft.com/office/drawing/2014/main" id="{DD3874EF-5021-4C44-B82E-3E8344820EE4}"/>
              </a:ext>
            </a:extLst>
          </p:cNvPr>
          <p:cNvSpPr/>
          <p:nvPr/>
        </p:nvSpPr>
        <p:spPr>
          <a:xfrm>
            <a:off x="3463823" y="2874303"/>
            <a:ext cx="334273" cy="649846"/>
          </a:xfrm>
          <a:prstGeom prst="flowChartTerminator">
            <a:avLst/>
          </a:prstGeom>
          <a:solidFill>
            <a:srgbClr val="999FA6"/>
          </a:solidFill>
          <a:ln w="9525" cap="flat" cmpd="sng" algn="ctr">
            <a:solidFill>
              <a:srgbClr val="999FA6"/>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79" name="Flowchart: Terminator 78">
            <a:extLst>
              <a:ext uri="{FF2B5EF4-FFF2-40B4-BE49-F238E27FC236}">
                <a16:creationId xmlns:a16="http://schemas.microsoft.com/office/drawing/2014/main" id="{1AD24118-97E5-481A-9692-0EA10E73FB2F}"/>
              </a:ext>
            </a:extLst>
          </p:cNvPr>
          <p:cNvSpPr/>
          <p:nvPr/>
        </p:nvSpPr>
        <p:spPr>
          <a:xfrm>
            <a:off x="667886" y="3402142"/>
            <a:ext cx="334273" cy="649846"/>
          </a:xfrm>
          <a:prstGeom prst="flowChartTerminator">
            <a:avLst/>
          </a:prstGeom>
          <a:solidFill>
            <a:srgbClr val="D70012"/>
          </a:solidFill>
          <a:ln w="9525" cap="flat" cmpd="sng" algn="ctr">
            <a:solidFill>
              <a:srgbClr val="D70012"/>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0" name="Flowchart: Terminator 79">
            <a:extLst>
              <a:ext uri="{FF2B5EF4-FFF2-40B4-BE49-F238E27FC236}">
                <a16:creationId xmlns:a16="http://schemas.microsoft.com/office/drawing/2014/main" id="{84A171A6-F65D-4853-BAE5-ED8E7F4D4468}"/>
              </a:ext>
            </a:extLst>
          </p:cNvPr>
          <p:cNvSpPr/>
          <p:nvPr/>
        </p:nvSpPr>
        <p:spPr>
          <a:xfrm>
            <a:off x="2863621" y="3402142"/>
            <a:ext cx="334273" cy="64984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1" name="Arc 80">
            <a:extLst>
              <a:ext uri="{FF2B5EF4-FFF2-40B4-BE49-F238E27FC236}">
                <a16:creationId xmlns:a16="http://schemas.microsoft.com/office/drawing/2014/main" id="{FA3FD314-C4BF-4775-B37F-04C17B3E3B92}"/>
              </a:ext>
            </a:extLst>
          </p:cNvPr>
          <p:cNvSpPr/>
          <p:nvPr/>
        </p:nvSpPr>
        <p:spPr>
          <a:xfrm rot="1946849">
            <a:off x="1054230" y="3410193"/>
            <a:ext cx="312000" cy="512445"/>
          </a:xfrm>
          <a:prstGeom prst="arc">
            <a:avLst>
              <a:gd name="adj1" fmla="val 18385653"/>
              <a:gd name="adj2" fmla="val 512434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BEB118C4-20A1-4C61-9941-22ED069EB90C}"/>
              </a:ext>
            </a:extLst>
          </p:cNvPr>
          <p:cNvSpPr/>
          <p:nvPr/>
        </p:nvSpPr>
        <p:spPr>
          <a:xfrm rot="1946849">
            <a:off x="3210756" y="3442843"/>
            <a:ext cx="312000" cy="512445"/>
          </a:xfrm>
          <a:prstGeom prst="arc">
            <a:avLst>
              <a:gd name="adj1" fmla="val 18385653"/>
              <a:gd name="adj2" fmla="val 512434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TextBox 82">
            <a:extLst>
              <a:ext uri="{FF2B5EF4-FFF2-40B4-BE49-F238E27FC236}">
                <a16:creationId xmlns:a16="http://schemas.microsoft.com/office/drawing/2014/main" id="{909E3259-2846-46FD-9AC6-150594615DFB}"/>
              </a:ext>
            </a:extLst>
          </p:cNvPr>
          <p:cNvSpPr txBox="1"/>
          <p:nvPr/>
        </p:nvSpPr>
        <p:spPr>
          <a:xfrm>
            <a:off x="574356" y="5160316"/>
            <a:ext cx="8098306"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900" b="1" i="0" u="none" strike="noStrike" kern="0" cap="none" spc="0" normalizeH="0" baseline="0" noProof="0" dirty="0" err="1">
                <a:ln>
                  <a:noFill/>
                </a:ln>
                <a:solidFill>
                  <a:srgbClr val="FF0000"/>
                </a:solidFill>
                <a:effectLst/>
                <a:uLnTx/>
                <a:uFillTx/>
              </a:rPr>
              <a:t>Remark</a:t>
            </a:r>
            <a:r>
              <a:rPr kumimoji="0" lang="tr-TR" sz="900" b="1" i="0" u="none" strike="noStrike" kern="0" cap="none" spc="0" normalizeH="0" baseline="0" noProof="0" dirty="0">
                <a:ln>
                  <a:noFill/>
                </a:ln>
                <a:solidFill>
                  <a:srgbClr val="FF0000"/>
                </a:solidFill>
                <a:effectLst/>
                <a:uLnTx/>
                <a:uFillTx/>
              </a:rPr>
              <a:t> : </a:t>
            </a:r>
            <a:r>
              <a:rPr kumimoji="0" lang="tr-TR" sz="900" b="1" i="0" u="none" strike="noStrike" kern="0" cap="none" spc="0" normalizeH="0" baseline="0" noProof="0" dirty="0" err="1">
                <a:ln>
                  <a:noFill/>
                </a:ln>
                <a:solidFill>
                  <a:srgbClr val="FF0000"/>
                </a:solidFill>
                <a:effectLst/>
                <a:uLnTx/>
                <a:uFillTx/>
              </a:rPr>
              <a:t>This</a:t>
            </a:r>
            <a:r>
              <a:rPr kumimoji="0" lang="tr-TR" sz="900" b="1" i="0" u="none" strike="noStrike" kern="0" cap="none" spc="0" normalizeH="0" baseline="0" noProof="0" dirty="0">
                <a:ln>
                  <a:noFill/>
                </a:ln>
                <a:solidFill>
                  <a:srgbClr val="FF0000"/>
                </a:solidFill>
                <a:effectLst/>
                <a:uLnTx/>
                <a:uFillTx/>
              </a:rPr>
              <a:t> </a:t>
            </a:r>
            <a:r>
              <a:rPr kumimoji="0" lang="tr-TR" sz="900" b="1" i="0" u="none" strike="noStrike" kern="0" cap="none" spc="0" normalizeH="0" baseline="0" noProof="0" dirty="0" err="1">
                <a:ln>
                  <a:noFill/>
                </a:ln>
                <a:solidFill>
                  <a:srgbClr val="FF0000"/>
                </a:solidFill>
                <a:effectLst/>
                <a:uLnTx/>
                <a:uFillTx/>
              </a:rPr>
              <a:t>function</a:t>
            </a:r>
            <a:r>
              <a:rPr kumimoji="0" lang="tr-TR" sz="900" b="1" i="0" u="none" strike="noStrike" kern="0" cap="none" spc="0" normalizeH="0" noProof="0" dirty="0">
                <a:ln>
                  <a:noFill/>
                </a:ln>
                <a:solidFill>
                  <a:srgbClr val="FF0000"/>
                </a:solidFill>
                <a:effectLst/>
                <a:uLnTx/>
                <a:uFillTx/>
              </a:rPr>
              <a:t> is </a:t>
            </a:r>
            <a:r>
              <a:rPr kumimoji="0" lang="tr-TR" sz="900" b="1" i="0" u="none" strike="noStrike" kern="0" cap="none" spc="0" normalizeH="0" noProof="0" dirty="0" err="1">
                <a:ln>
                  <a:noFill/>
                </a:ln>
                <a:solidFill>
                  <a:srgbClr val="FF0000"/>
                </a:solidFill>
                <a:effectLst/>
                <a:uLnTx/>
                <a:uFillTx/>
              </a:rPr>
              <a:t>valid</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where</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multi</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outdoor</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units</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are</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combined</a:t>
            </a:r>
            <a:r>
              <a:rPr kumimoji="0" lang="tr-TR" sz="900" b="1" i="0" u="none" strike="noStrike" kern="0" cap="none" spc="0" normalizeH="0" noProof="0" dirty="0">
                <a:ln>
                  <a:noFill/>
                </a:ln>
                <a:solidFill>
                  <a:srgbClr val="FF0000"/>
                </a:solidFill>
                <a:effectLst/>
                <a:uLnTx/>
                <a:uFillTx/>
              </a:rPr>
              <a:t> at </a:t>
            </a:r>
            <a:r>
              <a:rPr kumimoji="0" lang="tr-TR" sz="900" b="1" i="0" u="none" strike="noStrike" kern="0" cap="none" spc="0" normalizeH="0" noProof="0" dirty="0" err="1">
                <a:ln>
                  <a:noFill/>
                </a:ln>
                <a:solidFill>
                  <a:srgbClr val="FF0000"/>
                </a:solidFill>
                <a:effectLst/>
                <a:uLnTx/>
                <a:uFillTx/>
              </a:rPr>
              <a:t>installation</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and</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back-up</a:t>
            </a:r>
            <a:r>
              <a:rPr kumimoji="0" lang="tr-TR" sz="900" b="1" i="0" u="none" strike="noStrike" kern="0" cap="none" spc="0" normalizeH="0" noProof="0" dirty="0">
                <a:ln>
                  <a:noFill/>
                </a:ln>
                <a:solidFill>
                  <a:srgbClr val="FF0000"/>
                </a:solidFill>
                <a:effectLst/>
                <a:uLnTx/>
                <a:uFillTx/>
              </a:rPr>
              <a:t> can be </a:t>
            </a:r>
            <a:r>
              <a:rPr kumimoji="0" lang="tr-TR" sz="900" b="1" i="0" u="none" strike="noStrike" kern="0" cap="none" spc="0" normalizeH="0" noProof="0" dirty="0" err="1">
                <a:ln>
                  <a:noFill/>
                </a:ln>
                <a:solidFill>
                  <a:srgbClr val="FF0000"/>
                </a:solidFill>
                <a:effectLst/>
                <a:uLnTx/>
                <a:uFillTx/>
              </a:rPr>
              <a:t>applied</a:t>
            </a:r>
            <a:r>
              <a:rPr kumimoji="0" lang="tr-TR" sz="900" b="1" i="0" u="none" strike="noStrike" kern="0" cap="none" spc="0" normalizeH="0" noProof="0" dirty="0">
                <a:ln>
                  <a:noFill/>
                </a:ln>
                <a:solidFill>
                  <a:srgbClr val="FF0000"/>
                </a:solidFill>
                <a:effectLst/>
                <a:uLnTx/>
                <a:uFillTx/>
              </a:rPr>
              <a:t> </a:t>
            </a:r>
            <a:r>
              <a:rPr kumimoji="0" lang="tr-TR" sz="900" b="1" i="0" u="none" strike="noStrike" kern="0" cap="none" spc="0" normalizeH="0" noProof="0" dirty="0" err="1">
                <a:ln>
                  <a:noFill/>
                </a:ln>
                <a:solidFill>
                  <a:srgbClr val="FF0000"/>
                </a:solidFill>
                <a:effectLst/>
                <a:uLnTx/>
                <a:uFillTx/>
              </a:rPr>
              <a:t>manually</a:t>
            </a:r>
            <a:r>
              <a:rPr kumimoji="0" lang="tr-TR" sz="900" b="1" i="0" u="none" strike="noStrike" kern="0" cap="none" spc="0" normalizeH="0" noProof="0" dirty="0">
                <a:ln>
                  <a:noFill/>
                </a:ln>
                <a:solidFill>
                  <a:srgbClr val="FF0000"/>
                </a:solidFill>
                <a:effectLst/>
                <a:uLnTx/>
                <a:uFillTx/>
              </a:rPr>
              <a:t> at </a:t>
            </a:r>
            <a:r>
              <a:rPr kumimoji="0" lang="tr-TR" sz="900" b="1" i="0" u="none" strike="noStrike" kern="0" cap="none" spc="0" normalizeH="0" noProof="0" dirty="0" err="1">
                <a:ln>
                  <a:noFill/>
                </a:ln>
                <a:solidFill>
                  <a:srgbClr val="FF0000"/>
                </a:solidFill>
                <a:effectLst/>
                <a:uLnTx/>
                <a:uFillTx/>
              </a:rPr>
              <a:t>installation</a:t>
            </a:r>
            <a:r>
              <a:rPr kumimoji="0" lang="tr-TR" sz="900" b="1" i="0" u="none" strike="noStrike" kern="0" cap="none" spc="0" normalizeH="0" noProof="0" dirty="0">
                <a:ln>
                  <a:noFill/>
                </a:ln>
                <a:solidFill>
                  <a:srgbClr val="FF0000"/>
                </a:solidFill>
                <a:effectLst/>
                <a:uLnTx/>
                <a:uFillTx/>
              </a:rPr>
              <a:t> site </a:t>
            </a:r>
            <a:r>
              <a:rPr kumimoji="0" lang="tr-TR" sz="900" b="1" i="0" u="none" strike="noStrike" kern="0" cap="none" spc="0" normalizeH="0" noProof="0" err="1">
                <a:ln>
                  <a:noFill/>
                </a:ln>
                <a:solidFill>
                  <a:srgbClr val="FF0000"/>
                </a:solidFill>
                <a:effectLst/>
                <a:uLnTx/>
                <a:uFillTx/>
              </a:rPr>
              <a:t>by</a:t>
            </a:r>
            <a:r>
              <a:rPr kumimoji="0" lang="tr-TR" sz="900" b="1" i="0" u="none" strike="noStrike" kern="0" cap="none" spc="0" normalizeH="0" noProof="0">
                <a:ln>
                  <a:noFill/>
                </a:ln>
                <a:solidFill>
                  <a:srgbClr val="FF0000"/>
                </a:solidFill>
                <a:effectLst/>
                <a:uLnTx/>
                <a:uFillTx/>
              </a:rPr>
              <a:t> installer.</a:t>
            </a:r>
            <a:endParaRPr kumimoji="0" lang="en-US" sz="900" b="1" i="0" u="none" strike="noStrike" kern="0" cap="none" spc="0" normalizeH="0" baseline="0" noProof="0" dirty="0">
              <a:ln>
                <a:noFill/>
              </a:ln>
              <a:solidFill>
                <a:srgbClr val="FF0000"/>
              </a:solidFill>
              <a:effectLst/>
              <a:uLnTx/>
              <a:uFillTx/>
            </a:endParaRPr>
          </a:p>
        </p:txBody>
      </p:sp>
      <p:pic>
        <p:nvPicPr>
          <p:cNvPr id="84" name="Graphic 83" descr="Medieval Trumpet outline">
            <a:extLst>
              <a:ext uri="{FF2B5EF4-FFF2-40B4-BE49-F238E27FC236}">
                <a16:creationId xmlns:a16="http://schemas.microsoft.com/office/drawing/2014/main" id="{141366B0-72C1-4D88-AF5B-073D76427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53260">
            <a:off x="8522363" y="648531"/>
            <a:ext cx="668877" cy="668877"/>
          </a:xfrm>
          <a:prstGeom prst="rect">
            <a:avLst/>
          </a:prstGeom>
        </p:spPr>
      </p:pic>
      <p:sp>
        <p:nvSpPr>
          <p:cNvPr id="85" name="Scroll: Horizontal 84">
            <a:extLst>
              <a:ext uri="{FF2B5EF4-FFF2-40B4-BE49-F238E27FC236}">
                <a16:creationId xmlns:a16="http://schemas.microsoft.com/office/drawing/2014/main" id="{86640C7B-83F8-4D6B-955C-AD2E71E902EE}"/>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
        <p:nvSpPr>
          <p:cNvPr id="86" name="TextBox 85">
            <a:extLst>
              <a:ext uri="{FF2B5EF4-FFF2-40B4-BE49-F238E27FC236}">
                <a16:creationId xmlns:a16="http://schemas.microsoft.com/office/drawing/2014/main" id="{DF065CD1-9071-4D3F-BD9E-3A121DE6DFD1}"/>
              </a:ext>
            </a:extLst>
          </p:cNvPr>
          <p:cNvSpPr txBox="1"/>
          <p:nvPr/>
        </p:nvSpPr>
        <p:spPr>
          <a:xfrm>
            <a:off x="5810788" y="1415608"/>
            <a:ext cx="4750708" cy="1200329"/>
          </a:xfrm>
          <a:prstGeom prst="rect">
            <a:avLst/>
          </a:prstGeom>
          <a:noFill/>
        </p:spPr>
        <p:txBody>
          <a:bodyPr wrap="square">
            <a:spAutoFit/>
          </a:bodyPr>
          <a:lstStyle/>
          <a:p>
            <a:pPr algn="l" fontAlgn="ctr"/>
            <a:r>
              <a:rPr lang="en-US" sz="1200" u="none" strike="noStrike">
                <a:effectLst/>
              </a:rPr>
              <a:t>It is possible to set the compressor to run as emergency operation for 4 days if there are 2 compressors in one unit allowing time for maintenance or repair.</a:t>
            </a:r>
          </a:p>
          <a:p>
            <a:pPr algn="l" fontAlgn="ctr"/>
            <a:br>
              <a:rPr lang="en-US" sz="1200" u="none" strike="noStrike">
                <a:effectLst/>
              </a:rPr>
            </a:br>
            <a:r>
              <a:rPr lang="en-US" sz="1200" u="none" strike="noStrike">
                <a:effectLst/>
              </a:rPr>
              <a:t>Compressor back up operation in case of cascaded application of outdoor units</a:t>
            </a:r>
            <a:endParaRPr lang="en-US" sz="1200" b="0" i="0" u="none" strike="noStrike">
              <a:solidFill>
                <a:srgbClr val="000000"/>
              </a:solidFill>
              <a:effectLst/>
              <a:latin typeface="Bosch Office Sans" pitchFamily="2" charset="0"/>
            </a:endParaRPr>
          </a:p>
        </p:txBody>
      </p:sp>
    </p:spTree>
    <p:custDataLst>
      <p:tags r:id="rId1"/>
    </p:custDataLst>
    <p:extLst>
      <p:ext uri="{BB962C8B-B14F-4D97-AF65-F5344CB8AC3E}">
        <p14:creationId xmlns:p14="http://schemas.microsoft.com/office/powerpoint/2010/main" val="232128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a:extLst>
              <a:ext uri="{FF2B5EF4-FFF2-40B4-BE49-F238E27FC236}">
                <a16:creationId xmlns:a16="http://schemas.microsoft.com/office/drawing/2014/main" id="{B770B693-74D8-42F9-847A-37B3E293DC18}"/>
              </a:ext>
            </a:extLst>
          </p:cNvPr>
          <p:cNvSpPr>
            <a:spLocks noGrp="1"/>
          </p:cNvSpPr>
          <p:nvPr>
            <p:ph type="title"/>
          </p:nvPr>
        </p:nvSpPr>
        <p:spPr>
          <a:xfrm>
            <a:off x="259200" y="648000"/>
            <a:ext cx="10450800" cy="388800"/>
          </a:xfrm>
        </p:spPr>
        <p:txBody>
          <a:bodyPr/>
          <a:lstStyle/>
          <a:p>
            <a:r>
              <a:rPr lang="de-DE"/>
              <a:t>Pump Up&amp;Down Operations</a:t>
            </a:r>
            <a:endParaRPr lang="en-US"/>
          </a:p>
        </p:txBody>
      </p:sp>
      <p:sp>
        <p:nvSpPr>
          <p:cNvPr id="66" name="Text Placeholder 2">
            <a:extLst>
              <a:ext uri="{FF2B5EF4-FFF2-40B4-BE49-F238E27FC236}">
                <a16:creationId xmlns:a16="http://schemas.microsoft.com/office/drawing/2014/main" id="{A1B4B2A9-ECC6-4FD3-8F80-2B381A1E7BD1}"/>
              </a:ext>
            </a:extLst>
          </p:cNvPr>
          <p:cNvSpPr>
            <a:spLocks noGrp="1"/>
          </p:cNvSpPr>
          <p:nvPr>
            <p:ph type="body" sz="quarter" idx="15"/>
          </p:nvPr>
        </p:nvSpPr>
        <p:spPr>
          <a:xfrm>
            <a:off x="259200" y="259200"/>
            <a:ext cx="10450800" cy="388800"/>
          </a:xfrm>
        </p:spPr>
        <p:txBody>
          <a:bodyPr/>
          <a:lstStyle/>
          <a:p>
            <a:r>
              <a:rPr lang="en-US"/>
              <a:t>AF5300</a:t>
            </a:r>
          </a:p>
        </p:txBody>
      </p:sp>
      <p:pic>
        <p:nvPicPr>
          <p:cNvPr id="84" name="Graphic 83" descr="Medieval Trumpet outline">
            <a:extLst>
              <a:ext uri="{FF2B5EF4-FFF2-40B4-BE49-F238E27FC236}">
                <a16:creationId xmlns:a16="http://schemas.microsoft.com/office/drawing/2014/main" id="{141366B0-72C1-4D88-AF5B-073D764271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53260">
            <a:off x="8522363" y="648531"/>
            <a:ext cx="668877" cy="668877"/>
          </a:xfrm>
          <a:prstGeom prst="rect">
            <a:avLst/>
          </a:prstGeom>
        </p:spPr>
      </p:pic>
      <p:sp>
        <p:nvSpPr>
          <p:cNvPr id="85" name="Scroll: Horizontal 84">
            <a:extLst>
              <a:ext uri="{FF2B5EF4-FFF2-40B4-BE49-F238E27FC236}">
                <a16:creationId xmlns:a16="http://schemas.microsoft.com/office/drawing/2014/main" id="{86640C7B-83F8-4D6B-955C-AD2E71E902EE}"/>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
        <p:nvSpPr>
          <p:cNvPr id="27" name="object 2">
            <a:extLst>
              <a:ext uri="{FF2B5EF4-FFF2-40B4-BE49-F238E27FC236}">
                <a16:creationId xmlns:a16="http://schemas.microsoft.com/office/drawing/2014/main" id="{E2777688-CDE9-413D-8501-826C60FD6F7B}"/>
              </a:ext>
            </a:extLst>
          </p:cNvPr>
          <p:cNvSpPr/>
          <p:nvPr/>
        </p:nvSpPr>
        <p:spPr>
          <a:xfrm>
            <a:off x="674302" y="3850957"/>
            <a:ext cx="7197108" cy="1405890"/>
          </a:xfrm>
          <a:prstGeom prst="rect">
            <a:avLst/>
          </a:prstGeom>
          <a:blipFill>
            <a:blip r:embed="rId5" cstate="print"/>
            <a:stretch>
              <a:fillRect/>
            </a:stretch>
          </a:blipFill>
        </p:spPr>
        <p:txBody>
          <a:bodyPr wrap="square" lIns="0" tIns="0" rIns="0" bIns="0" rtlCol="0"/>
          <a:lstStyle/>
          <a:p>
            <a:endParaRPr>
              <a:latin typeface="+mj-lt"/>
            </a:endParaRPr>
          </a:p>
        </p:txBody>
      </p:sp>
      <p:sp>
        <p:nvSpPr>
          <p:cNvPr id="28" name="object 3">
            <a:extLst>
              <a:ext uri="{FF2B5EF4-FFF2-40B4-BE49-F238E27FC236}">
                <a16:creationId xmlns:a16="http://schemas.microsoft.com/office/drawing/2014/main" id="{2E9D50B1-18E6-4FF3-8506-39A3EB7EC73B}"/>
              </a:ext>
            </a:extLst>
          </p:cNvPr>
          <p:cNvSpPr/>
          <p:nvPr/>
        </p:nvSpPr>
        <p:spPr>
          <a:xfrm>
            <a:off x="666497" y="1728153"/>
            <a:ext cx="7204914" cy="1371899"/>
          </a:xfrm>
          <a:prstGeom prst="rect">
            <a:avLst/>
          </a:prstGeom>
          <a:blipFill>
            <a:blip r:embed="rId6" cstate="print"/>
            <a:stretch>
              <a:fillRect/>
            </a:stretch>
          </a:blipFill>
        </p:spPr>
        <p:txBody>
          <a:bodyPr wrap="square" lIns="0" tIns="0" rIns="0" bIns="0" rtlCol="0"/>
          <a:lstStyle/>
          <a:p>
            <a:endParaRPr>
              <a:latin typeface="+mj-lt"/>
            </a:endParaRPr>
          </a:p>
        </p:txBody>
      </p:sp>
      <p:sp>
        <p:nvSpPr>
          <p:cNvPr id="29" name="object 5">
            <a:extLst>
              <a:ext uri="{FF2B5EF4-FFF2-40B4-BE49-F238E27FC236}">
                <a16:creationId xmlns:a16="http://schemas.microsoft.com/office/drawing/2014/main" id="{EA1D7C35-3217-42F0-A132-8D4F1AF115EC}"/>
              </a:ext>
            </a:extLst>
          </p:cNvPr>
          <p:cNvSpPr txBox="1"/>
          <p:nvPr/>
        </p:nvSpPr>
        <p:spPr>
          <a:xfrm>
            <a:off x="8363652" y="1255500"/>
            <a:ext cx="2413285" cy="4423647"/>
          </a:xfrm>
          <a:prstGeom prst="rect">
            <a:avLst/>
          </a:prstGeom>
        </p:spPr>
        <p:txBody>
          <a:bodyPr vert="horz" wrap="square" lIns="0" tIns="154305" rIns="0" bIns="0" rtlCol="0">
            <a:spAutoFit/>
          </a:bodyPr>
          <a:lstStyle/>
          <a:p>
            <a:pPr marL="12700">
              <a:lnSpc>
                <a:spcPct val="100000"/>
              </a:lnSpc>
              <a:spcBef>
                <a:spcPts val="994"/>
              </a:spcBef>
            </a:pPr>
            <a:r>
              <a:rPr sz="1600" spc="-15" dirty="0">
                <a:latin typeface="+mj-lt"/>
                <a:cs typeface="Calibri"/>
              </a:rPr>
              <a:t>Refrigerant </a:t>
            </a:r>
            <a:r>
              <a:rPr sz="1600" spc="-10" dirty="0">
                <a:latin typeface="+mj-lt"/>
                <a:cs typeface="Calibri"/>
              </a:rPr>
              <a:t>can </a:t>
            </a:r>
            <a:r>
              <a:rPr lang="tr-TR" sz="1600" spc="-10" dirty="0">
                <a:latin typeface="+mj-lt"/>
                <a:cs typeface="Calibri"/>
              </a:rPr>
              <a:t>be </a:t>
            </a:r>
            <a:r>
              <a:rPr sz="1600" spc="-15" dirty="0">
                <a:latin typeface="+mj-lt"/>
                <a:cs typeface="Calibri"/>
              </a:rPr>
              <a:t>recycle</a:t>
            </a:r>
            <a:r>
              <a:rPr lang="tr-TR" sz="1600" spc="-15" dirty="0">
                <a:latin typeface="+mj-lt"/>
                <a:cs typeface="Calibri"/>
              </a:rPr>
              <a:t>d</a:t>
            </a:r>
            <a:r>
              <a:rPr sz="1600" spc="-15" dirty="0">
                <a:latin typeface="+mj-lt"/>
                <a:cs typeface="Calibri"/>
              </a:rPr>
              <a:t> </a:t>
            </a:r>
            <a:r>
              <a:rPr sz="1600" spc="-10" dirty="0">
                <a:latin typeface="+mj-lt"/>
                <a:cs typeface="Calibri"/>
              </a:rPr>
              <a:t>to </a:t>
            </a:r>
            <a:r>
              <a:rPr lang="tr-TR" sz="1600" spc="-10" dirty="0">
                <a:latin typeface="+mj-lt"/>
                <a:cs typeface="Calibri"/>
              </a:rPr>
              <a:t>;</a:t>
            </a:r>
          </a:p>
          <a:p>
            <a:pPr marL="298450" indent="-285750">
              <a:lnSpc>
                <a:spcPct val="100000"/>
              </a:lnSpc>
              <a:spcBef>
                <a:spcPts val="994"/>
              </a:spcBef>
              <a:buFontTx/>
              <a:buChar char="-"/>
            </a:pPr>
            <a:r>
              <a:rPr lang="tr-TR" sz="1600" spc="-10" dirty="0" err="1">
                <a:latin typeface="+mj-lt"/>
                <a:cs typeface="Calibri"/>
              </a:rPr>
              <a:t>outdoor</a:t>
            </a:r>
            <a:r>
              <a:rPr lang="tr-TR" sz="1600" spc="-10" dirty="0">
                <a:latin typeface="+mj-lt"/>
                <a:cs typeface="Calibri"/>
              </a:rPr>
              <a:t> </a:t>
            </a:r>
            <a:r>
              <a:rPr lang="tr-TR" sz="1600" spc="-10" dirty="0" err="1">
                <a:latin typeface="+mj-lt"/>
                <a:cs typeface="Calibri"/>
              </a:rPr>
              <a:t>units</a:t>
            </a:r>
            <a:r>
              <a:rPr lang="tr-TR" sz="1600" spc="-10" dirty="0">
                <a:latin typeface="+mj-lt"/>
                <a:cs typeface="Calibri"/>
              </a:rPr>
              <a:t> </a:t>
            </a:r>
          </a:p>
          <a:p>
            <a:pPr marL="298450" indent="-285750">
              <a:lnSpc>
                <a:spcPct val="100000"/>
              </a:lnSpc>
              <a:spcBef>
                <a:spcPts val="994"/>
              </a:spcBef>
              <a:buFontTx/>
              <a:buChar char="-"/>
            </a:pPr>
            <a:r>
              <a:rPr lang="tr-TR" sz="1600" spc="-10" dirty="0" err="1">
                <a:latin typeface="+mj-lt"/>
                <a:cs typeface="Calibri"/>
              </a:rPr>
              <a:t>indoor</a:t>
            </a:r>
            <a:r>
              <a:rPr lang="tr-TR" sz="1600" spc="-10" dirty="0">
                <a:latin typeface="+mj-lt"/>
                <a:cs typeface="Calibri"/>
              </a:rPr>
              <a:t> </a:t>
            </a:r>
            <a:r>
              <a:rPr lang="tr-TR" sz="1600" spc="-10" dirty="0" err="1">
                <a:latin typeface="+mj-lt"/>
                <a:cs typeface="Calibri"/>
              </a:rPr>
              <a:t>units</a:t>
            </a:r>
            <a:r>
              <a:rPr lang="tr-TR" sz="1600" spc="-10" dirty="0">
                <a:latin typeface="+mj-lt"/>
                <a:cs typeface="Calibri"/>
              </a:rPr>
              <a:t> </a:t>
            </a:r>
          </a:p>
          <a:p>
            <a:pPr marL="298450" indent="-285750">
              <a:lnSpc>
                <a:spcPct val="100000"/>
              </a:lnSpc>
              <a:spcBef>
                <a:spcPts val="994"/>
              </a:spcBef>
              <a:buFontTx/>
              <a:buChar char="-"/>
            </a:pPr>
            <a:r>
              <a:rPr lang="tr-TR" sz="1600" spc="-10" dirty="0" err="1">
                <a:latin typeface="+mj-lt"/>
                <a:cs typeface="Calibri"/>
              </a:rPr>
              <a:t>outdoor</a:t>
            </a:r>
            <a:r>
              <a:rPr lang="tr-TR" sz="1600" spc="-10" dirty="0">
                <a:latin typeface="+mj-lt"/>
                <a:cs typeface="Calibri"/>
              </a:rPr>
              <a:t> </a:t>
            </a:r>
            <a:r>
              <a:rPr lang="tr-TR" sz="1600" spc="-10" dirty="0" err="1">
                <a:latin typeface="+mj-lt"/>
                <a:cs typeface="Calibri"/>
              </a:rPr>
              <a:t>units</a:t>
            </a:r>
            <a:r>
              <a:rPr lang="tr-TR" sz="1600" spc="-10" dirty="0">
                <a:latin typeface="+mj-lt"/>
                <a:cs typeface="Calibri"/>
              </a:rPr>
              <a:t> </a:t>
            </a:r>
            <a:r>
              <a:rPr lang="tr-TR" sz="1600" spc="-10" dirty="0" err="1">
                <a:latin typeface="+mj-lt"/>
                <a:cs typeface="Calibri"/>
              </a:rPr>
              <a:t>running</a:t>
            </a:r>
            <a:r>
              <a:rPr lang="tr-TR" sz="1600" spc="-10" dirty="0">
                <a:latin typeface="+mj-lt"/>
                <a:cs typeface="Calibri"/>
              </a:rPr>
              <a:t> normal</a:t>
            </a:r>
          </a:p>
          <a:p>
            <a:pPr marL="298450" indent="-285750">
              <a:lnSpc>
                <a:spcPct val="100000"/>
              </a:lnSpc>
              <a:spcBef>
                <a:spcPts val="994"/>
              </a:spcBef>
              <a:buFontTx/>
              <a:buChar char="-"/>
            </a:pPr>
            <a:endParaRPr lang="tr-TR" sz="1600" spc="-10" dirty="0">
              <a:latin typeface="+mj-lt"/>
              <a:cs typeface="Calibri"/>
            </a:endParaRPr>
          </a:p>
          <a:p>
            <a:pPr marL="298450" indent="-285750">
              <a:lnSpc>
                <a:spcPct val="100000"/>
              </a:lnSpc>
              <a:spcBef>
                <a:spcPts val="994"/>
              </a:spcBef>
              <a:buFontTx/>
              <a:buChar char="-"/>
            </a:pPr>
            <a:r>
              <a:rPr lang="tr-TR" sz="1600" spc="-10" dirty="0" err="1">
                <a:latin typeface="+mj-lt"/>
                <a:cs typeface="Calibri"/>
              </a:rPr>
              <a:t>This</a:t>
            </a:r>
            <a:r>
              <a:rPr lang="tr-TR" sz="1600" spc="-10" dirty="0">
                <a:latin typeface="+mj-lt"/>
                <a:cs typeface="Calibri"/>
              </a:rPr>
              <a:t> </a:t>
            </a:r>
            <a:r>
              <a:rPr lang="tr-TR" sz="1600" spc="-10" dirty="0" err="1">
                <a:latin typeface="+mj-lt"/>
                <a:cs typeface="Calibri"/>
              </a:rPr>
              <a:t>function</a:t>
            </a:r>
            <a:r>
              <a:rPr lang="tr-TR" sz="1600" spc="-10" dirty="0">
                <a:latin typeface="+mj-lt"/>
                <a:cs typeface="Calibri"/>
              </a:rPr>
              <a:t> is </a:t>
            </a:r>
            <a:r>
              <a:rPr lang="tr-TR" sz="1600" spc="-10" dirty="0" err="1">
                <a:latin typeface="+mj-lt"/>
                <a:cs typeface="Calibri"/>
              </a:rPr>
              <a:t>for</a:t>
            </a:r>
            <a:r>
              <a:rPr lang="tr-TR" sz="1600" spc="-10" dirty="0">
                <a:latin typeface="+mj-lt"/>
                <a:cs typeface="Calibri"/>
              </a:rPr>
              <a:t> </a:t>
            </a:r>
            <a:r>
              <a:rPr lang="en-US" sz="1600" dirty="0"/>
              <a:t>maintenance and </a:t>
            </a:r>
            <a:r>
              <a:rPr lang="en-US" sz="1600" dirty="0" err="1"/>
              <a:t>commissionnig</a:t>
            </a:r>
            <a:r>
              <a:rPr lang="en-US" sz="1600" dirty="0"/>
              <a:t> , stop valve </a:t>
            </a:r>
            <a:r>
              <a:rPr lang="tr-TR" sz="1600" dirty="0" err="1"/>
              <a:t>must</a:t>
            </a:r>
            <a:r>
              <a:rPr lang="tr-TR" sz="1600" dirty="0"/>
              <a:t> be </a:t>
            </a:r>
            <a:r>
              <a:rPr lang="tr-TR" sz="1600" err="1"/>
              <a:t>closed</a:t>
            </a:r>
            <a:r>
              <a:rPr lang="tr-TR" sz="1600"/>
              <a:t> </a:t>
            </a:r>
            <a:r>
              <a:rPr lang="en-US" sz="1600"/>
              <a:t>manually.</a:t>
            </a:r>
            <a:endParaRPr lang="en-US" sz="1600" dirty="0"/>
          </a:p>
          <a:p>
            <a:pPr marL="12700">
              <a:lnSpc>
                <a:spcPct val="100000"/>
              </a:lnSpc>
              <a:spcBef>
                <a:spcPts val="994"/>
              </a:spcBef>
            </a:pPr>
            <a:r>
              <a:rPr lang="tr-TR" sz="1600" spc="-10" dirty="0">
                <a:latin typeface="+mj-lt"/>
                <a:cs typeface="Calibri"/>
              </a:rPr>
              <a:t> </a:t>
            </a:r>
          </a:p>
          <a:p>
            <a:pPr marL="12700">
              <a:lnSpc>
                <a:spcPct val="100000"/>
              </a:lnSpc>
              <a:spcBef>
                <a:spcPts val="385"/>
              </a:spcBef>
            </a:pPr>
            <a:endParaRPr lang="tr-TR" sz="1600" spc="-5" dirty="0">
              <a:latin typeface="+mj-lt"/>
              <a:cs typeface="Calibri"/>
            </a:endParaRPr>
          </a:p>
        </p:txBody>
      </p:sp>
      <p:sp>
        <p:nvSpPr>
          <p:cNvPr id="30" name="object 6">
            <a:extLst>
              <a:ext uri="{FF2B5EF4-FFF2-40B4-BE49-F238E27FC236}">
                <a16:creationId xmlns:a16="http://schemas.microsoft.com/office/drawing/2014/main" id="{E02B3A9A-1CCD-425A-8DC6-D4C777EBAA1B}"/>
              </a:ext>
            </a:extLst>
          </p:cNvPr>
          <p:cNvSpPr txBox="1"/>
          <p:nvPr/>
        </p:nvSpPr>
        <p:spPr>
          <a:xfrm>
            <a:off x="3479064" y="1233901"/>
            <a:ext cx="3590465" cy="258404"/>
          </a:xfrm>
          <a:prstGeom prst="rect">
            <a:avLst/>
          </a:prstGeom>
        </p:spPr>
        <p:txBody>
          <a:bodyPr vert="horz" wrap="square" lIns="0" tIns="12065" rIns="0" bIns="0" rtlCol="0">
            <a:spAutoFit/>
          </a:bodyPr>
          <a:lstStyle/>
          <a:p>
            <a:pPr marL="12700">
              <a:lnSpc>
                <a:spcPct val="100000"/>
              </a:lnSpc>
              <a:spcBef>
                <a:spcPts val="95"/>
              </a:spcBef>
            </a:pPr>
            <a:r>
              <a:rPr sz="1600" spc="-15" dirty="0">
                <a:solidFill>
                  <a:schemeClr val="accent1"/>
                </a:solidFill>
                <a:latin typeface="+mj-lt"/>
                <a:cs typeface="Calibri"/>
              </a:rPr>
              <a:t>Refrigerant </a:t>
            </a:r>
            <a:r>
              <a:rPr sz="1600" spc="-10" dirty="0">
                <a:solidFill>
                  <a:schemeClr val="accent1"/>
                </a:solidFill>
                <a:latin typeface="+mj-lt"/>
                <a:cs typeface="Calibri"/>
              </a:rPr>
              <a:t>recycle to</a:t>
            </a:r>
            <a:r>
              <a:rPr sz="1600" spc="-15" dirty="0">
                <a:solidFill>
                  <a:schemeClr val="accent1"/>
                </a:solidFill>
                <a:latin typeface="+mj-lt"/>
                <a:cs typeface="Calibri"/>
              </a:rPr>
              <a:t> </a:t>
            </a:r>
            <a:r>
              <a:rPr lang="tr-TR" sz="1600" spc="-10" dirty="0" err="1">
                <a:solidFill>
                  <a:schemeClr val="accent1"/>
                </a:solidFill>
                <a:latin typeface="+mj-lt"/>
                <a:cs typeface="Calibri"/>
              </a:rPr>
              <a:t>outdoor</a:t>
            </a:r>
            <a:r>
              <a:rPr lang="tr-TR" sz="1600" spc="-10" dirty="0">
                <a:solidFill>
                  <a:schemeClr val="accent1"/>
                </a:solidFill>
                <a:latin typeface="+mj-lt"/>
                <a:cs typeface="Calibri"/>
              </a:rPr>
              <a:t> </a:t>
            </a:r>
            <a:r>
              <a:rPr lang="tr-TR" sz="1600" spc="-10" dirty="0" err="1">
                <a:solidFill>
                  <a:schemeClr val="accent1"/>
                </a:solidFill>
                <a:latin typeface="+mj-lt"/>
                <a:cs typeface="Calibri"/>
              </a:rPr>
              <a:t>units</a:t>
            </a:r>
            <a:endParaRPr sz="1600" dirty="0">
              <a:solidFill>
                <a:schemeClr val="accent1"/>
              </a:solidFill>
              <a:latin typeface="+mj-lt"/>
              <a:cs typeface="Calibri"/>
            </a:endParaRPr>
          </a:p>
        </p:txBody>
      </p:sp>
      <p:pic>
        <p:nvPicPr>
          <p:cNvPr id="31" name="Picture 30">
            <a:extLst>
              <a:ext uri="{FF2B5EF4-FFF2-40B4-BE49-F238E27FC236}">
                <a16:creationId xmlns:a16="http://schemas.microsoft.com/office/drawing/2014/main" id="{8325C2EF-3657-4C83-B7D4-6EF801F60071}"/>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98" y="1298278"/>
            <a:ext cx="758344" cy="1124029"/>
          </a:xfrm>
          <a:prstGeom prst="rect">
            <a:avLst/>
          </a:prstGeom>
        </p:spPr>
      </p:pic>
      <p:pic>
        <p:nvPicPr>
          <p:cNvPr id="32" name="Picture 31">
            <a:extLst>
              <a:ext uri="{FF2B5EF4-FFF2-40B4-BE49-F238E27FC236}">
                <a16:creationId xmlns:a16="http://schemas.microsoft.com/office/drawing/2014/main" id="{918F3D55-0BA6-47CA-839B-111D60296E9E}"/>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6307" y="1298278"/>
            <a:ext cx="758344" cy="1124029"/>
          </a:xfrm>
          <a:prstGeom prst="rect">
            <a:avLst/>
          </a:prstGeom>
        </p:spPr>
      </p:pic>
      <p:pic>
        <p:nvPicPr>
          <p:cNvPr id="33" name="Picture 32">
            <a:extLst>
              <a:ext uri="{FF2B5EF4-FFF2-40B4-BE49-F238E27FC236}">
                <a16:creationId xmlns:a16="http://schemas.microsoft.com/office/drawing/2014/main" id="{3A61CAB6-647C-4A7B-AEE1-07DA38790014}"/>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05" y="1298278"/>
            <a:ext cx="758344" cy="1124029"/>
          </a:xfrm>
          <a:prstGeom prst="rect">
            <a:avLst/>
          </a:prstGeom>
        </p:spPr>
      </p:pic>
      <p:pic>
        <p:nvPicPr>
          <p:cNvPr id="34" name="Picture 33">
            <a:extLst>
              <a:ext uri="{FF2B5EF4-FFF2-40B4-BE49-F238E27FC236}">
                <a16:creationId xmlns:a16="http://schemas.microsoft.com/office/drawing/2014/main" id="{AE53381F-B582-4D9B-9B82-56067CC7CF7B}"/>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961" y="3379261"/>
            <a:ext cx="758344" cy="1124029"/>
          </a:xfrm>
          <a:prstGeom prst="rect">
            <a:avLst/>
          </a:prstGeom>
        </p:spPr>
      </p:pic>
      <p:pic>
        <p:nvPicPr>
          <p:cNvPr id="35" name="Picture 34">
            <a:extLst>
              <a:ext uri="{FF2B5EF4-FFF2-40B4-BE49-F238E27FC236}">
                <a16:creationId xmlns:a16="http://schemas.microsoft.com/office/drawing/2014/main" id="{3B96D6E5-77CC-4C01-8706-D54A7C639BF7}"/>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5370" y="3379261"/>
            <a:ext cx="758344" cy="1124029"/>
          </a:xfrm>
          <a:prstGeom prst="rect">
            <a:avLst/>
          </a:prstGeom>
        </p:spPr>
      </p:pic>
      <p:pic>
        <p:nvPicPr>
          <p:cNvPr id="36" name="Picture 35">
            <a:extLst>
              <a:ext uri="{FF2B5EF4-FFF2-40B4-BE49-F238E27FC236}">
                <a16:creationId xmlns:a16="http://schemas.microsoft.com/office/drawing/2014/main" id="{A62E2C96-F993-4F5B-8F57-CDF6F06C9131}"/>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31705" y="3409801"/>
            <a:ext cx="758344" cy="1124029"/>
          </a:xfrm>
          <a:prstGeom prst="rect">
            <a:avLst/>
          </a:prstGeom>
        </p:spPr>
      </p:pic>
      <p:pic>
        <p:nvPicPr>
          <p:cNvPr id="37" name="Picture 36">
            <a:extLst>
              <a:ext uri="{FF2B5EF4-FFF2-40B4-BE49-F238E27FC236}">
                <a16:creationId xmlns:a16="http://schemas.microsoft.com/office/drawing/2014/main" id="{C6ACEB92-68CF-4FD5-9F17-F99693AAB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9377" y="3941275"/>
            <a:ext cx="489653" cy="489653"/>
          </a:xfrm>
          <a:prstGeom prst="rect">
            <a:avLst/>
          </a:prstGeom>
        </p:spPr>
      </p:pic>
      <p:pic>
        <p:nvPicPr>
          <p:cNvPr id="38" name="Picture 37">
            <a:extLst>
              <a:ext uri="{FF2B5EF4-FFF2-40B4-BE49-F238E27FC236}">
                <a16:creationId xmlns:a16="http://schemas.microsoft.com/office/drawing/2014/main" id="{A8A7DF2C-1F76-4760-B730-8F774B462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4297" y="2192576"/>
            <a:ext cx="489653" cy="489653"/>
          </a:xfrm>
          <a:prstGeom prst="rect">
            <a:avLst/>
          </a:prstGeom>
        </p:spPr>
      </p:pic>
      <p:sp>
        <p:nvSpPr>
          <p:cNvPr id="39" name="object 6">
            <a:extLst>
              <a:ext uri="{FF2B5EF4-FFF2-40B4-BE49-F238E27FC236}">
                <a16:creationId xmlns:a16="http://schemas.microsoft.com/office/drawing/2014/main" id="{43928FEB-70EE-483E-9C32-884BD5A1DC45}"/>
              </a:ext>
            </a:extLst>
          </p:cNvPr>
          <p:cNvSpPr txBox="1"/>
          <p:nvPr/>
        </p:nvSpPr>
        <p:spPr>
          <a:xfrm>
            <a:off x="3315353" y="3271202"/>
            <a:ext cx="3635953" cy="517449"/>
          </a:xfrm>
          <a:prstGeom prst="rect">
            <a:avLst/>
          </a:prstGeom>
        </p:spPr>
        <p:txBody>
          <a:bodyPr vert="horz" wrap="square" lIns="0" tIns="12065" rIns="0" bIns="0" rtlCol="0">
            <a:spAutoFit/>
          </a:bodyPr>
          <a:lstStyle/>
          <a:p>
            <a:pPr marL="12700">
              <a:lnSpc>
                <a:spcPct val="100000"/>
              </a:lnSpc>
              <a:spcBef>
                <a:spcPts val="95"/>
              </a:spcBef>
            </a:pPr>
            <a:r>
              <a:rPr lang="en-US" sz="1600" spc="-15" dirty="0">
                <a:solidFill>
                  <a:schemeClr val="accent1"/>
                </a:solidFill>
                <a:latin typeface="+mj-lt"/>
                <a:cs typeface="Calibri"/>
              </a:rPr>
              <a:t>Refrigerant re</a:t>
            </a:r>
            <a:r>
              <a:rPr lang="tr-TR" sz="1600" spc="-15" dirty="0">
                <a:solidFill>
                  <a:schemeClr val="accent1"/>
                </a:solidFill>
                <a:latin typeface="+mj-lt"/>
                <a:cs typeface="Calibri"/>
              </a:rPr>
              <a:t>-</a:t>
            </a:r>
            <a:r>
              <a:rPr lang="en-US" sz="1600" spc="-15" dirty="0">
                <a:solidFill>
                  <a:schemeClr val="accent1"/>
                </a:solidFill>
                <a:latin typeface="+mj-lt"/>
                <a:cs typeface="Calibri"/>
              </a:rPr>
              <a:t>cycle to </a:t>
            </a:r>
            <a:r>
              <a:rPr lang="tr-TR" sz="1600" spc="-15" dirty="0" err="1">
                <a:solidFill>
                  <a:schemeClr val="accent1"/>
                </a:solidFill>
                <a:latin typeface="+mj-lt"/>
                <a:cs typeface="Calibri"/>
              </a:rPr>
              <a:t>indoor</a:t>
            </a:r>
            <a:r>
              <a:rPr lang="tr-TR" sz="1600" spc="-15" dirty="0">
                <a:solidFill>
                  <a:schemeClr val="accent1"/>
                </a:solidFill>
                <a:latin typeface="+mj-lt"/>
                <a:cs typeface="Calibri"/>
              </a:rPr>
              <a:t> </a:t>
            </a:r>
            <a:r>
              <a:rPr lang="tr-TR" sz="1600" spc="-15" dirty="0" err="1">
                <a:solidFill>
                  <a:schemeClr val="accent1"/>
                </a:solidFill>
                <a:latin typeface="+mj-lt"/>
                <a:cs typeface="Calibri"/>
              </a:rPr>
              <a:t>units</a:t>
            </a:r>
            <a:r>
              <a:rPr lang="en-US" sz="1600" spc="-15" dirty="0">
                <a:solidFill>
                  <a:schemeClr val="accent1"/>
                </a:solidFill>
                <a:latin typeface="+mj-lt"/>
                <a:cs typeface="Calibri"/>
              </a:rPr>
              <a:t> </a:t>
            </a:r>
            <a:r>
              <a:rPr lang="tr-TR" sz="1600" spc="-15" dirty="0">
                <a:solidFill>
                  <a:schemeClr val="accent1"/>
                </a:solidFill>
                <a:latin typeface="+mj-lt"/>
                <a:cs typeface="Calibri"/>
              </a:rPr>
              <a:t>a</a:t>
            </a:r>
            <a:r>
              <a:rPr lang="en-US" sz="1600" spc="-15" dirty="0" err="1">
                <a:solidFill>
                  <a:schemeClr val="accent1"/>
                </a:solidFill>
                <a:latin typeface="+mj-lt"/>
                <a:cs typeface="Calibri"/>
              </a:rPr>
              <a:t>nd</a:t>
            </a:r>
            <a:r>
              <a:rPr lang="tr-TR" sz="1600" spc="-15" dirty="0">
                <a:solidFill>
                  <a:schemeClr val="accent1"/>
                </a:solidFill>
                <a:latin typeface="+mj-lt"/>
                <a:cs typeface="Calibri"/>
              </a:rPr>
              <a:t> </a:t>
            </a:r>
            <a:r>
              <a:rPr lang="tr-TR" sz="1600" spc="-15" dirty="0" err="1">
                <a:solidFill>
                  <a:schemeClr val="accent1"/>
                </a:solidFill>
                <a:latin typeface="+mj-lt"/>
                <a:cs typeface="Calibri"/>
              </a:rPr>
              <a:t>to</a:t>
            </a:r>
            <a:r>
              <a:rPr lang="tr-TR" sz="1600" spc="-15" dirty="0">
                <a:solidFill>
                  <a:schemeClr val="accent1"/>
                </a:solidFill>
                <a:latin typeface="+mj-lt"/>
                <a:cs typeface="Calibri"/>
              </a:rPr>
              <a:t> </a:t>
            </a:r>
            <a:r>
              <a:rPr lang="tr-TR" sz="1600" spc="-15" dirty="0" err="1">
                <a:solidFill>
                  <a:schemeClr val="accent1"/>
                </a:solidFill>
                <a:latin typeface="+mj-lt"/>
                <a:cs typeface="Calibri"/>
              </a:rPr>
              <a:t>outdoor</a:t>
            </a:r>
            <a:r>
              <a:rPr lang="tr-TR" sz="1600" spc="-15" dirty="0">
                <a:solidFill>
                  <a:schemeClr val="accent1"/>
                </a:solidFill>
                <a:latin typeface="+mj-lt"/>
                <a:cs typeface="Calibri"/>
              </a:rPr>
              <a:t> </a:t>
            </a:r>
            <a:r>
              <a:rPr lang="tr-TR" sz="1600" spc="-15" dirty="0" err="1">
                <a:solidFill>
                  <a:schemeClr val="accent1"/>
                </a:solidFill>
                <a:latin typeface="+mj-lt"/>
                <a:cs typeface="Calibri"/>
              </a:rPr>
              <a:t>units</a:t>
            </a:r>
            <a:r>
              <a:rPr lang="tr-TR" sz="1600" spc="-15" dirty="0">
                <a:solidFill>
                  <a:schemeClr val="accent1"/>
                </a:solidFill>
                <a:latin typeface="+mj-lt"/>
                <a:cs typeface="Calibri"/>
              </a:rPr>
              <a:t> </a:t>
            </a:r>
            <a:r>
              <a:rPr lang="tr-TR" sz="1600" spc="-15" dirty="0" err="1">
                <a:solidFill>
                  <a:schemeClr val="accent1"/>
                </a:solidFill>
                <a:latin typeface="+mj-lt"/>
                <a:cs typeface="Calibri"/>
              </a:rPr>
              <a:t>running</a:t>
            </a:r>
            <a:r>
              <a:rPr lang="tr-TR" sz="1600" spc="-15" dirty="0">
                <a:solidFill>
                  <a:schemeClr val="accent1"/>
                </a:solidFill>
                <a:latin typeface="+mj-lt"/>
                <a:cs typeface="Calibri"/>
              </a:rPr>
              <a:t> normal</a:t>
            </a:r>
            <a:endParaRPr lang="en-US" sz="1600" spc="-15" dirty="0">
              <a:solidFill>
                <a:schemeClr val="accent1"/>
              </a:solidFill>
              <a:latin typeface="+mj-lt"/>
              <a:cs typeface="Calibri"/>
            </a:endParaRPr>
          </a:p>
        </p:txBody>
      </p:sp>
    </p:spTree>
    <p:custDataLst>
      <p:tags r:id="rId1"/>
    </p:custDataLst>
    <p:extLst>
      <p:ext uri="{BB962C8B-B14F-4D97-AF65-F5344CB8AC3E}">
        <p14:creationId xmlns:p14="http://schemas.microsoft.com/office/powerpoint/2010/main" val="47604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0DB024-86C6-4997-9A70-3266ED006CBC}"/>
              </a:ext>
            </a:extLst>
          </p:cNvPr>
          <p:cNvSpPr>
            <a:spLocks noGrp="1"/>
          </p:cNvSpPr>
          <p:nvPr>
            <p:ph type="body" sz="quarter" idx="1"/>
          </p:nvPr>
        </p:nvSpPr>
        <p:spPr>
          <a:xfrm>
            <a:off x="259412" y="1184470"/>
            <a:ext cx="10450800" cy="4168800"/>
          </a:xfrm>
        </p:spPr>
        <p:txBody>
          <a:bodyPr/>
          <a:lstStyle/>
          <a:p>
            <a:pPr marL="285750" indent="-285750">
              <a:lnSpc>
                <a:spcPct val="100000"/>
              </a:lnSpc>
              <a:buFont typeface="Wingdings" panose="05000000000000000000" pitchFamily="2" charset="2"/>
              <a:buChar char="Ø"/>
            </a:pPr>
            <a:r>
              <a:rPr lang="en-US" sz="1600">
                <a:effectLst/>
                <a:ea typeface="Calibri" panose="020F0502020204030204" pitchFamily="34" charset="0"/>
              </a:rPr>
              <a:t>09:00 - 09:45   VRF ODU Product Line-Up </a:t>
            </a:r>
          </a:p>
          <a:p>
            <a:pPr marL="285750" indent="-285750">
              <a:lnSpc>
                <a:spcPct val="100000"/>
              </a:lnSpc>
              <a:buFont typeface="Wingdings" panose="05000000000000000000" pitchFamily="2" charset="2"/>
              <a:buChar char="Ø"/>
            </a:pPr>
            <a:r>
              <a:rPr lang="en-US" sz="1600">
                <a:ea typeface="Calibri" panose="020F0502020204030204" pitchFamily="34" charset="0"/>
              </a:rPr>
              <a:t>09</a:t>
            </a:r>
            <a:r>
              <a:rPr lang="de-DE" sz="1600">
                <a:ea typeface="Calibri" panose="020F0502020204030204" pitchFamily="34" charset="0"/>
              </a:rPr>
              <a:t>:45 </a:t>
            </a:r>
            <a:r>
              <a:rPr lang="en-US" sz="1600">
                <a:effectLst/>
                <a:ea typeface="Calibri" panose="020F0502020204030204" pitchFamily="34" charset="0"/>
              </a:rPr>
              <a:t>- 10:30   VRF IDU Product Line-Up </a:t>
            </a:r>
          </a:p>
          <a:p>
            <a:pPr marL="285750" indent="-285750">
              <a:lnSpc>
                <a:spcPct val="100000"/>
              </a:lnSpc>
              <a:buFont typeface="Wingdings" panose="05000000000000000000" pitchFamily="2" charset="2"/>
              <a:buChar char="Ø"/>
            </a:pPr>
            <a:r>
              <a:rPr lang="en-US" sz="1600">
                <a:ea typeface="Calibri" panose="020F0502020204030204" pitchFamily="34" charset="0"/>
              </a:rPr>
              <a:t>10:45 – 11:00  Break</a:t>
            </a:r>
            <a:endParaRPr lang="en-US" sz="1600">
              <a:effectLst/>
              <a:ea typeface="Calibri" panose="020F0502020204030204" pitchFamily="34" charset="0"/>
            </a:endParaRPr>
          </a:p>
          <a:p>
            <a:pPr marL="285750" indent="-285750">
              <a:lnSpc>
                <a:spcPct val="100000"/>
              </a:lnSpc>
              <a:buFont typeface="Wingdings" panose="05000000000000000000" pitchFamily="2" charset="2"/>
              <a:buChar char="Ø"/>
            </a:pPr>
            <a:r>
              <a:rPr lang="en-US" sz="1600">
                <a:effectLst/>
                <a:ea typeface="Calibri" panose="020F0502020204030204" pitchFamily="34" charset="0"/>
              </a:rPr>
              <a:t>10:45 - 11:30   Product Features of AF5300 (2 pipe system) </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11:30 - 12:15   Product Features of AF6300 (3 pipe system) </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12:15 - 13:15   Lunch Break</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13:15 - 14:00   Product Features of Ahu kit &amp; Hydrobox (3 pipe system) </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14:00 - 14:45   Controllers &amp; Gateway</a:t>
            </a:r>
          </a:p>
          <a:p>
            <a:pPr marL="285750" indent="-285750">
              <a:lnSpc>
                <a:spcPct val="100000"/>
              </a:lnSpc>
              <a:buFont typeface="Wingdings" panose="05000000000000000000" pitchFamily="2" charset="2"/>
              <a:buChar char="Ø"/>
            </a:pPr>
            <a:r>
              <a:rPr lang="en-US" sz="1600">
                <a:ea typeface="Calibri" panose="020F0502020204030204" pitchFamily="34" charset="0"/>
              </a:rPr>
              <a:t>14:45 - 15:00   Break</a:t>
            </a:r>
            <a:endParaRPr lang="en-US" sz="1600">
              <a:effectLst/>
              <a:ea typeface="Calibri" panose="020F0502020204030204" pitchFamily="34" charset="0"/>
            </a:endParaRPr>
          </a:p>
          <a:p>
            <a:pPr marL="285750" indent="-285750">
              <a:lnSpc>
                <a:spcPct val="100000"/>
              </a:lnSpc>
              <a:buFont typeface="Wingdings" panose="05000000000000000000" pitchFamily="2" charset="2"/>
              <a:buChar char="Ø"/>
            </a:pPr>
            <a:r>
              <a:rPr lang="en-US" sz="1600">
                <a:effectLst/>
                <a:ea typeface="Calibri" panose="020F0502020204030204" pitchFamily="34" charset="0"/>
              </a:rPr>
              <a:t>15:00 - 16:45   VRF installations </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16:45 - 17:00   Q &amp; A</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VRF Commissioning </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16:45 - 17:00   Q&amp;A session </a:t>
            </a:r>
          </a:p>
          <a:p>
            <a:pPr marL="285750" indent="-285750">
              <a:lnSpc>
                <a:spcPct val="100000"/>
              </a:lnSpc>
              <a:buFont typeface="Wingdings" panose="05000000000000000000" pitchFamily="2" charset="2"/>
              <a:buChar char="Ø"/>
            </a:pPr>
            <a:r>
              <a:rPr lang="en-US" sz="1600">
                <a:effectLst/>
                <a:ea typeface="Calibri" panose="020F0502020204030204" pitchFamily="34" charset="0"/>
              </a:rPr>
              <a:t>17:00 - 19:00   </a:t>
            </a:r>
            <a:r>
              <a:rPr lang="en-US" sz="1600">
                <a:ea typeface="Calibri" panose="020F0502020204030204" pitchFamily="34" charset="0"/>
              </a:rPr>
              <a:t>Field</a:t>
            </a:r>
            <a:r>
              <a:rPr lang="en-US" sz="1600">
                <a:effectLst/>
                <a:ea typeface="Calibri" panose="020F0502020204030204" pitchFamily="34" charset="0"/>
              </a:rPr>
              <a:t> Visit (Include Travel Time)</a:t>
            </a:r>
          </a:p>
          <a:p>
            <a:pPr>
              <a:lnSpc>
                <a:spcPct val="100000"/>
              </a:lnSpc>
              <a:buFont typeface="Wingdings" panose="05000000000000000000" pitchFamily="2" charset="2"/>
              <a:buChar char="Ø"/>
            </a:pPr>
            <a:endParaRPr lang="en-US" sz="12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56738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a:extLst>
              <a:ext uri="{FF2B5EF4-FFF2-40B4-BE49-F238E27FC236}">
                <a16:creationId xmlns:a16="http://schemas.microsoft.com/office/drawing/2014/main" id="{B770B693-74D8-42F9-847A-37B3E293DC18}"/>
              </a:ext>
            </a:extLst>
          </p:cNvPr>
          <p:cNvSpPr>
            <a:spLocks noGrp="1"/>
          </p:cNvSpPr>
          <p:nvPr>
            <p:ph type="title"/>
          </p:nvPr>
        </p:nvSpPr>
        <p:spPr>
          <a:xfrm>
            <a:off x="259200" y="648000"/>
            <a:ext cx="10450800" cy="388800"/>
          </a:xfrm>
        </p:spPr>
        <p:txBody>
          <a:bodyPr/>
          <a:lstStyle/>
          <a:p>
            <a:r>
              <a:rPr lang="de-DE"/>
              <a:t>Maintenance Mode</a:t>
            </a:r>
            <a:endParaRPr lang="en-US"/>
          </a:p>
        </p:txBody>
      </p:sp>
      <p:sp>
        <p:nvSpPr>
          <p:cNvPr id="66" name="Text Placeholder 2">
            <a:extLst>
              <a:ext uri="{FF2B5EF4-FFF2-40B4-BE49-F238E27FC236}">
                <a16:creationId xmlns:a16="http://schemas.microsoft.com/office/drawing/2014/main" id="{A1B4B2A9-ECC6-4FD3-8F80-2B381A1E7BD1}"/>
              </a:ext>
            </a:extLst>
          </p:cNvPr>
          <p:cNvSpPr>
            <a:spLocks noGrp="1"/>
          </p:cNvSpPr>
          <p:nvPr>
            <p:ph type="body" sz="quarter" idx="15"/>
          </p:nvPr>
        </p:nvSpPr>
        <p:spPr>
          <a:xfrm>
            <a:off x="259200" y="259200"/>
            <a:ext cx="10450800" cy="388800"/>
          </a:xfrm>
        </p:spPr>
        <p:txBody>
          <a:bodyPr/>
          <a:lstStyle/>
          <a:p>
            <a:r>
              <a:rPr lang="en-US"/>
              <a:t>AF5300</a:t>
            </a:r>
          </a:p>
        </p:txBody>
      </p:sp>
      <p:pic>
        <p:nvPicPr>
          <p:cNvPr id="84" name="Graphic 83" descr="Medieval Trumpet outline">
            <a:extLst>
              <a:ext uri="{FF2B5EF4-FFF2-40B4-BE49-F238E27FC236}">
                <a16:creationId xmlns:a16="http://schemas.microsoft.com/office/drawing/2014/main" id="{141366B0-72C1-4D88-AF5B-073D764271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53260">
            <a:off x="8522363" y="648531"/>
            <a:ext cx="668877" cy="668877"/>
          </a:xfrm>
          <a:prstGeom prst="rect">
            <a:avLst/>
          </a:prstGeom>
        </p:spPr>
      </p:pic>
      <p:sp>
        <p:nvSpPr>
          <p:cNvPr id="85" name="Scroll: Horizontal 84">
            <a:extLst>
              <a:ext uri="{FF2B5EF4-FFF2-40B4-BE49-F238E27FC236}">
                <a16:creationId xmlns:a16="http://schemas.microsoft.com/office/drawing/2014/main" id="{86640C7B-83F8-4D6B-955C-AD2E71E902EE}"/>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
        <p:nvSpPr>
          <p:cNvPr id="20" name="object 3">
            <a:extLst>
              <a:ext uri="{FF2B5EF4-FFF2-40B4-BE49-F238E27FC236}">
                <a16:creationId xmlns:a16="http://schemas.microsoft.com/office/drawing/2014/main" id="{5B57B3E8-CB54-4797-8D67-18096543D342}"/>
              </a:ext>
            </a:extLst>
          </p:cNvPr>
          <p:cNvSpPr txBox="1"/>
          <p:nvPr/>
        </p:nvSpPr>
        <p:spPr>
          <a:xfrm>
            <a:off x="6720470" y="1371158"/>
            <a:ext cx="3989530" cy="3961149"/>
          </a:xfrm>
          <a:prstGeom prst="rect">
            <a:avLst/>
          </a:prstGeom>
        </p:spPr>
        <p:txBody>
          <a:bodyPr vert="horz" wrap="square" lIns="0" tIns="154305" rIns="0" bIns="0" rtlCol="0">
            <a:spAutoFit/>
          </a:bodyPr>
          <a:lstStyle/>
          <a:p>
            <a:pPr marL="12700" marR="5080">
              <a:lnSpc>
                <a:spcPct val="120100"/>
              </a:lnSpc>
              <a:spcBef>
                <a:spcPts val="610"/>
              </a:spcBef>
            </a:pPr>
            <a:r>
              <a:rPr lang="tr-TR" sz="1400" spc="-5" dirty="0">
                <a:latin typeface="Calibri"/>
                <a:cs typeface="Calibri"/>
              </a:rPr>
              <a:t>M</a:t>
            </a:r>
            <a:r>
              <a:rPr sz="1400" spc="-5" dirty="0" err="1">
                <a:latin typeface="Calibri"/>
                <a:cs typeface="Calibri"/>
              </a:rPr>
              <a:t>aintenance</a:t>
            </a:r>
            <a:r>
              <a:rPr sz="1400" spc="-5" dirty="0">
                <a:latin typeface="Calibri"/>
                <a:cs typeface="Calibri"/>
              </a:rPr>
              <a:t> </a:t>
            </a:r>
            <a:r>
              <a:rPr sz="1400" spc="-15" dirty="0">
                <a:latin typeface="Calibri"/>
                <a:cs typeface="Calibri"/>
              </a:rPr>
              <a:t>feature</a:t>
            </a:r>
            <a:r>
              <a:rPr lang="tr-TR" sz="1400" spc="-15" dirty="0">
                <a:latin typeface="Calibri"/>
                <a:cs typeface="Calibri"/>
              </a:rPr>
              <a:t> </a:t>
            </a:r>
            <a:r>
              <a:rPr sz="1400" spc="-5" dirty="0">
                <a:latin typeface="Calibri"/>
                <a:cs typeface="Calibri"/>
              </a:rPr>
              <a:t>allows </a:t>
            </a:r>
            <a:r>
              <a:rPr sz="1400" spc="-10" dirty="0">
                <a:latin typeface="Calibri"/>
                <a:cs typeface="Calibri"/>
              </a:rPr>
              <a:t>shutdown </a:t>
            </a:r>
            <a:r>
              <a:rPr sz="1400" spc="-5" dirty="0">
                <a:latin typeface="Calibri"/>
                <a:cs typeface="Calibri"/>
              </a:rPr>
              <a:t>of </a:t>
            </a:r>
            <a:r>
              <a:rPr lang="tr-TR" sz="1400" spc="-5" dirty="0">
                <a:latin typeface="Calibri"/>
                <a:cs typeface="Calibri"/>
              </a:rPr>
              <a:t>a </a:t>
            </a:r>
            <a:r>
              <a:rPr lang="tr-TR" sz="1400" spc="-5" dirty="0" err="1">
                <a:latin typeface="Calibri"/>
                <a:cs typeface="Calibri"/>
              </a:rPr>
              <a:t>vrf</a:t>
            </a:r>
            <a:r>
              <a:rPr lang="tr-TR" sz="1400" spc="-5" dirty="0">
                <a:latin typeface="Calibri"/>
                <a:cs typeface="Calibri"/>
              </a:rPr>
              <a:t> </a:t>
            </a:r>
            <a:r>
              <a:rPr sz="1400" spc="-5" dirty="0">
                <a:latin typeface="Calibri"/>
                <a:cs typeface="Calibri"/>
              </a:rPr>
              <a:t>indoor unit without shutting </a:t>
            </a:r>
            <a:r>
              <a:rPr sz="1400" spc="-10" dirty="0">
                <a:latin typeface="Calibri"/>
                <a:cs typeface="Calibri"/>
              </a:rPr>
              <a:t>down </a:t>
            </a:r>
            <a:r>
              <a:rPr sz="1400" spc="-5" dirty="0">
                <a:latin typeface="Calibri"/>
                <a:cs typeface="Calibri"/>
              </a:rPr>
              <a:t>whole </a:t>
            </a:r>
            <a:r>
              <a:rPr sz="1400" spc="-10">
                <a:latin typeface="Calibri"/>
                <a:cs typeface="Calibri"/>
              </a:rPr>
              <a:t>VRF </a:t>
            </a:r>
            <a:r>
              <a:rPr sz="1400" spc="-15">
                <a:latin typeface="Calibri"/>
                <a:cs typeface="Calibri"/>
              </a:rPr>
              <a:t>system. </a:t>
            </a:r>
            <a:endParaRPr lang="de-DE" sz="1400" spc="-15">
              <a:latin typeface="Calibri"/>
              <a:cs typeface="Calibri"/>
            </a:endParaRPr>
          </a:p>
          <a:p>
            <a:pPr marL="12700" marR="5080">
              <a:lnSpc>
                <a:spcPct val="120100"/>
              </a:lnSpc>
              <a:spcBef>
                <a:spcPts val="610"/>
              </a:spcBef>
            </a:pPr>
            <a:endParaRPr lang="tr-TR" sz="1400" spc="-15" dirty="0">
              <a:latin typeface="Calibri"/>
              <a:cs typeface="Calibri"/>
            </a:endParaRPr>
          </a:p>
          <a:p>
            <a:pPr marL="12700" marR="5080">
              <a:lnSpc>
                <a:spcPct val="120100"/>
              </a:lnSpc>
              <a:spcBef>
                <a:spcPts val="610"/>
              </a:spcBef>
            </a:pPr>
            <a:r>
              <a:rPr sz="1400" spc="-5" dirty="0">
                <a:latin typeface="Calibri"/>
                <a:cs typeface="Calibri"/>
              </a:rPr>
              <a:t>This </a:t>
            </a:r>
            <a:r>
              <a:rPr sz="1400" spc="-15" dirty="0">
                <a:latin typeface="Calibri"/>
                <a:cs typeface="Calibri"/>
              </a:rPr>
              <a:t>feature </a:t>
            </a:r>
            <a:r>
              <a:rPr lang="tr-TR" sz="1400" spc="-15" dirty="0" err="1">
                <a:latin typeface="Calibri"/>
                <a:cs typeface="Calibri"/>
              </a:rPr>
              <a:t>allows</a:t>
            </a:r>
            <a:r>
              <a:rPr lang="tr-TR" sz="1400" spc="-15" dirty="0">
                <a:latin typeface="Calibri"/>
                <a:cs typeface="Calibri"/>
              </a:rPr>
              <a:t> </a:t>
            </a:r>
            <a:r>
              <a:rPr lang="tr-TR" sz="1400" spc="-15" dirty="0" err="1">
                <a:latin typeface="Calibri"/>
                <a:cs typeface="Calibri"/>
              </a:rPr>
              <a:t>easy</a:t>
            </a:r>
            <a:r>
              <a:rPr lang="tr-TR" sz="1400" spc="-15" dirty="0">
                <a:latin typeface="Calibri"/>
                <a:cs typeface="Calibri"/>
              </a:rPr>
              <a:t> &amp; </a:t>
            </a:r>
            <a:r>
              <a:rPr lang="tr-TR" sz="1400" spc="-15" dirty="0" err="1">
                <a:latin typeface="Calibri"/>
                <a:cs typeface="Calibri"/>
              </a:rPr>
              <a:t>flexible</a:t>
            </a:r>
            <a:r>
              <a:rPr lang="tr-TR" sz="1400" spc="-15" dirty="0">
                <a:latin typeface="Calibri"/>
                <a:cs typeface="Calibri"/>
              </a:rPr>
              <a:t> </a:t>
            </a:r>
            <a:r>
              <a:rPr sz="1400" spc="-5" dirty="0">
                <a:latin typeface="Calibri"/>
                <a:cs typeface="Calibri"/>
              </a:rPr>
              <a:t>maintenance as </a:t>
            </a:r>
            <a:r>
              <a:rPr sz="1400" spc="-10" dirty="0">
                <a:latin typeface="Calibri"/>
                <a:cs typeface="Calibri"/>
              </a:rPr>
              <a:t>remaining indoor  </a:t>
            </a:r>
            <a:r>
              <a:rPr sz="1400" spc="-5" dirty="0">
                <a:latin typeface="Calibri"/>
                <a:cs typeface="Calibri"/>
              </a:rPr>
              <a:t>units </a:t>
            </a:r>
            <a:r>
              <a:rPr sz="1400" spc="-10" dirty="0">
                <a:latin typeface="Calibri"/>
                <a:cs typeface="Calibri"/>
              </a:rPr>
              <a:t>continue </a:t>
            </a:r>
            <a:r>
              <a:rPr sz="1400" spc="-10">
                <a:latin typeface="Calibri"/>
                <a:cs typeface="Calibri"/>
              </a:rPr>
              <a:t>to</a:t>
            </a:r>
            <a:r>
              <a:rPr sz="1400" spc="-15">
                <a:latin typeface="Calibri"/>
                <a:cs typeface="Calibri"/>
              </a:rPr>
              <a:t> operate.</a:t>
            </a:r>
            <a:endParaRPr lang="de-DE" sz="1400" spc="-15">
              <a:latin typeface="Calibri"/>
              <a:cs typeface="Calibri"/>
            </a:endParaRPr>
          </a:p>
          <a:p>
            <a:pPr marL="12700" marR="5080">
              <a:lnSpc>
                <a:spcPct val="120100"/>
              </a:lnSpc>
              <a:spcBef>
                <a:spcPts val="610"/>
              </a:spcBef>
            </a:pPr>
            <a:endParaRPr lang="tr-TR" sz="1400" spc="-15" dirty="0">
              <a:latin typeface="Calibri"/>
              <a:cs typeface="Calibri"/>
            </a:endParaRPr>
          </a:p>
          <a:p>
            <a:pPr marL="12700" marR="5080">
              <a:lnSpc>
                <a:spcPct val="120100"/>
              </a:lnSpc>
              <a:spcBef>
                <a:spcPts val="610"/>
              </a:spcBef>
            </a:pPr>
            <a:r>
              <a:rPr lang="en-US" sz="1400" dirty="0">
                <a:latin typeface="Calibri"/>
                <a:cs typeface="Calibri"/>
              </a:rPr>
              <a:t>Normally if outdoor unit find</a:t>
            </a:r>
            <a:r>
              <a:rPr lang="tr-TR" sz="1400" dirty="0">
                <a:latin typeface="Calibri"/>
                <a:cs typeface="Calibri"/>
              </a:rPr>
              <a:t>s</a:t>
            </a:r>
            <a:r>
              <a:rPr lang="en-US" sz="1400" dirty="0">
                <a:latin typeface="Calibri"/>
                <a:cs typeface="Calibri"/>
              </a:rPr>
              <a:t> more than 1 indoor unit missing for 3 min</a:t>
            </a:r>
            <a:r>
              <a:rPr lang="tr-TR" sz="1400" dirty="0" err="1">
                <a:latin typeface="Calibri"/>
                <a:cs typeface="Calibri"/>
              </a:rPr>
              <a:t>utes</a:t>
            </a:r>
            <a:r>
              <a:rPr lang="en-US" sz="1400" dirty="0">
                <a:latin typeface="Calibri"/>
                <a:cs typeface="Calibri"/>
              </a:rPr>
              <a:t>, then H7 protection</a:t>
            </a:r>
            <a:r>
              <a:rPr lang="tr-TR" sz="1400" dirty="0">
                <a:latin typeface="Calibri"/>
                <a:cs typeface="Calibri"/>
              </a:rPr>
              <a:t> </a:t>
            </a:r>
            <a:r>
              <a:rPr lang="tr-TR" sz="1400" err="1">
                <a:latin typeface="Calibri"/>
                <a:cs typeface="Calibri"/>
              </a:rPr>
              <a:t>error</a:t>
            </a:r>
            <a:r>
              <a:rPr lang="tr-TR" sz="1400">
                <a:latin typeface="Calibri"/>
                <a:cs typeface="Calibri"/>
              </a:rPr>
              <a:t> occurs</a:t>
            </a:r>
            <a:r>
              <a:rPr lang="en-US" sz="1400">
                <a:latin typeface="Calibri"/>
                <a:cs typeface="Calibri"/>
              </a:rPr>
              <a:t>.</a:t>
            </a:r>
          </a:p>
          <a:p>
            <a:pPr marL="12700" marR="5080">
              <a:lnSpc>
                <a:spcPct val="120100"/>
              </a:lnSpc>
              <a:spcBef>
                <a:spcPts val="610"/>
              </a:spcBef>
            </a:pPr>
            <a:r>
              <a:rPr lang="en-US" sz="1400">
                <a:latin typeface="Calibri"/>
                <a:cs typeface="Calibri"/>
              </a:rPr>
              <a:t> </a:t>
            </a:r>
            <a:endParaRPr lang="tr-TR" sz="1400" dirty="0">
              <a:latin typeface="Calibri"/>
              <a:cs typeface="Calibri"/>
            </a:endParaRPr>
          </a:p>
          <a:p>
            <a:pPr marL="12700" marR="5080">
              <a:lnSpc>
                <a:spcPct val="120100"/>
              </a:lnSpc>
              <a:spcBef>
                <a:spcPts val="610"/>
              </a:spcBef>
            </a:pPr>
            <a:r>
              <a:rPr lang="tr-TR" sz="1400" dirty="0" err="1">
                <a:latin typeface="Calibri"/>
                <a:cs typeface="Calibri"/>
              </a:rPr>
              <a:t>In</a:t>
            </a:r>
            <a:r>
              <a:rPr lang="en-US" sz="1400" dirty="0">
                <a:latin typeface="Calibri"/>
                <a:cs typeface="Calibri"/>
              </a:rPr>
              <a:t> maintenance mode</a:t>
            </a:r>
            <a:r>
              <a:rPr lang="tr-TR" sz="1400" dirty="0">
                <a:latin typeface="Calibri"/>
                <a:cs typeface="Calibri"/>
              </a:rPr>
              <a:t>, </a:t>
            </a:r>
            <a:r>
              <a:rPr lang="tr-TR" sz="1400" dirty="0" err="1">
                <a:latin typeface="Calibri"/>
                <a:cs typeface="Calibri"/>
              </a:rPr>
              <a:t>unit</a:t>
            </a:r>
            <a:r>
              <a:rPr lang="en-US" sz="1400" dirty="0">
                <a:latin typeface="Calibri"/>
                <a:cs typeface="Calibri"/>
              </a:rPr>
              <a:t> will not check the indoor </a:t>
            </a:r>
            <a:r>
              <a:rPr lang="en-US" sz="1400">
                <a:latin typeface="Calibri"/>
                <a:cs typeface="Calibri"/>
              </a:rPr>
              <a:t>unit quantity. </a:t>
            </a:r>
            <a:r>
              <a:rPr lang="en-US" sz="1400" dirty="0">
                <a:latin typeface="Calibri"/>
                <a:cs typeface="Calibri"/>
              </a:rPr>
              <a:t>Then </a:t>
            </a:r>
            <a:r>
              <a:rPr lang="tr-TR" sz="1400" dirty="0" err="1">
                <a:latin typeface="Calibri"/>
                <a:cs typeface="Calibri"/>
              </a:rPr>
              <a:t>installer</a:t>
            </a:r>
            <a:r>
              <a:rPr lang="tr-TR" sz="1400" dirty="0">
                <a:latin typeface="Calibri"/>
                <a:cs typeface="Calibri"/>
              </a:rPr>
              <a:t> </a:t>
            </a:r>
            <a:r>
              <a:rPr lang="tr-TR" sz="1400" dirty="0" err="1">
                <a:latin typeface="Calibri"/>
                <a:cs typeface="Calibri"/>
              </a:rPr>
              <a:t>have</a:t>
            </a:r>
            <a:r>
              <a:rPr lang="en-US" sz="1400" dirty="0">
                <a:latin typeface="Calibri"/>
                <a:cs typeface="Calibri"/>
              </a:rPr>
              <a:t> enough time for maintenance</a:t>
            </a:r>
            <a:r>
              <a:rPr lang="tr-TR" sz="1400" dirty="0">
                <a:latin typeface="Calibri"/>
                <a:cs typeface="Calibri"/>
              </a:rPr>
              <a:t> of </a:t>
            </a:r>
            <a:r>
              <a:rPr lang="tr-TR" sz="1400" err="1">
                <a:latin typeface="Calibri"/>
                <a:cs typeface="Calibri"/>
              </a:rPr>
              <a:t>indoor</a:t>
            </a:r>
            <a:r>
              <a:rPr lang="tr-TR" sz="1400">
                <a:latin typeface="Calibri"/>
                <a:cs typeface="Calibri"/>
              </a:rPr>
              <a:t> unit.</a:t>
            </a:r>
            <a:r>
              <a:rPr lang="en-US" sz="1400">
                <a:latin typeface="Calibri"/>
                <a:cs typeface="Calibri"/>
              </a:rPr>
              <a:t> </a:t>
            </a:r>
            <a:r>
              <a:rPr lang="tr-TR" sz="1400" i="1" dirty="0" err="1">
                <a:latin typeface="Calibri"/>
                <a:cs typeface="Calibri"/>
              </a:rPr>
              <a:t>This</a:t>
            </a:r>
            <a:r>
              <a:rPr lang="tr-TR" sz="1400" i="1" dirty="0">
                <a:latin typeface="Calibri"/>
                <a:cs typeface="Calibri"/>
              </a:rPr>
              <a:t> </a:t>
            </a:r>
            <a:r>
              <a:rPr lang="tr-TR" sz="1400" i="1" dirty="0" err="1">
                <a:latin typeface="Calibri"/>
                <a:cs typeface="Calibri"/>
              </a:rPr>
              <a:t>feature</a:t>
            </a:r>
            <a:r>
              <a:rPr lang="tr-TR" sz="1400" i="1" dirty="0">
                <a:latin typeface="Calibri"/>
                <a:cs typeface="Calibri"/>
              </a:rPr>
              <a:t> is </a:t>
            </a:r>
            <a:r>
              <a:rPr lang="tr-TR" sz="1400" i="1" dirty="0" err="1">
                <a:latin typeface="Calibri"/>
                <a:cs typeface="Calibri"/>
              </a:rPr>
              <a:t>valid</a:t>
            </a:r>
            <a:r>
              <a:rPr lang="tr-TR" sz="1400" i="1" dirty="0">
                <a:latin typeface="Calibri"/>
                <a:cs typeface="Calibri"/>
              </a:rPr>
              <a:t> </a:t>
            </a:r>
            <a:r>
              <a:rPr lang="tr-TR" sz="1400" i="1" dirty="0" err="1">
                <a:latin typeface="Calibri"/>
                <a:cs typeface="Calibri"/>
              </a:rPr>
              <a:t>only</a:t>
            </a:r>
            <a:r>
              <a:rPr lang="tr-TR" sz="1400" i="1" dirty="0">
                <a:latin typeface="Calibri"/>
                <a:cs typeface="Calibri"/>
              </a:rPr>
              <a:t> </a:t>
            </a:r>
            <a:r>
              <a:rPr lang="tr-TR" sz="1400" i="1" dirty="0" err="1">
                <a:latin typeface="Calibri"/>
                <a:cs typeface="Calibri"/>
              </a:rPr>
              <a:t>for</a:t>
            </a:r>
            <a:r>
              <a:rPr lang="tr-TR" sz="1400" i="1" dirty="0">
                <a:latin typeface="Calibri"/>
                <a:cs typeface="Calibri"/>
              </a:rPr>
              <a:t> </a:t>
            </a:r>
            <a:r>
              <a:rPr lang="en-US" sz="1400" i="1" dirty="0">
                <a:latin typeface="Calibri"/>
                <a:cs typeface="Calibri"/>
              </a:rPr>
              <a:t>electric</a:t>
            </a:r>
            <a:r>
              <a:rPr lang="tr-TR" sz="1400" i="1">
                <a:latin typeface="Calibri"/>
                <a:cs typeface="Calibri"/>
              </a:rPr>
              <a:t>al problems.</a:t>
            </a:r>
            <a:r>
              <a:rPr lang="en-US" sz="1400" i="1">
                <a:latin typeface="Calibri"/>
                <a:cs typeface="Calibri"/>
              </a:rPr>
              <a:t> </a:t>
            </a:r>
            <a:endParaRPr sz="1400" i="1" dirty="0">
              <a:latin typeface="Calibri"/>
              <a:cs typeface="Calibri"/>
            </a:endParaRPr>
          </a:p>
        </p:txBody>
      </p:sp>
      <p:sp>
        <p:nvSpPr>
          <p:cNvPr id="21" name="object 4">
            <a:extLst>
              <a:ext uri="{FF2B5EF4-FFF2-40B4-BE49-F238E27FC236}">
                <a16:creationId xmlns:a16="http://schemas.microsoft.com/office/drawing/2014/main" id="{9D9B0FA2-99C7-4406-B52D-41B6BBD2694E}"/>
              </a:ext>
            </a:extLst>
          </p:cNvPr>
          <p:cNvSpPr/>
          <p:nvPr/>
        </p:nvSpPr>
        <p:spPr>
          <a:xfrm>
            <a:off x="1407619" y="1312767"/>
            <a:ext cx="4901982" cy="3525221"/>
          </a:xfrm>
          <a:prstGeom prst="rect">
            <a:avLst/>
          </a:prstGeom>
          <a:blipFill>
            <a:blip r:embed="rId5"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a:p>
        </p:txBody>
      </p:sp>
      <p:pic>
        <p:nvPicPr>
          <p:cNvPr id="22" name="Picture 21">
            <a:extLst>
              <a:ext uri="{FF2B5EF4-FFF2-40B4-BE49-F238E27FC236}">
                <a16:creationId xmlns:a16="http://schemas.microsoft.com/office/drawing/2014/main" id="{AF9E34FA-143A-49D1-8D42-67FE530F9302}"/>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129" y="3341400"/>
            <a:ext cx="995095" cy="1474945"/>
          </a:xfrm>
          <a:prstGeom prst="rect">
            <a:avLst/>
          </a:prstGeom>
        </p:spPr>
      </p:pic>
      <p:sp>
        <p:nvSpPr>
          <p:cNvPr id="23" name="Rectangle 22">
            <a:extLst>
              <a:ext uri="{FF2B5EF4-FFF2-40B4-BE49-F238E27FC236}">
                <a16:creationId xmlns:a16="http://schemas.microsoft.com/office/drawing/2014/main" id="{0FE887CC-2696-479B-AC11-CA2400B41B0A}"/>
              </a:ext>
            </a:extLst>
          </p:cNvPr>
          <p:cNvSpPr/>
          <p:nvPr/>
        </p:nvSpPr>
        <p:spPr>
          <a:xfrm>
            <a:off x="1849890" y="4982497"/>
            <a:ext cx="4870580" cy="646331"/>
          </a:xfrm>
          <a:prstGeom prst="rect">
            <a:avLst/>
          </a:prstGeom>
        </p:spPr>
        <p:txBody>
          <a:bodyPr wrap="square">
            <a:spAutoFit/>
          </a:bodyPr>
          <a:lstStyle/>
          <a:p>
            <a:pPr marL="0" marR="0">
              <a:spcBef>
                <a:spcPts val="0"/>
              </a:spcBef>
              <a:spcAft>
                <a:spcPts val="0"/>
              </a:spcAft>
            </a:pPr>
            <a:r>
              <a:rPr lang="tr-TR" sz="1200" dirty="0" err="1">
                <a:latin typeface="+mj-lt"/>
                <a:ea typeface="Calibri" panose="020F0502020204030204" pitchFamily="34" charset="0"/>
              </a:rPr>
              <a:t>Remarks</a:t>
            </a:r>
            <a:r>
              <a:rPr lang="tr-TR" sz="1200" dirty="0">
                <a:latin typeface="+mj-lt"/>
                <a:ea typeface="Calibri" panose="020F0502020204030204" pitchFamily="34" charset="0"/>
              </a:rPr>
              <a:t> : </a:t>
            </a:r>
          </a:p>
          <a:p>
            <a:pPr marL="0" marR="0">
              <a:spcBef>
                <a:spcPts val="0"/>
              </a:spcBef>
              <a:spcAft>
                <a:spcPts val="0"/>
              </a:spcAft>
            </a:pPr>
            <a:r>
              <a:rPr lang="tr-TR" sz="1200" dirty="0" err="1">
                <a:latin typeface="+mj-lt"/>
                <a:ea typeface="Calibri" panose="020F0502020204030204" pitchFamily="34" charset="0"/>
              </a:rPr>
              <a:t>Activated</a:t>
            </a:r>
            <a:r>
              <a:rPr lang="tr-TR" sz="1200" dirty="0">
                <a:latin typeface="+mj-lt"/>
                <a:ea typeface="Calibri" panose="020F0502020204030204" pitchFamily="34" charset="0"/>
              </a:rPr>
              <a:t> </a:t>
            </a:r>
            <a:r>
              <a:rPr lang="tr-TR" sz="1200" dirty="0" err="1">
                <a:latin typeface="+mj-lt"/>
                <a:ea typeface="Calibri" panose="020F0502020204030204" pitchFamily="34" charset="0"/>
              </a:rPr>
              <a:t>via</a:t>
            </a:r>
            <a:r>
              <a:rPr lang="tr-TR" sz="1200" dirty="0">
                <a:latin typeface="+mj-lt"/>
                <a:ea typeface="Calibri" panose="020F0502020204030204" pitchFamily="34" charset="0"/>
              </a:rPr>
              <a:t> </a:t>
            </a:r>
            <a:r>
              <a:rPr lang="tr-TR" sz="1200" dirty="0" err="1">
                <a:latin typeface="+mj-lt"/>
                <a:ea typeface="Calibri" panose="020F0502020204030204" pitchFamily="34" charset="0"/>
              </a:rPr>
              <a:t>master</a:t>
            </a:r>
            <a:r>
              <a:rPr lang="tr-TR" sz="1200" dirty="0">
                <a:latin typeface="+mj-lt"/>
                <a:ea typeface="Calibri" panose="020F0502020204030204" pitchFamily="34" charset="0"/>
              </a:rPr>
              <a:t> </a:t>
            </a:r>
            <a:r>
              <a:rPr lang="tr-TR" sz="1200" dirty="0" err="1">
                <a:latin typeface="+mj-lt"/>
                <a:ea typeface="Calibri" panose="020F0502020204030204" pitchFamily="34" charset="0"/>
              </a:rPr>
              <a:t>outdoor</a:t>
            </a:r>
            <a:r>
              <a:rPr lang="tr-TR" sz="1200" dirty="0">
                <a:latin typeface="+mj-lt"/>
                <a:ea typeface="Calibri" panose="020F0502020204030204" pitchFamily="34" charset="0"/>
              </a:rPr>
              <a:t> </a:t>
            </a:r>
            <a:r>
              <a:rPr lang="tr-TR" sz="1200" err="1">
                <a:latin typeface="+mj-lt"/>
                <a:ea typeface="Calibri" panose="020F0502020204030204" pitchFamily="34" charset="0"/>
              </a:rPr>
              <a:t>unit</a:t>
            </a:r>
            <a:r>
              <a:rPr lang="tr-TR" sz="1200">
                <a:latin typeface="+mj-lt"/>
                <a:ea typeface="Calibri" panose="020F0502020204030204" pitchFamily="34" charset="0"/>
              </a:rPr>
              <a:t> PCB. </a:t>
            </a:r>
            <a:r>
              <a:rPr lang="tr-TR" sz="1200" dirty="0" err="1">
                <a:latin typeface="+mj-lt"/>
                <a:ea typeface="Calibri" panose="020F0502020204030204" pitchFamily="34" charset="0"/>
              </a:rPr>
              <a:t>Valid</a:t>
            </a:r>
            <a:r>
              <a:rPr lang="tr-TR" sz="1200" dirty="0">
                <a:latin typeface="+mj-lt"/>
                <a:ea typeface="Calibri" panose="020F0502020204030204" pitchFamily="34" charset="0"/>
              </a:rPr>
              <a:t> </a:t>
            </a:r>
            <a:r>
              <a:rPr lang="tr-TR" sz="1200" dirty="0" err="1">
                <a:latin typeface="+mj-lt"/>
                <a:ea typeface="Calibri" panose="020F0502020204030204" pitchFamily="34" charset="0"/>
              </a:rPr>
              <a:t>for</a:t>
            </a:r>
            <a:r>
              <a:rPr lang="tr-TR" sz="1200" dirty="0">
                <a:latin typeface="+mj-lt"/>
                <a:ea typeface="Calibri" panose="020F0502020204030204" pitchFamily="34" charset="0"/>
              </a:rPr>
              <a:t> </a:t>
            </a:r>
            <a:r>
              <a:rPr lang="tr-TR" sz="1200">
                <a:latin typeface="+mj-lt"/>
                <a:ea typeface="Calibri" panose="020F0502020204030204" pitchFamily="34" charset="0"/>
              </a:rPr>
              <a:t>3 hours. </a:t>
            </a:r>
            <a:endParaRPr lang="tr-TR" sz="1200" dirty="0">
              <a:latin typeface="+mj-lt"/>
              <a:ea typeface="Calibri" panose="020F0502020204030204" pitchFamily="34" charset="0"/>
            </a:endParaRPr>
          </a:p>
          <a:p>
            <a:pPr marL="0" marR="0">
              <a:spcBef>
                <a:spcPts val="0"/>
              </a:spcBef>
              <a:spcAft>
                <a:spcPts val="0"/>
              </a:spcAft>
            </a:pPr>
            <a:r>
              <a:rPr lang="tr-TR" sz="1200" dirty="0" err="1">
                <a:latin typeface="+mj-lt"/>
                <a:ea typeface="Calibri" panose="020F0502020204030204" pitchFamily="34" charset="0"/>
              </a:rPr>
              <a:t>This</a:t>
            </a:r>
            <a:r>
              <a:rPr lang="tr-TR" sz="1200" dirty="0">
                <a:latin typeface="+mj-lt"/>
                <a:ea typeface="Calibri" panose="020F0502020204030204" pitchFamily="34" charset="0"/>
              </a:rPr>
              <a:t> </a:t>
            </a:r>
            <a:r>
              <a:rPr lang="tr-TR" sz="1200" dirty="0" err="1">
                <a:latin typeface="+mj-lt"/>
                <a:ea typeface="Calibri" panose="020F0502020204030204" pitchFamily="34" charset="0"/>
              </a:rPr>
              <a:t>function</a:t>
            </a:r>
            <a:r>
              <a:rPr lang="tr-TR" sz="1200" dirty="0">
                <a:latin typeface="+mj-lt"/>
                <a:ea typeface="Calibri" panose="020F0502020204030204" pitchFamily="34" charset="0"/>
              </a:rPr>
              <a:t> is not </a:t>
            </a:r>
            <a:r>
              <a:rPr lang="tr-TR" sz="1200" dirty="0" err="1">
                <a:latin typeface="+mj-lt"/>
                <a:ea typeface="Calibri" panose="020F0502020204030204" pitchFamily="34" charset="0"/>
              </a:rPr>
              <a:t>used</a:t>
            </a:r>
            <a:r>
              <a:rPr lang="tr-TR" sz="1200" dirty="0">
                <a:latin typeface="+mj-lt"/>
                <a:ea typeface="Calibri" panose="020F0502020204030204" pitchFamily="34" charset="0"/>
              </a:rPr>
              <a:t> </a:t>
            </a:r>
            <a:r>
              <a:rPr lang="tr-TR" sz="1200" dirty="0" err="1">
                <a:latin typeface="+mj-lt"/>
                <a:ea typeface="Calibri" panose="020F0502020204030204" pitchFamily="34" charset="0"/>
              </a:rPr>
              <a:t>for</a:t>
            </a:r>
            <a:r>
              <a:rPr lang="tr-TR" sz="1200" dirty="0">
                <a:latin typeface="+mj-lt"/>
                <a:ea typeface="Calibri" panose="020F0502020204030204" pitchFamily="34" charset="0"/>
              </a:rPr>
              <a:t> </a:t>
            </a:r>
            <a:r>
              <a:rPr lang="en-US" sz="1200" dirty="0">
                <a:latin typeface="+mj-lt"/>
                <a:ea typeface="Calibri" panose="020F0502020204030204" pitchFamily="34" charset="0"/>
              </a:rPr>
              <a:t>refrigerant side maintenance</a:t>
            </a:r>
            <a:r>
              <a:rPr lang="tr-TR" sz="1200" dirty="0">
                <a:latin typeface="+mj-lt"/>
                <a:ea typeface="Calibri" panose="020F0502020204030204" pitchFamily="34" charset="0"/>
              </a:rPr>
              <a:t> </a:t>
            </a:r>
            <a:r>
              <a:rPr lang="tr-TR" sz="1200">
                <a:latin typeface="+mj-lt"/>
                <a:ea typeface="Calibri" panose="020F0502020204030204" pitchFamily="34" charset="0"/>
              </a:rPr>
              <a:t>&amp; problems.</a:t>
            </a:r>
            <a:endParaRPr lang="en-US" sz="1200" dirty="0">
              <a:effectLst/>
              <a:latin typeface="+mj-lt"/>
              <a:ea typeface="Calibri" panose="020F0502020204030204" pitchFamily="34" charset="0"/>
            </a:endParaRPr>
          </a:p>
        </p:txBody>
      </p:sp>
    </p:spTree>
    <p:custDataLst>
      <p:tags r:id="rId1"/>
    </p:custDataLst>
    <p:extLst>
      <p:ext uri="{BB962C8B-B14F-4D97-AF65-F5344CB8AC3E}">
        <p14:creationId xmlns:p14="http://schemas.microsoft.com/office/powerpoint/2010/main" val="3941590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8B46-9F76-4C5A-966F-FE52834F143A}"/>
              </a:ext>
            </a:extLst>
          </p:cNvPr>
          <p:cNvSpPr>
            <a:spLocks noGrp="1"/>
          </p:cNvSpPr>
          <p:nvPr>
            <p:ph type="title"/>
          </p:nvPr>
        </p:nvSpPr>
        <p:spPr/>
        <p:txBody>
          <a:bodyPr/>
          <a:lstStyle/>
          <a:p>
            <a:r>
              <a:rPr lang="de-DE"/>
              <a:t>Another Advantages</a:t>
            </a:r>
            <a:endParaRPr lang="en-US"/>
          </a:p>
        </p:txBody>
      </p:sp>
      <p:sp>
        <p:nvSpPr>
          <p:cNvPr id="3" name="Text Placeholder 2">
            <a:extLst>
              <a:ext uri="{FF2B5EF4-FFF2-40B4-BE49-F238E27FC236}">
                <a16:creationId xmlns:a16="http://schemas.microsoft.com/office/drawing/2014/main" id="{1CB44B2F-A0D0-4CED-864B-46A7F7A61FE3}"/>
              </a:ext>
            </a:extLst>
          </p:cNvPr>
          <p:cNvSpPr>
            <a:spLocks noGrp="1"/>
          </p:cNvSpPr>
          <p:nvPr>
            <p:ph type="body" sz="quarter" idx="15"/>
          </p:nvPr>
        </p:nvSpPr>
        <p:spPr/>
        <p:txBody>
          <a:bodyPr/>
          <a:lstStyle/>
          <a:p>
            <a:r>
              <a:rPr lang="en-US"/>
              <a:t>AF5300</a:t>
            </a:r>
          </a:p>
        </p:txBody>
      </p:sp>
      <p:graphicFrame>
        <p:nvGraphicFramePr>
          <p:cNvPr id="6" name="Table 5">
            <a:extLst>
              <a:ext uri="{FF2B5EF4-FFF2-40B4-BE49-F238E27FC236}">
                <a16:creationId xmlns:a16="http://schemas.microsoft.com/office/drawing/2014/main" id="{87E50298-1822-46C4-B57E-57951FDD0B05}"/>
              </a:ext>
            </a:extLst>
          </p:cNvPr>
          <p:cNvGraphicFramePr>
            <a:graphicFrameLocks noGrp="1"/>
          </p:cNvGraphicFramePr>
          <p:nvPr/>
        </p:nvGraphicFramePr>
        <p:xfrm>
          <a:off x="276895" y="1598874"/>
          <a:ext cx="8579906" cy="1486432"/>
        </p:xfrm>
        <a:graphic>
          <a:graphicData uri="http://schemas.openxmlformats.org/drawingml/2006/table">
            <a:tbl>
              <a:tblPr>
                <a:tableStyleId>{C083E6E3-FA7D-4D7B-A595-EF9225AFEA82}</a:tableStyleId>
              </a:tblPr>
              <a:tblGrid>
                <a:gridCol w="3097399">
                  <a:extLst>
                    <a:ext uri="{9D8B030D-6E8A-4147-A177-3AD203B41FA5}">
                      <a16:colId xmlns:a16="http://schemas.microsoft.com/office/drawing/2014/main" val="3754271021"/>
                    </a:ext>
                  </a:extLst>
                </a:gridCol>
                <a:gridCol w="1662020">
                  <a:extLst>
                    <a:ext uri="{9D8B030D-6E8A-4147-A177-3AD203B41FA5}">
                      <a16:colId xmlns:a16="http://schemas.microsoft.com/office/drawing/2014/main" val="1507130253"/>
                    </a:ext>
                  </a:extLst>
                </a:gridCol>
                <a:gridCol w="3820487">
                  <a:extLst>
                    <a:ext uri="{9D8B030D-6E8A-4147-A177-3AD203B41FA5}">
                      <a16:colId xmlns:a16="http://schemas.microsoft.com/office/drawing/2014/main" val="1518824516"/>
                    </a:ext>
                  </a:extLst>
                </a:gridCol>
              </a:tblGrid>
              <a:tr h="497586">
                <a:tc>
                  <a:txBody>
                    <a:bodyPr/>
                    <a:lstStyle/>
                    <a:p>
                      <a:pPr algn="l" fontAlgn="ctr"/>
                      <a:r>
                        <a:rPr lang="en-US" sz="1050" b="1" u="none" strike="noStrike" dirty="0">
                          <a:effectLst/>
                        </a:rPr>
                        <a:t>Feature</a:t>
                      </a:r>
                      <a:endParaRPr lang="en-US" sz="1050" b="1" i="0" u="none" strike="noStrike" dirty="0">
                        <a:solidFill>
                          <a:srgbClr val="000000"/>
                        </a:solidFill>
                        <a:effectLst/>
                        <a:latin typeface="Bosch Office Sans" pitchFamily="2" charset="0"/>
                      </a:endParaRPr>
                    </a:p>
                  </a:txBody>
                  <a:tcPr marL="3276" marR="3276" marT="3276" marB="0" anchor="ctr"/>
                </a:tc>
                <a:tc>
                  <a:txBody>
                    <a:bodyPr/>
                    <a:lstStyle/>
                    <a:p>
                      <a:pPr algn="l" fontAlgn="ctr"/>
                      <a:r>
                        <a:rPr lang="en-US" sz="1050" b="1" u="none" strike="noStrike" dirty="0" err="1">
                          <a:effectLst/>
                        </a:rPr>
                        <a:t>Benefi</a:t>
                      </a:r>
                      <a:r>
                        <a:rPr lang="tr-TR" sz="1050" b="1" u="none" strike="noStrike" dirty="0">
                          <a:effectLst/>
                        </a:rPr>
                        <a:t>t</a:t>
                      </a:r>
                      <a:endParaRPr lang="en-US" sz="1050" b="1" i="0" u="none" strike="noStrike" dirty="0">
                        <a:solidFill>
                          <a:srgbClr val="000000"/>
                        </a:solidFill>
                        <a:effectLst/>
                        <a:latin typeface="Bosch Office Sans" pitchFamily="2" charset="0"/>
                      </a:endParaRPr>
                    </a:p>
                  </a:txBody>
                  <a:tcPr marL="3276" marR="3276" marT="3276" marB="0" anchor="ctr"/>
                </a:tc>
                <a:tc>
                  <a:txBody>
                    <a:bodyPr/>
                    <a:lstStyle/>
                    <a:p>
                      <a:pPr algn="l" fontAlgn="ctr"/>
                      <a:r>
                        <a:rPr lang="en-US" sz="1050" b="1" u="none" strike="noStrike" dirty="0">
                          <a:effectLst/>
                        </a:rPr>
                        <a:t>Reason why</a:t>
                      </a:r>
                      <a:endParaRPr lang="en-US" sz="1050" b="1" i="0" u="none" strike="noStrike" dirty="0">
                        <a:solidFill>
                          <a:srgbClr val="000000"/>
                        </a:solidFill>
                        <a:effectLst/>
                        <a:latin typeface="Bosch Office Sans" pitchFamily="2" charset="0"/>
                      </a:endParaRPr>
                    </a:p>
                  </a:txBody>
                  <a:tcPr marL="3276" marR="3276" marT="3276" marB="0" anchor="ctr"/>
                </a:tc>
                <a:extLst>
                  <a:ext uri="{0D108BD9-81ED-4DB2-BD59-A6C34878D82A}">
                    <a16:rowId xmlns:a16="http://schemas.microsoft.com/office/drawing/2014/main" val="2824539667"/>
                  </a:ext>
                </a:extLst>
              </a:tr>
              <a:tr h="119127">
                <a:tc>
                  <a:txBody>
                    <a:bodyPr/>
                    <a:lstStyle/>
                    <a:p>
                      <a:pPr algn="l" rtl="0" fontAlgn="ctr"/>
                      <a:r>
                        <a:rPr lang="en-US" sz="1050" u="none" strike="noStrike">
                          <a:effectLst/>
                        </a:rPr>
                        <a:t>Anti-vibration technology</a:t>
                      </a:r>
                      <a:endParaRPr lang="en-US" sz="1050" b="0" i="0" u="none" strike="noStrike">
                        <a:solidFill>
                          <a:srgbClr val="000000"/>
                        </a:solidFill>
                        <a:effectLst/>
                        <a:latin typeface="Bosch Office Sans" pitchFamily="2" charset="0"/>
                      </a:endParaRPr>
                    </a:p>
                  </a:txBody>
                  <a:tcPr marL="3276" marR="3276" marT="3276" marB="0" anchor="ctr"/>
                </a:tc>
                <a:tc>
                  <a:txBody>
                    <a:bodyPr/>
                    <a:lstStyle/>
                    <a:p>
                      <a:pPr algn="l" fontAlgn="ctr"/>
                      <a:r>
                        <a:rPr lang="en-US" sz="1050" u="none" strike="noStrike">
                          <a:effectLst/>
                        </a:rPr>
                        <a:t>Low noise level</a:t>
                      </a:r>
                      <a:endParaRPr lang="en-US" sz="1050" b="0" i="0" u="none" strike="noStrike">
                        <a:solidFill>
                          <a:srgbClr val="000000"/>
                        </a:solidFill>
                        <a:effectLst/>
                        <a:latin typeface="Bosch Office Sans" pitchFamily="2" charset="0"/>
                      </a:endParaRPr>
                    </a:p>
                  </a:txBody>
                  <a:tcPr marL="3276" marR="3276" marT="3276" marB="0" anchor="ctr"/>
                </a:tc>
                <a:tc>
                  <a:txBody>
                    <a:bodyPr/>
                    <a:lstStyle/>
                    <a:p>
                      <a:pPr algn="l" fontAlgn="ctr"/>
                      <a:r>
                        <a:rPr lang="en-US" sz="1050" u="none" strike="noStrike">
                          <a:effectLst/>
                        </a:rPr>
                        <a:t>New anti-vibration technology, soft metal pipe is used for compressor suction and injection. High quality rubber is used.</a:t>
                      </a:r>
                    </a:p>
                    <a:p>
                      <a:pPr algn="l" fontAlgn="ctr"/>
                      <a:endParaRPr lang="en-US" sz="1050" b="0" i="0" u="none" strike="noStrike">
                        <a:solidFill>
                          <a:srgbClr val="000000"/>
                        </a:solidFill>
                        <a:effectLst/>
                        <a:latin typeface="Bosch Office Sans" pitchFamily="2" charset="0"/>
                      </a:endParaRPr>
                    </a:p>
                  </a:txBody>
                  <a:tcPr marL="3276" marR="3276" marT="3276" marB="0" anchor="ctr"/>
                </a:tc>
                <a:extLst>
                  <a:ext uri="{0D108BD9-81ED-4DB2-BD59-A6C34878D82A}">
                    <a16:rowId xmlns:a16="http://schemas.microsoft.com/office/drawing/2014/main" val="3001278380"/>
                  </a:ext>
                </a:extLst>
              </a:tr>
              <a:tr h="182194">
                <a:tc>
                  <a:txBody>
                    <a:bodyPr/>
                    <a:lstStyle/>
                    <a:p>
                      <a:pPr algn="l" rtl="0" fontAlgn="ctr"/>
                      <a:r>
                        <a:rPr lang="en-US" sz="1050" u="none" strike="noStrike" dirty="0">
                          <a:effectLst/>
                        </a:rPr>
                        <a:t>Auto refrigerant check</a:t>
                      </a:r>
                      <a:endParaRPr lang="en-US" sz="1050" b="0" i="0" u="none" strike="noStrike" dirty="0">
                        <a:solidFill>
                          <a:srgbClr val="000000"/>
                        </a:solidFill>
                        <a:effectLst/>
                        <a:latin typeface="Bosch Office Sans" pitchFamily="2" charset="0"/>
                      </a:endParaRPr>
                    </a:p>
                  </a:txBody>
                  <a:tcPr marL="3276" marR="3276" marT="3276" marB="0" anchor="ctr"/>
                </a:tc>
                <a:tc>
                  <a:txBody>
                    <a:bodyPr/>
                    <a:lstStyle/>
                    <a:p>
                      <a:pPr algn="l" fontAlgn="ctr"/>
                      <a:r>
                        <a:rPr lang="en-US" sz="1050" u="none" strike="noStrike">
                          <a:effectLst/>
                        </a:rPr>
                        <a:t>Reliable operation</a:t>
                      </a:r>
                      <a:endParaRPr lang="en-US" sz="1050" b="0" i="0" u="none" strike="noStrike">
                        <a:solidFill>
                          <a:srgbClr val="000000"/>
                        </a:solidFill>
                        <a:effectLst/>
                        <a:latin typeface="Bosch Office Sans" pitchFamily="2" charset="0"/>
                      </a:endParaRPr>
                    </a:p>
                  </a:txBody>
                  <a:tcPr marL="3276" marR="3276" marT="3276" marB="0" anchor="ctr"/>
                </a:tc>
                <a:tc>
                  <a:txBody>
                    <a:bodyPr/>
                    <a:lstStyle/>
                    <a:p>
                      <a:pPr algn="l" rtl="0" fontAlgn="ctr"/>
                      <a:r>
                        <a:rPr lang="en-US" sz="1050" u="none" strike="noStrike">
                          <a:effectLst/>
                        </a:rPr>
                        <a:t>Lack of refrigerant or over-charged refrigerant can be displayed at outdoor unit pcb.</a:t>
                      </a:r>
                      <a:endParaRPr lang="en-US" sz="1050" b="0" i="0" u="none" strike="noStrike">
                        <a:solidFill>
                          <a:srgbClr val="000000"/>
                        </a:solidFill>
                        <a:effectLst/>
                        <a:latin typeface="Bosch Office Sans" pitchFamily="2" charset="0"/>
                      </a:endParaRPr>
                    </a:p>
                  </a:txBody>
                  <a:tcPr marL="3276" marR="3276" marT="3276" marB="0" anchor="ctr"/>
                </a:tc>
                <a:extLst>
                  <a:ext uri="{0D108BD9-81ED-4DB2-BD59-A6C34878D82A}">
                    <a16:rowId xmlns:a16="http://schemas.microsoft.com/office/drawing/2014/main" val="1336251548"/>
                  </a:ext>
                </a:extLst>
              </a:tr>
              <a:tr h="182194">
                <a:tc>
                  <a:txBody>
                    <a:bodyPr/>
                    <a:lstStyle/>
                    <a:p>
                      <a:pPr algn="l" rtl="0" fontAlgn="ctr"/>
                      <a:endParaRPr lang="en-US" sz="1050" b="0" i="0" u="none" strike="noStrike">
                        <a:solidFill>
                          <a:srgbClr val="000000"/>
                        </a:solidFill>
                        <a:effectLst/>
                        <a:latin typeface="Bosch Office Sans" pitchFamily="2" charset="0"/>
                      </a:endParaRPr>
                    </a:p>
                  </a:txBody>
                  <a:tcPr marL="3276" marR="3276" marT="3276" marB="0" anchor="ctr"/>
                </a:tc>
                <a:tc>
                  <a:txBody>
                    <a:bodyPr/>
                    <a:lstStyle/>
                    <a:p>
                      <a:pPr algn="l" fontAlgn="ctr"/>
                      <a:endParaRPr lang="en-US" sz="1050" b="0" i="0" u="none" strike="noStrike">
                        <a:solidFill>
                          <a:srgbClr val="000000"/>
                        </a:solidFill>
                        <a:effectLst/>
                        <a:latin typeface="Bosch Office Sans" pitchFamily="2" charset="0"/>
                      </a:endParaRPr>
                    </a:p>
                  </a:txBody>
                  <a:tcPr marL="3276" marR="3276" marT="3276" marB="0" anchor="ctr"/>
                </a:tc>
                <a:tc>
                  <a:txBody>
                    <a:bodyPr/>
                    <a:lstStyle/>
                    <a:p>
                      <a:pPr algn="l" rtl="0" fontAlgn="ctr"/>
                      <a:endParaRPr lang="en-US" sz="1050" b="0" i="0" u="none" strike="noStrike" dirty="0">
                        <a:solidFill>
                          <a:srgbClr val="000000"/>
                        </a:solidFill>
                        <a:effectLst/>
                        <a:latin typeface="Bosch Office Sans" pitchFamily="2" charset="0"/>
                      </a:endParaRPr>
                    </a:p>
                  </a:txBody>
                  <a:tcPr marL="3276" marR="3276" marT="3276" marB="0" anchor="ctr"/>
                </a:tc>
                <a:extLst>
                  <a:ext uri="{0D108BD9-81ED-4DB2-BD59-A6C34878D82A}">
                    <a16:rowId xmlns:a16="http://schemas.microsoft.com/office/drawing/2014/main" val="1101084508"/>
                  </a:ext>
                </a:extLst>
              </a:tr>
            </a:tbl>
          </a:graphicData>
        </a:graphic>
      </p:graphicFrame>
      <p:pic>
        <p:nvPicPr>
          <p:cNvPr id="7" name="Graphic 6" descr="Medieval Trumpet outline">
            <a:extLst>
              <a:ext uri="{FF2B5EF4-FFF2-40B4-BE49-F238E27FC236}">
                <a16:creationId xmlns:a16="http://schemas.microsoft.com/office/drawing/2014/main" id="{6D7352E4-8288-4E8E-B345-A4B346D169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353260">
            <a:off x="8522363" y="648531"/>
            <a:ext cx="668877" cy="668877"/>
          </a:xfrm>
          <a:prstGeom prst="rect">
            <a:avLst/>
          </a:prstGeom>
        </p:spPr>
      </p:pic>
      <p:sp>
        <p:nvSpPr>
          <p:cNvPr id="8" name="Scroll: Horizontal 7">
            <a:extLst>
              <a:ext uri="{FF2B5EF4-FFF2-40B4-BE49-F238E27FC236}">
                <a16:creationId xmlns:a16="http://schemas.microsoft.com/office/drawing/2014/main" id="{52EDE75E-E1B2-4CCF-9814-98AD39D5C140}"/>
              </a:ext>
            </a:extLst>
          </p:cNvPr>
          <p:cNvSpPr/>
          <p:nvPr/>
        </p:nvSpPr>
        <p:spPr>
          <a:xfrm>
            <a:off x="9227890" y="259200"/>
            <a:ext cx="1333606" cy="957204"/>
          </a:xfrm>
          <a:prstGeom prst="horizontalScroll">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i="0" u="none" strike="noStrike" kern="0" normalizeH="0" baseline="0" noProof="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rPr>
              <a:t>Common With AF6300</a:t>
            </a:r>
            <a:endParaRPr kumimoji="0" lang="en-US" sz="18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latin typeface="Bosch Office Sans"/>
              <a:ea typeface="+mn-ea"/>
              <a:cs typeface="+mn-cs"/>
            </a:endParaRPr>
          </a:p>
        </p:txBody>
      </p:sp>
    </p:spTree>
    <p:extLst>
      <p:ext uri="{BB962C8B-B14F-4D97-AF65-F5344CB8AC3E}">
        <p14:creationId xmlns:p14="http://schemas.microsoft.com/office/powerpoint/2010/main" val="1564167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en-US" sz="1800"/>
              <a:t>Product Line up </a:t>
            </a:r>
            <a:r>
              <a:rPr lang="de-DE" sz="1800"/>
              <a:t>&amp; Feature</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334358"/>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Af5300 ODU ( 2 Pipe) </a:t>
            </a:r>
          </a:p>
          <a:p>
            <a:pPr marL="285750" indent="-285750" fontAlgn="auto">
              <a:lnSpc>
                <a:spcPct val="200000"/>
              </a:lnSpc>
              <a:spcAft>
                <a:spcPts val="0"/>
              </a:spcAft>
              <a:buFont typeface="Wingdings" panose="05000000000000000000" pitchFamily="2" charset="2"/>
              <a:buChar char="Ø"/>
            </a:pPr>
            <a:r>
              <a:rPr lang="de-DE" sz="1800"/>
              <a:t>AF6300 ODU ( 3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Ahu-Kit D</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HydroBox</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ERV unit</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Controllers</a:t>
            </a:r>
            <a:br>
              <a:rPr lang="de-DE" sz="1800">
                <a:solidFill>
                  <a:schemeClr val="bg1">
                    <a:lumMod val="65000"/>
                  </a:schemeClr>
                </a:solidFill>
              </a:rPr>
            </a:br>
            <a:br>
              <a:rPr lang="de-DE" sz="1800">
                <a:solidFill>
                  <a:schemeClr val="bg1">
                    <a:lumMod val="65000"/>
                  </a:schemeClr>
                </a:solidFill>
              </a:rPr>
            </a:br>
            <a:br>
              <a:rPr lang="de-DE" sz="1800"/>
            </a:br>
            <a:br>
              <a:rPr lang="de-DE" sz="1800"/>
            </a:br>
            <a:br>
              <a:rPr lang="de-DE" sz="1800"/>
            </a:br>
            <a:endParaRPr lang="en-US" sz="1800"/>
          </a:p>
        </p:txBody>
      </p:sp>
    </p:spTree>
    <p:extLst>
      <p:ext uri="{BB962C8B-B14F-4D97-AF65-F5344CB8AC3E}">
        <p14:creationId xmlns:p14="http://schemas.microsoft.com/office/powerpoint/2010/main" val="3592834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8B46-9F76-4C5A-966F-FE52834F143A}"/>
              </a:ext>
            </a:extLst>
          </p:cNvPr>
          <p:cNvSpPr>
            <a:spLocks noGrp="1"/>
          </p:cNvSpPr>
          <p:nvPr>
            <p:ph type="title"/>
          </p:nvPr>
        </p:nvSpPr>
        <p:spPr/>
        <p:txBody>
          <a:bodyPr/>
          <a:lstStyle/>
          <a:p>
            <a:r>
              <a:rPr lang="de-DE"/>
              <a:t>Product Line-Up</a:t>
            </a:r>
            <a:endParaRPr lang="en-US"/>
          </a:p>
        </p:txBody>
      </p:sp>
      <p:sp>
        <p:nvSpPr>
          <p:cNvPr id="3" name="Text Placeholder 2">
            <a:extLst>
              <a:ext uri="{FF2B5EF4-FFF2-40B4-BE49-F238E27FC236}">
                <a16:creationId xmlns:a16="http://schemas.microsoft.com/office/drawing/2014/main" id="{1CB44B2F-A0D0-4CED-864B-46A7F7A61FE3}"/>
              </a:ext>
            </a:extLst>
          </p:cNvPr>
          <p:cNvSpPr>
            <a:spLocks noGrp="1"/>
          </p:cNvSpPr>
          <p:nvPr>
            <p:ph type="body" sz="quarter" idx="15"/>
          </p:nvPr>
        </p:nvSpPr>
        <p:spPr/>
        <p:txBody>
          <a:bodyPr/>
          <a:lstStyle/>
          <a:p>
            <a:r>
              <a:rPr lang="en-US"/>
              <a:t>AF6300</a:t>
            </a:r>
          </a:p>
        </p:txBody>
      </p:sp>
      <p:sp>
        <p:nvSpPr>
          <p:cNvPr id="9" name="Text Box 25">
            <a:extLst>
              <a:ext uri="{FF2B5EF4-FFF2-40B4-BE49-F238E27FC236}">
                <a16:creationId xmlns:a16="http://schemas.microsoft.com/office/drawing/2014/main" id="{9238A3CD-8DCB-423A-B5CA-FB1B76FE0F11}"/>
              </a:ext>
            </a:extLst>
          </p:cNvPr>
          <p:cNvSpPr txBox="1">
            <a:spLocks noChangeArrowheads="1"/>
          </p:cNvSpPr>
          <p:nvPr>
            <p:custDataLst>
              <p:tags r:id="rId1"/>
            </p:custDataLst>
          </p:nvPr>
        </p:nvSpPr>
        <p:spPr bwMode="auto">
          <a:xfrm>
            <a:off x="325283" y="4265939"/>
            <a:ext cx="3784697" cy="118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062" tIns="38531" rIns="77062" bIns="38531">
            <a:noAutofit/>
          </a:bodyPr>
          <a:lstStyle>
            <a:lvl1pPr indent="180975" eaLnBrk="0" hangingPunct="0">
              <a:defRPr kumimoji="1" sz="1400">
                <a:solidFill>
                  <a:schemeClr val="tx1"/>
                </a:solidFill>
                <a:latin typeface="Arial" pitchFamily="34" charset="0"/>
                <a:ea typeface="굴림" pitchFamily="34" charset="-127"/>
              </a:defRPr>
            </a:lvl1pPr>
            <a:lvl2pPr marL="742950" indent="-285750" eaLnBrk="0" hangingPunct="0">
              <a:defRPr kumimoji="1" sz="1400">
                <a:solidFill>
                  <a:schemeClr val="tx1"/>
                </a:solidFill>
                <a:latin typeface="Arial" pitchFamily="34" charset="0"/>
                <a:ea typeface="굴림" pitchFamily="34" charset="-127"/>
              </a:defRPr>
            </a:lvl2pPr>
            <a:lvl3pPr marL="1143000" indent="-228600" eaLnBrk="0" hangingPunct="0">
              <a:defRPr kumimoji="1" sz="1400">
                <a:solidFill>
                  <a:schemeClr val="tx1"/>
                </a:solidFill>
                <a:latin typeface="Arial" pitchFamily="34" charset="0"/>
                <a:ea typeface="굴림" pitchFamily="34" charset="-127"/>
              </a:defRPr>
            </a:lvl3pPr>
            <a:lvl4pPr marL="1600200" indent="-228600" eaLnBrk="0" hangingPunct="0">
              <a:defRPr kumimoji="1" sz="1400">
                <a:solidFill>
                  <a:schemeClr val="tx1"/>
                </a:solidFill>
                <a:latin typeface="Arial" pitchFamily="34" charset="0"/>
                <a:ea typeface="굴림" pitchFamily="34" charset="-127"/>
              </a:defRPr>
            </a:lvl4pPr>
            <a:lvl5pPr marL="2057400" indent="-228600" eaLnBrk="0" hangingPunct="0">
              <a:defRPr kumimoji="1" sz="1400">
                <a:solidFill>
                  <a:schemeClr val="tx1"/>
                </a:solidFill>
                <a:latin typeface="Arial" pitchFamily="34" charset="0"/>
                <a:ea typeface="굴림" pitchFamily="34" charset="-127"/>
              </a:defRPr>
            </a:lvl5pPr>
            <a:lvl6pPr marL="2514600" indent="-228600" eaLnBrk="0" fontAlgn="base" hangingPunct="0">
              <a:spcBef>
                <a:spcPct val="0"/>
              </a:spcBef>
              <a:spcAft>
                <a:spcPct val="0"/>
              </a:spcAft>
              <a:defRPr kumimoji="1" sz="1400">
                <a:solidFill>
                  <a:schemeClr val="tx1"/>
                </a:solidFill>
                <a:latin typeface="Arial" pitchFamily="34" charset="0"/>
                <a:ea typeface="굴림" pitchFamily="34" charset="-127"/>
              </a:defRPr>
            </a:lvl6pPr>
            <a:lvl7pPr marL="2971800" indent="-228600" eaLnBrk="0" fontAlgn="base" hangingPunct="0">
              <a:spcBef>
                <a:spcPct val="0"/>
              </a:spcBef>
              <a:spcAft>
                <a:spcPct val="0"/>
              </a:spcAft>
              <a:defRPr kumimoji="1" sz="1400">
                <a:solidFill>
                  <a:schemeClr val="tx1"/>
                </a:solidFill>
                <a:latin typeface="Arial" pitchFamily="34" charset="0"/>
                <a:ea typeface="굴림" pitchFamily="34" charset="-127"/>
              </a:defRPr>
            </a:lvl7pPr>
            <a:lvl8pPr marL="3429000" indent="-228600" eaLnBrk="0" fontAlgn="base" hangingPunct="0">
              <a:spcBef>
                <a:spcPct val="0"/>
              </a:spcBef>
              <a:spcAft>
                <a:spcPct val="0"/>
              </a:spcAft>
              <a:defRPr kumimoji="1" sz="1400">
                <a:solidFill>
                  <a:schemeClr val="tx1"/>
                </a:solidFill>
                <a:latin typeface="Arial" pitchFamily="34" charset="0"/>
                <a:ea typeface="굴림" pitchFamily="34" charset="-127"/>
              </a:defRPr>
            </a:lvl8pPr>
            <a:lvl9pPr marL="3886200" indent="-228600" eaLnBrk="0" fontAlgn="base" hangingPunct="0">
              <a:spcBef>
                <a:spcPct val="0"/>
              </a:spcBef>
              <a:spcAft>
                <a:spcPct val="0"/>
              </a:spcAft>
              <a:defRPr kumimoji="1" sz="1400">
                <a:solidFill>
                  <a:schemeClr val="tx1"/>
                </a:solidFill>
                <a:latin typeface="Arial" pitchFamily="34" charset="0"/>
                <a:ea typeface="굴림" pitchFamily="34" charset="-127"/>
              </a:defRPr>
            </a:lvl9pPr>
          </a:lstStyle>
          <a:p>
            <a:pPr marL="266700" indent="-266700" eaLnBrk="1" hangingPunct="1">
              <a:buClr>
                <a:srgbClr val="000000"/>
              </a:buClr>
              <a:buSzPts val="1400"/>
              <a:buFont typeface="Wingdings" panose="05000000000000000000" pitchFamily="2" charset="2"/>
              <a:buChar char="§"/>
            </a:pPr>
            <a:r>
              <a:rPr lang="de-DE" altLang="ko-KR" sz="1200" dirty="0">
                <a:solidFill>
                  <a:srgbClr val="000000"/>
                </a:solidFill>
                <a:latin typeface="+mj-lt"/>
              </a:rPr>
              <a:t>6</a:t>
            </a:r>
            <a:r>
              <a:rPr lang="tr-TR" altLang="ko-KR" sz="1200">
                <a:solidFill>
                  <a:srgbClr val="000000"/>
                </a:solidFill>
                <a:latin typeface="+mj-lt"/>
              </a:rPr>
              <a:t> </a:t>
            </a:r>
            <a:r>
              <a:rPr lang="tr-TR" altLang="ko-KR" sz="1200" dirty="0">
                <a:solidFill>
                  <a:srgbClr val="000000"/>
                </a:solidFill>
                <a:latin typeface="+mj-lt"/>
              </a:rPr>
              <a:t>different models with a capacity up </a:t>
            </a:r>
            <a:r>
              <a:rPr lang="tr-TR" altLang="ko-KR" sz="1200" dirty="0" err="1">
                <a:solidFill>
                  <a:srgbClr val="000000"/>
                </a:solidFill>
                <a:latin typeface="+mj-lt"/>
              </a:rPr>
              <a:t>to</a:t>
            </a:r>
            <a:r>
              <a:rPr lang="tr-TR" altLang="ko-KR" sz="1200" dirty="0">
                <a:solidFill>
                  <a:srgbClr val="000000"/>
                </a:solidFill>
                <a:latin typeface="+mj-lt"/>
              </a:rPr>
              <a:t> 50 kW</a:t>
            </a:r>
          </a:p>
          <a:p>
            <a:pPr marL="266700" indent="-266700" eaLnBrk="1" hangingPunct="1">
              <a:buClr>
                <a:srgbClr val="000000"/>
              </a:buClr>
              <a:buSzPts val="1400"/>
              <a:buFont typeface="Wingdings" panose="05000000000000000000" pitchFamily="2" charset="2"/>
              <a:buChar char="§"/>
            </a:pPr>
            <a:r>
              <a:rPr lang="tr-TR" altLang="ko-KR" sz="1200" dirty="0">
                <a:solidFill>
                  <a:srgbClr val="000000"/>
                </a:solidFill>
                <a:latin typeface="+mj-lt"/>
              </a:rPr>
              <a:t>Combination of 3 </a:t>
            </a:r>
            <a:r>
              <a:rPr lang="tr-TR" altLang="ko-KR" sz="1200" dirty="0" err="1">
                <a:solidFill>
                  <a:srgbClr val="000000"/>
                </a:solidFill>
                <a:latin typeface="+mj-lt"/>
              </a:rPr>
              <a:t>outdoor</a:t>
            </a:r>
            <a:r>
              <a:rPr lang="tr-TR" altLang="ko-KR" sz="1200" dirty="0">
                <a:solidFill>
                  <a:srgbClr val="000000"/>
                </a:solidFill>
                <a:latin typeface="+mj-lt"/>
              </a:rPr>
              <a:t> </a:t>
            </a:r>
            <a:r>
              <a:rPr lang="tr-TR" altLang="ko-KR" sz="1200" dirty="0" err="1">
                <a:solidFill>
                  <a:srgbClr val="000000"/>
                </a:solidFill>
                <a:latin typeface="+mj-lt"/>
              </a:rPr>
              <a:t>units</a:t>
            </a:r>
            <a:r>
              <a:rPr lang="tr-TR" altLang="ko-KR" sz="1200" dirty="0">
                <a:solidFill>
                  <a:srgbClr val="000000"/>
                </a:solidFill>
                <a:latin typeface="+mj-lt"/>
              </a:rPr>
              <a:t> </a:t>
            </a:r>
            <a:r>
              <a:rPr lang="tr-TR" altLang="ko-KR" sz="1200" dirty="0" err="1">
                <a:solidFill>
                  <a:srgbClr val="000000"/>
                </a:solidFill>
                <a:latin typeface="+mj-lt"/>
              </a:rPr>
              <a:t>up</a:t>
            </a:r>
            <a:r>
              <a:rPr lang="tr-TR" altLang="ko-KR" sz="1200" dirty="0">
                <a:solidFill>
                  <a:srgbClr val="000000"/>
                </a:solidFill>
                <a:latin typeface="+mj-lt"/>
              </a:rPr>
              <a:t> </a:t>
            </a:r>
            <a:r>
              <a:rPr lang="tr-TR" altLang="ko-KR" sz="1200" dirty="0" err="1">
                <a:solidFill>
                  <a:srgbClr val="000000"/>
                </a:solidFill>
                <a:latin typeface="+mj-lt"/>
              </a:rPr>
              <a:t>to</a:t>
            </a:r>
            <a:r>
              <a:rPr lang="tr-TR" altLang="ko-KR" sz="1200" dirty="0">
                <a:solidFill>
                  <a:srgbClr val="000000"/>
                </a:solidFill>
                <a:latin typeface="+mj-lt"/>
              </a:rPr>
              <a:t> 150 kW</a:t>
            </a:r>
          </a:p>
          <a:p>
            <a:pPr marL="266700" indent="-266700" eaLnBrk="1" hangingPunct="1">
              <a:buClr>
                <a:srgbClr val="000000"/>
              </a:buClr>
              <a:buSzPts val="1400"/>
              <a:buFont typeface="Wingdings" panose="05000000000000000000" pitchFamily="2" charset="2"/>
              <a:buChar char="§"/>
            </a:pPr>
            <a:r>
              <a:rPr lang="tr-TR" altLang="ko-KR" sz="1200" dirty="0">
                <a:solidFill>
                  <a:srgbClr val="000000"/>
                </a:solidFill>
                <a:latin typeface="+mj-lt"/>
              </a:rPr>
              <a:t>Combination ratio min %50 </a:t>
            </a:r>
            <a:r>
              <a:rPr lang="tr-TR" altLang="ko-KR" sz="1200" dirty="0">
                <a:solidFill>
                  <a:srgbClr val="000000"/>
                </a:solidFill>
                <a:latin typeface="+mj-lt"/>
                <a:cs typeface="Times New Roman" panose="02020603050405020304" pitchFamily="18" charset="0"/>
              </a:rPr>
              <a:t>~ </a:t>
            </a:r>
            <a:r>
              <a:rPr lang="tr-TR" altLang="ko-KR" sz="1200" dirty="0" err="1">
                <a:solidFill>
                  <a:srgbClr val="000000"/>
                </a:solidFill>
                <a:latin typeface="+mj-lt"/>
                <a:cs typeface="Times New Roman" panose="02020603050405020304" pitchFamily="18" charset="0"/>
              </a:rPr>
              <a:t>max</a:t>
            </a:r>
            <a:r>
              <a:rPr lang="tr-TR" altLang="ko-KR" sz="1200" dirty="0">
                <a:solidFill>
                  <a:srgbClr val="000000"/>
                </a:solidFill>
                <a:latin typeface="+mj-lt"/>
                <a:cs typeface="Times New Roman" panose="02020603050405020304" pitchFamily="18" charset="0"/>
              </a:rPr>
              <a:t> </a:t>
            </a:r>
            <a:r>
              <a:rPr lang="tr-TR" altLang="ko-KR" sz="1200" dirty="0">
                <a:solidFill>
                  <a:srgbClr val="000000"/>
                </a:solidFill>
                <a:latin typeface="+mj-lt"/>
              </a:rPr>
              <a:t>%200</a:t>
            </a:r>
          </a:p>
          <a:p>
            <a:pPr marL="266700" indent="-266700" eaLnBrk="1" hangingPunct="1">
              <a:buClr>
                <a:srgbClr val="000000"/>
              </a:buClr>
              <a:buSzPts val="1400"/>
              <a:buFont typeface="Wingdings" panose="05000000000000000000" pitchFamily="2" charset="2"/>
              <a:buChar char="§"/>
            </a:pPr>
            <a:r>
              <a:rPr lang="tr-TR" altLang="ko-KR" sz="1200" dirty="0">
                <a:solidFill>
                  <a:srgbClr val="000000"/>
                </a:solidFill>
                <a:latin typeface="+mj-lt"/>
              </a:rPr>
              <a:t>380-415V, 50Hz, triphase</a:t>
            </a:r>
          </a:p>
          <a:p>
            <a:pPr marL="266700" indent="-266700" eaLnBrk="1" hangingPunct="1">
              <a:buClr>
                <a:srgbClr val="000000"/>
              </a:buClr>
              <a:buSzPts val="1400"/>
              <a:buFont typeface="Wingdings" panose="05000000000000000000" pitchFamily="2" charset="2"/>
              <a:buChar char="§"/>
            </a:pPr>
            <a:r>
              <a:rPr lang="tr-TR" altLang="ko-KR" sz="1200" dirty="0">
                <a:solidFill>
                  <a:srgbClr val="000000"/>
                </a:solidFill>
                <a:latin typeface="+mj-lt"/>
              </a:rPr>
              <a:t>CE </a:t>
            </a:r>
            <a:r>
              <a:rPr lang="tr-TR" altLang="ko-KR" sz="1200" err="1">
                <a:solidFill>
                  <a:srgbClr val="000000"/>
                </a:solidFill>
                <a:latin typeface="+mj-lt"/>
              </a:rPr>
              <a:t>and</a:t>
            </a:r>
            <a:r>
              <a:rPr lang="tr-TR" altLang="ko-KR" sz="1200">
                <a:solidFill>
                  <a:srgbClr val="000000"/>
                </a:solidFill>
                <a:latin typeface="+mj-lt"/>
              </a:rPr>
              <a:t> Eurovent</a:t>
            </a:r>
            <a:endParaRPr lang="tr-TR" altLang="ko-KR" sz="1200" dirty="0">
              <a:solidFill>
                <a:srgbClr val="000000"/>
              </a:solidFill>
              <a:latin typeface="+mj-lt"/>
            </a:endParaRPr>
          </a:p>
        </p:txBody>
      </p:sp>
      <p:graphicFrame>
        <p:nvGraphicFramePr>
          <p:cNvPr id="10" name="表格 25">
            <a:extLst>
              <a:ext uri="{FF2B5EF4-FFF2-40B4-BE49-F238E27FC236}">
                <a16:creationId xmlns:a16="http://schemas.microsoft.com/office/drawing/2014/main" id="{D4B32FE1-B7CD-4827-BB79-E65043546576}"/>
              </a:ext>
            </a:extLst>
          </p:cNvPr>
          <p:cNvGraphicFramePr>
            <a:graphicFrameLocks noGrp="1"/>
          </p:cNvGraphicFramePr>
          <p:nvPr>
            <p:custDataLst>
              <p:tags r:id="rId2"/>
            </p:custDataLst>
          </p:nvPr>
        </p:nvGraphicFramePr>
        <p:xfrm>
          <a:off x="410842" y="1210310"/>
          <a:ext cx="10462205" cy="2667208"/>
        </p:xfrm>
        <a:graphic>
          <a:graphicData uri="http://schemas.openxmlformats.org/drawingml/2006/table">
            <a:tbl>
              <a:tblPr firstRow="1" firstCol="1" bandRow="1">
                <a:tableStyleId>{E8B1032C-EA38-4F05-BA0D-38AFFFC7BED3}</a:tableStyleId>
              </a:tblPr>
              <a:tblGrid>
                <a:gridCol w="641095">
                  <a:extLst>
                    <a:ext uri="{9D8B030D-6E8A-4147-A177-3AD203B41FA5}">
                      <a16:colId xmlns:a16="http://schemas.microsoft.com/office/drawing/2014/main" val="20000"/>
                    </a:ext>
                  </a:extLst>
                </a:gridCol>
                <a:gridCol w="1344422">
                  <a:extLst>
                    <a:ext uri="{9D8B030D-6E8A-4147-A177-3AD203B41FA5}">
                      <a16:colId xmlns:a16="http://schemas.microsoft.com/office/drawing/2014/main" val="20001"/>
                    </a:ext>
                  </a:extLst>
                </a:gridCol>
                <a:gridCol w="1686910">
                  <a:extLst>
                    <a:ext uri="{9D8B030D-6E8A-4147-A177-3AD203B41FA5}">
                      <a16:colId xmlns:a16="http://schemas.microsoft.com/office/drawing/2014/main" val="20002"/>
                    </a:ext>
                  </a:extLst>
                </a:gridCol>
                <a:gridCol w="2758965">
                  <a:extLst>
                    <a:ext uri="{9D8B030D-6E8A-4147-A177-3AD203B41FA5}">
                      <a16:colId xmlns:a16="http://schemas.microsoft.com/office/drawing/2014/main" val="20003"/>
                    </a:ext>
                  </a:extLst>
                </a:gridCol>
                <a:gridCol w="4030813">
                  <a:extLst>
                    <a:ext uri="{9D8B030D-6E8A-4147-A177-3AD203B41FA5}">
                      <a16:colId xmlns:a16="http://schemas.microsoft.com/office/drawing/2014/main" val="20004"/>
                    </a:ext>
                  </a:extLst>
                </a:gridCol>
              </a:tblGrid>
              <a:tr h="394230">
                <a:tc>
                  <a:txBody>
                    <a:bodyPr/>
                    <a:lstStyle/>
                    <a:p>
                      <a:pPr algn="ctr">
                        <a:lnSpc>
                          <a:spcPts val="1000"/>
                        </a:lnSpc>
                        <a:spcAft>
                          <a:spcPts val="0"/>
                        </a:spcAft>
                      </a:pPr>
                      <a:r>
                        <a:rPr lang="tr-TR" altLang="zh-CN" sz="1200" kern="100" dirty="0">
                          <a:effectLst/>
                        </a:rPr>
                        <a:t>HP</a:t>
                      </a:r>
                      <a:endParaRPr lang="zh-CN" sz="1200" b="0" kern="100" dirty="0">
                        <a:solidFill>
                          <a:schemeClr val="bg1"/>
                        </a:solidFill>
                        <a:effectLst/>
                        <a:latin typeface="+mj-lt"/>
                        <a:ea typeface="宋体"/>
                        <a:cs typeface="Arial" pitchFamily="34" charset="0"/>
                      </a:endParaRPr>
                    </a:p>
                  </a:txBody>
                  <a:tcPr marL="38559" marR="38559" marT="0" marB="0" anchor="ctr">
                    <a:lnR w="57150" cap="flat" cmpd="sng" algn="ctr">
                      <a:solidFill>
                        <a:schemeClr val="accent6">
                          <a:lumMod val="75000"/>
                        </a:schemeClr>
                      </a:solidFill>
                      <a:prstDash val="solid"/>
                      <a:round/>
                      <a:headEnd type="none" w="med" len="med"/>
                      <a:tailEnd type="none" w="med" len="med"/>
                    </a:lnR>
                  </a:tcPr>
                </a:tc>
                <a:tc>
                  <a:txBody>
                    <a:bodyPr/>
                    <a:lstStyle/>
                    <a:p>
                      <a:pPr algn="ctr">
                        <a:lnSpc>
                          <a:spcPts val="1000"/>
                        </a:lnSpc>
                        <a:spcAft>
                          <a:spcPts val="0"/>
                        </a:spcAft>
                      </a:pPr>
                      <a:r>
                        <a:rPr lang="en-US" sz="1200" kern="0" dirty="0">
                          <a:effectLst/>
                        </a:rPr>
                        <a:t>8</a:t>
                      </a:r>
                      <a:r>
                        <a:rPr lang="tr-TR" sz="1200" kern="0" dirty="0">
                          <a:effectLst/>
                        </a:rPr>
                        <a:t>,10,12</a:t>
                      </a:r>
                      <a:endParaRPr lang="zh-CN" sz="1200" b="0" kern="100" dirty="0">
                        <a:solidFill>
                          <a:schemeClr val="bg1"/>
                        </a:solidFill>
                        <a:effectLst/>
                        <a:latin typeface="+mj-lt"/>
                        <a:ea typeface="宋体"/>
                        <a:cs typeface="Arial" pitchFamily="34" charset="0"/>
                      </a:endParaRPr>
                    </a:p>
                  </a:txBody>
                  <a:tcPr marL="38559" marR="38559" marT="0" marB="0" anchor="ctr">
                    <a:lnL w="57150" cap="flat" cmpd="sng" algn="ctr">
                      <a:solidFill>
                        <a:schemeClr val="accent6">
                          <a:lumMod val="75000"/>
                        </a:schemeClr>
                      </a:solidFill>
                      <a:prstDash val="solid"/>
                      <a:round/>
                      <a:headEnd type="none" w="med" len="med"/>
                      <a:tailEnd type="none" w="med" len="med"/>
                    </a:lnL>
                    <a:noFill/>
                  </a:tcPr>
                </a:tc>
                <a:tc>
                  <a:txBody>
                    <a:bodyPr/>
                    <a:lstStyle/>
                    <a:p>
                      <a:pPr algn="ctr">
                        <a:lnSpc>
                          <a:spcPts val="1000"/>
                        </a:lnSpc>
                        <a:spcAft>
                          <a:spcPts val="0"/>
                        </a:spcAft>
                      </a:pPr>
                      <a:r>
                        <a:rPr lang="en-US" sz="1200" kern="0" dirty="0">
                          <a:effectLst/>
                        </a:rPr>
                        <a:t>1</a:t>
                      </a:r>
                      <a:r>
                        <a:rPr lang="tr-TR" sz="1200" kern="0" dirty="0">
                          <a:effectLst/>
                        </a:rPr>
                        <a:t>4,16,18</a:t>
                      </a:r>
                      <a:endParaRPr lang="zh-CN" altLang="en-US" sz="1200" b="0" kern="100" dirty="0">
                        <a:solidFill>
                          <a:schemeClr val="bg1"/>
                        </a:solidFill>
                        <a:effectLst/>
                        <a:latin typeface="+mn-lt"/>
                        <a:ea typeface="宋体"/>
                        <a:cs typeface="Arial" pitchFamily="34" charset="0"/>
                      </a:endParaRPr>
                    </a:p>
                  </a:txBody>
                  <a:tcPr marL="38559" marR="38559" marT="0" marB="0" anchor="ctr">
                    <a:lnR w="57150" cap="flat" cmpd="sng" algn="ctr">
                      <a:solidFill>
                        <a:schemeClr val="accent6">
                          <a:lumMod val="75000"/>
                        </a:schemeClr>
                      </a:solidFill>
                      <a:prstDash val="solid"/>
                      <a:round/>
                      <a:headEnd type="none" w="med" len="med"/>
                      <a:tailEnd type="none" w="med" len="med"/>
                    </a:lnR>
                    <a:noFill/>
                  </a:tcPr>
                </a:tc>
                <a:tc>
                  <a:txBody>
                    <a:bodyPr/>
                    <a:lstStyle/>
                    <a:p>
                      <a:pPr algn="ctr">
                        <a:lnSpc>
                          <a:spcPts val="1000"/>
                        </a:lnSpc>
                        <a:spcAft>
                          <a:spcPts val="0"/>
                        </a:spcAft>
                      </a:pPr>
                      <a:r>
                        <a:rPr lang="tr-TR" sz="1200" kern="0" dirty="0">
                          <a:effectLst/>
                        </a:rPr>
                        <a:t>20 </a:t>
                      </a:r>
                      <a:r>
                        <a:rPr lang="tr-TR" sz="1200" kern="0" dirty="0">
                          <a:effectLst/>
                          <a:sym typeface="Symbol" panose="05050102010706020507" pitchFamily="18" charset="2"/>
                        </a:rPr>
                        <a:t> </a:t>
                      </a:r>
                      <a:r>
                        <a:rPr lang="tr-TR" sz="1200" kern="0" dirty="0">
                          <a:effectLst/>
                        </a:rPr>
                        <a:t>36</a:t>
                      </a:r>
                      <a:endParaRPr lang="zh-CN" sz="1200" b="0" kern="100" dirty="0">
                        <a:solidFill>
                          <a:schemeClr val="bg1"/>
                        </a:solidFill>
                        <a:effectLst/>
                        <a:latin typeface="+mj-lt"/>
                        <a:ea typeface="宋体"/>
                        <a:cs typeface="Arial" pitchFamily="34" charset="0"/>
                      </a:endParaRPr>
                    </a:p>
                  </a:txBody>
                  <a:tcPr marL="38559" marR="38559" marT="0" marB="0" anchor="ctr">
                    <a:lnL w="57150" cap="flat" cmpd="sng" algn="ctr">
                      <a:solidFill>
                        <a:schemeClr val="accent6">
                          <a:lumMod val="7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200" kern="0" dirty="0">
                          <a:effectLst/>
                          <a:sym typeface="Symbol" panose="05050102010706020507" pitchFamily="18" charset="2"/>
                        </a:rPr>
                        <a:t>38 </a:t>
                      </a:r>
                      <a:r>
                        <a:rPr lang="tr-TR" altLang="zh-CN" sz="1200" kern="0" dirty="0">
                          <a:effectLst/>
                        </a:rPr>
                        <a:t> 54</a:t>
                      </a:r>
                      <a:endParaRPr lang="zh-CN" altLang="zh-CN" sz="1200" b="0" kern="100" dirty="0">
                        <a:solidFill>
                          <a:schemeClr val="bg1"/>
                        </a:solidFill>
                        <a:effectLst/>
                        <a:latin typeface="+mj-lt"/>
                        <a:ea typeface="+mn-ea"/>
                        <a:cs typeface="Arial" pitchFamily="34" charset="0"/>
                      </a:endParaRPr>
                    </a:p>
                  </a:txBody>
                  <a:tcPr marL="38559" marR="38559" marT="0" marB="0" anchor="ctr"/>
                </a:tc>
                <a:extLst>
                  <a:ext uri="{0D108BD9-81ED-4DB2-BD59-A6C34878D82A}">
                    <a16:rowId xmlns:a16="http://schemas.microsoft.com/office/drawing/2014/main" val="10000"/>
                  </a:ext>
                </a:extLst>
              </a:tr>
              <a:tr h="394230">
                <a:tc>
                  <a:txBody>
                    <a:bodyPr/>
                    <a:lstStyle/>
                    <a:p>
                      <a:pPr algn="ctr">
                        <a:lnSpc>
                          <a:spcPts val="1000"/>
                        </a:lnSpc>
                        <a:spcAft>
                          <a:spcPts val="0"/>
                        </a:spcAft>
                      </a:pPr>
                      <a:r>
                        <a:rPr lang="tr-TR" altLang="zh-CN" sz="1200" kern="100" dirty="0">
                          <a:effectLst/>
                        </a:rPr>
                        <a:t>kW</a:t>
                      </a:r>
                      <a:endParaRPr lang="zh-CN" sz="1200" b="0" kern="100" dirty="0">
                        <a:solidFill>
                          <a:schemeClr val="tx1"/>
                        </a:solidFill>
                        <a:effectLst/>
                        <a:latin typeface="+mj-lt"/>
                        <a:ea typeface="宋体"/>
                        <a:cs typeface="Arial" pitchFamily="34" charset="0"/>
                      </a:endParaRPr>
                    </a:p>
                  </a:txBody>
                  <a:tcPr marL="38559" marR="38559" marT="0" marB="0" anchor="ctr">
                    <a:lnR w="57150" cap="flat" cmpd="sng" algn="ctr">
                      <a:solidFill>
                        <a:schemeClr val="accent6">
                          <a:lumMod val="75000"/>
                        </a:schemeClr>
                      </a:solidFill>
                      <a:prstDash val="solid"/>
                      <a:round/>
                      <a:headEnd type="none" w="med" len="med"/>
                      <a:tailEnd type="none" w="med" len="med"/>
                    </a:lnR>
                  </a:tcPr>
                </a:tc>
                <a:tc>
                  <a:txBody>
                    <a:bodyPr/>
                    <a:lstStyle/>
                    <a:p>
                      <a:pPr algn="ctr">
                        <a:lnSpc>
                          <a:spcPts val="1000"/>
                        </a:lnSpc>
                        <a:spcAft>
                          <a:spcPts val="0"/>
                        </a:spcAft>
                      </a:pPr>
                      <a:r>
                        <a:rPr lang="tr-TR" altLang="zh-CN" sz="1200" kern="100">
                          <a:effectLst/>
                        </a:rPr>
                        <a:t>22.4</a:t>
                      </a:r>
                      <a:r>
                        <a:rPr lang="tr-TR" altLang="zh-CN" sz="1200" kern="100" dirty="0">
                          <a:effectLst/>
                        </a:rPr>
                        <a:t>,</a:t>
                      </a:r>
                      <a:r>
                        <a:rPr lang="tr-TR" altLang="zh-CN" sz="1200" kern="100" baseline="0" dirty="0">
                          <a:effectLst/>
                        </a:rPr>
                        <a:t> 28</a:t>
                      </a:r>
                      <a:r>
                        <a:rPr lang="tr-TR" altLang="zh-CN" sz="1200" kern="100" baseline="0">
                          <a:effectLst/>
                        </a:rPr>
                        <a:t>, </a:t>
                      </a:r>
                      <a:r>
                        <a:rPr lang="tr-TR" altLang="zh-CN" sz="1200" kern="100">
                          <a:effectLst/>
                        </a:rPr>
                        <a:t>33.5</a:t>
                      </a:r>
                      <a:endParaRPr lang="zh-CN" sz="1200" b="0" kern="100" dirty="0">
                        <a:solidFill>
                          <a:schemeClr val="tx1"/>
                        </a:solidFill>
                        <a:effectLst/>
                        <a:latin typeface="+mj-lt"/>
                        <a:ea typeface="宋体"/>
                        <a:cs typeface="Arial" pitchFamily="34" charset="0"/>
                      </a:endParaRPr>
                    </a:p>
                  </a:txBody>
                  <a:tcPr marL="38559" marR="38559" marT="0" marB="0" anchor="ctr">
                    <a:lnL w="57150" cap="flat" cmpd="sng" algn="ctr">
                      <a:solidFill>
                        <a:schemeClr val="accent6">
                          <a:lumMod val="75000"/>
                        </a:schemeClr>
                      </a:solidFill>
                      <a:prstDash val="solid"/>
                      <a:round/>
                      <a:headEnd type="none" w="med" len="med"/>
                      <a:tailEnd type="none" w="med" len="med"/>
                    </a:lnL>
                  </a:tcPr>
                </a:tc>
                <a:tc>
                  <a:txBody>
                    <a:bodyPr/>
                    <a:lstStyle/>
                    <a:p>
                      <a:pPr algn="ctr">
                        <a:lnSpc>
                          <a:spcPts val="1000"/>
                        </a:lnSpc>
                        <a:spcAft>
                          <a:spcPts val="0"/>
                        </a:spcAft>
                      </a:pPr>
                      <a:r>
                        <a:rPr lang="tr-TR" altLang="zh-CN" sz="1200" kern="100" dirty="0">
                          <a:effectLst/>
                        </a:rPr>
                        <a:t>40,</a:t>
                      </a:r>
                      <a:r>
                        <a:rPr lang="tr-TR" altLang="zh-CN" sz="1200" kern="100" baseline="0" dirty="0">
                          <a:effectLst/>
                        </a:rPr>
                        <a:t> 45, 50</a:t>
                      </a:r>
                      <a:endParaRPr lang="zh-CN" sz="1200" b="0" kern="100" dirty="0">
                        <a:solidFill>
                          <a:schemeClr val="tx1"/>
                        </a:solidFill>
                        <a:effectLst/>
                        <a:latin typeface="+mj-lt"/>
                        <a:ea typeface="宋体"/>
                        <a:cs typeface="Arial" pitchFamily="34" charset="0"/>
                      </a:endParaRPr>
                    </a:p>
                  </a:txBody>
                  <a:tcPr marL="38559" marR="38559" marT="0" marB="0" anchor="ctr">
                    <a:lnR w="57150" cap="flat" cmpd="sng" algn="ctr">
                      <a:solidFill>
                        <a:schemeClr val="accent6">
                          <a:lumMod val="75000"/>
                        </a:schemeClr>
                      </a:solidFill>
                      <a:prstDash val="solid"/>
                      <a:round/>
                      <a:headEnd type="none" w="med" len="med"/>
                      <a:tailEnd type="none" w="med" len="med"/>
                    </a:lnR>
                  </a:tcPr>
                </a:tc>
                <a:tc>
                  <a:txBody>
                    <a:bodyPr/>
                    <a:lstStyle/>
                    <a:p>
                      <a:pPr algn="ctr">
                        <a:lnSpc>
                          <a:spcPts val="1000"/>
                        </a:lnSpc>
                        <a:spcAft>
                          <a:spcPts val="0"/>
                        </a:spcAft>
                      </a:pPr>
                      <a:r>
                        <a:rPr lang="tr-TR" altLang="zh-CN" sz="1200" kern="100" dirty="0">
                          <a:effectLst/>
                        </a:rPr>
                        <a:t>56 </a:t>
                      </a:r>
                      <a:r>
                        <a:rPr lang="tr-TR" sz="1200" kern="0" dirty="0">
                          <a:effectLst/>
                          <a:sym typeface="Symbol" panose="05050102010706020507" pitchFamily="18" charset="2"/>
                        </a:rPr>
                        <a:t></a:t>
                      </a:r>
                      <a:r>
                        <a:rPr lang="tr-TR" altLang="zh-CN" sz="1200" kern="100" dirty="0">
                          <a:effectLst/>
                        </a:rPr>
                        <a:t> 100</a:t>
                      </a:r>
                      <a:endParaRPr lang="zh-CN" sz="1200" b="0" kern="100" dirty="0">
                        <a:solidFill>
                          <a:schemeClr val="tx1"/>
                        </a:solidFill>
                        <a:effectLst/>
                        <a:latin typeface="+mj-lt"/>
                        <a:ea typeface="宋体"/>
                        <a:cs typeface="Arial" pitchFamily="34" charset="0"/>
                      </a:endParaRPr>
                    </a:p>
                  </a:txBody>
                  <a:tcPr marL="38559" marR="38559" marT="0" marB="0" anchor="ctr">
                    <a:lnL w="57150" cap="flat" cmpd="sng" algn="ctr">
                      <a:solidFill>
                        <a:schemeClr val="accent6">
                          <a:lumMod val="75000"/>
                        </a:schemeClr>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altLang="zh-CN" sz="1200" kern="100" dirty="0">
                          <a:effectLst/>
                        </a:rPr>
                        <a:t>106 </a:t>
                      </a:r>
                      <a:r>
                        <a:rPr lang="tr-TR" sz="1200" kern="0" dirty="0">
                          <a:effectLst/>
                          <a:sym typeface="Symbol" panose="05050102010706020507" pitchFamily="18" charset="2"/>
                        </a:rPr>
                        <a:t></a:t>
                      </a:r>
                      <a:r>
                        <a:rPr lang="tr-TR" altLang="zh-CN" sz="1200" kern="100" dirty="0">
                          <a:effectLst/>
                        </a:rPr>
                        <a:t> 150</a:t>
                      </a:r>
                      <a:endParaRPr lang="zh-CN" altLang="zh-CN" sz="1200" b="0" kern="100" dirty="0">
                        <a:solidFill>
                          <a:schemeClr val="tx1"/>
                        </a:solidFill>
                        <a:effectLst/>
                        <a:latin typeface="+mj-lt"/>
                        <a:ea typeface="+mn-ea"/>
                        <a:cs typeface="Arial" pitchFamily="34" charset="0"/>
                      </a:endParaRPr>
                    </a:p>
                  </a:txBody>
                  <a:tcPr marL="38559" marR="38559" marT="0" marB="0" anchor="ctr"/>
                </a:tc>
                <a:extLst>
                  <a:ext uri="{0D108BD9-81ED-4DB2-BD59-A6C34878D82A}">
                    <a16:rowId xmlns:a16="http://schemas.microsoft.com/office/drawing/2014/main" val="10001"/>
                  </a:ext>
                </a:extLst>
              </a:tr>
              <a:tr h="1878748">
                <a:tc>
                  <a:txBody>
                    <a:bodyPr/>
                    <a:lstStyle/>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endParaRPr lang="tr-TR" altLang="zh-CN" sz="1300" b="1" kern="100" dirty="0">
                        <a:solidFill>
                          <a:schemeClr val="tx1"/>
                        </a:solidFill>
                        <a:effectLst/>
                        <a:latin typeface="+mj-lt"/>
                        <a:ea typeface="宋体"/>
                        <a:cs typeface="Arial" pitchFamily="34" charset="0"/>
                      </a:endParaRPr>
                    </a:p>
                    <a:p>
                      <a:pPr algn="ctr">
                        <a:lnSpc>
                          <a:spcPts val="1000"/>
                        </a:lnSpc>
                        <a:spcAft>
                          <a:spcPts val="0"/>
                        </a:spcAft>
                      </a:pPr>
                      <a:r>
                        <a:rPr lang="tr-TR" altLang="zh-CN" sz="1300" b="1" kern="100" dirty="0">
                          <a:solidFill>
                            <a:schemeClr val="tx1"/>
                          </a:solidFill>
                          <a:effectLst/>
                          <a:latin typeface="+mj-lt"/>
                          <a:ea typeface="宋体"/>
                          <a:cs typeface="Arial" pitchFamily="34" charset="0"/>
                        </a:rPr>
                        <a:t>ID</a:t>
                      </a:r>
                    </a:p>
                  </a:txBody>
                  <a:tcPr marL="38559" marR="38559" marT="0" marB="0">
                    <a:lnR w="57150" cap="flat" cmpd="sng" algn="ctr">
                      <a:solidFill>
                        <a:schemeClr val="accent6">
                          <a:lumMod val="75000"/>
                        </a:schemeClr>
                      </a:solidFill>
                      <a:prstDash val="solid"/>
                      <a:round/>
                      <a:headEnd type="none" w="med" len="med"/>
                      <a:tailEnd type="none" w="med" len="med"/>
                    </a:lnR>
                  </a:tcPr>
                </a:tc>
                <a:tc>
                  <a:txBody>
                    <a:bodyPr/>
                    <a:lstStyle/>
                    <a:p>
                      <a:pPr algn="ctr">
                        <a:lnSpc>
                          <a:spcPts val="1000"/>
                        </a:lnSpc>
                        <a:spcAft>
                          <a:spcPts val="0"/>
                        </a:spcAft>
                      </a:pPr>
                      <a:br>
                        <a:rPr lang="zh-CN" sz="1300" kern="100" dirty="0">
                          <a:effectLst/>
                        </a:rPr>
                      </a:br>
                      <a:endParaRPr lang="zh-CN" sz="1300" kern="100" dirty="0">
                        <a:effectLst/>
                      </a:endParaRPr>
                    </a:p>
                    <a:p>
                      <a:pPr algn="ctr">
                        <a:lnSpc>
                          <a:spcPts val="1000"/>
                        </a:lnSpc>
                        <a:spcAft>
                          <a:spcPts val="0"/>
                        </a:spcAft>
                      </a:pPr>
                      <a:r>
                        <a:rPr lang="en-US" sz="1300" kern="0" dirty="0">
                          <a:effectLst/>
                        </a:rPr>
                        <a:t> </a:t>
                      </a:r>
                      <a:endParaRPr lang="zh-CN" sz="1300" b="1" kern="100" dirty="0">
                        <a:solidFill>
                          <a:schemeClr val="bg1"/>
                        </a:solidFill>
                        <a:effectLst/>
                        <a:latin typeface="+mj-lt"/>
                        <a:ea typeface="宋体"/>
                        <a:cs typeface="Arial" pitchFamily="34" charset="0"/>
                      </a:endParaRPr>
                    </a:p>
                  </a:txBody>
                  <a:tcPr marL="38559" marR="38559" marT="0" marB="0">
                    <a:lnL w="57150" cap="flat" cmpd="sng" algn="ctr">
                      <a:solidFill>
                        <a:schemeClr val="accent6">
                          <a:lumMod val="75000"/>
                        </a:schemeClr>
                      </a:solidFill>
                      <a:prstDash val="solid"/>
                      <a:round/>
                      <a:headEnd type="none" w="med" len="med"/>
                      <a:tailEnd type="none" w="med" len="med"/>
                    </a:lnL>
                    <a:noFill/>
                  </a:tcPr>
                </a:tc>
                <a:tc>
                  <a:txBody>
                    <a:bodyPr/>
                    <a:lstStyle/>
                    <a:p>
                      <a:pPr algn="ctr">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lnR w="57150" cap="flat" cmpd="sng" algn="ctr">
                      <a:solidFill>
                        <a:schemeClr val="accent6">
                          <a:lumMod val="75000"/>
                        </a:schemeClr>
                      </a:solidFill>
                      <a:prstDash val="solid"/>
                      <a:round/>
                      <a:headEnd type="none" w="med" len="med"/>
                      <a:tailEnd type="none" w="med" len="med"/>
                    </a:lnR>
                    <a:noFill/>
                  </a:tcPr>
                </a:tc>
                <a:tc>
                  <a:txBody>
                    <a:bodyPr/>
                    <a:lstStyle/>
                    <a:p>
                      <a:pPr algn="ctr">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lnL w="57150" cap="flat" cmpd="sng" algn="ctr">
                      <a:solidFill>
                        <a:schemeClr val="accent6">
                          <a:lumMod val="75000"/>
                        </a:schemeClr>
                      </a:solidFill>
                      <a:prstDash val="solid"/>
                      <a:round/>
                      <a:headEnd type="none" w="med" len="med"/>
                      <a:tailEnd type="none" w="med" len="med"/>
                    </a:lnL>
                  </a:tcPr>
                </a:tc>
                <a:tc>
                  <a:txBody>
                    <a:bodyPr/>
                    <a:lstStyle/>
                    <a:p>
                      <a:pPr algn="ctr">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tc>
                <a:extLst>
                  <a:ext uri="{0D108BD9-81ED-4DB2-BD59-A6C34878D82A}">
                    <a16:rowId xmlns:a16="http://schemas.microsoft.com/office/drawing/2014/main" val="10002"/>
                  </a:ext>
                </a:extLst>
              </a:tr>
            </a:tbl>
          </a:graphicData>
        </a:graphic>
      </p:graphicFrame>
      <p:pic>
        <p:nvPicPr>
          <p:cNvPr id="11" name="Picture 10">
            <a:extLst>
              <a:ext uri="{FF2B5EF4-FFF2-40B4-BE49-F238E27FC236}">
                <a16:creationId xmlns:a16="http://schemas.microsoft.com/office/drawing/2014/main" id="{5A12C26A-6228-49A0-8E3B-43E0C9C733E6}"/>
              </a:ext>
            </a:extLst>
          </p:cNvPr>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9516574" y="493401"/>
            <a:ext cx="1295901" cy="929138"/>
          </a:xfrm>
          <a:prstGeom prst="rect">
            <a:avLst/>
          </a:prstGeom>
        </p:spPr>
      </p:pic>
      <p:pic>
        <p:nvPicPr>
          <p:cNvPr id="12" name="Picture 11">
            <a:extLst>
              <a:ext uri="{FF2B5EF4-FFF2-40B4-BE49-F238E27FC236}">
                <a16:creationId xmlns:a16="http://schemas.microsoft.com/office/drawing/2014/main" id="{2630AD89-5B06-46C8-B594-301CD9DEC7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9577" y="747272"/>
            <a:ext cx="451400" cy="322328"/>
          </a:xfrm>
          <a:prstGeom prst="rect">
            <a:avLst/>
          </a:prstGeom>
        </p:spPr>
      </p:pic>
      <p:pic>
        <p:nvPicPr>
          <p:cNvPr id="13" name="Picture 12">
            <a:extLst>
              <a:ext uri="{FF2B5EF4-FFF2-40B4-BE49-F238E27FC236}">
                <a16:creationId xmlns:a16="http://schemas.microsoft.com/office/drawing/2014/main" id="{36872731-E57F-4BAC-83E4-A6E640DCFE73}"/>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9594" y="1965516"/>
            <a:ext cx="1195748" cy="1793621"/>
          </a:xfrm>
          <a:prstGeom prst="rect">
            <a:avLst/>
          </a:prstGeom>
        </p:spPr>
      </p:pic>
      <p:pic>
        <p:nvPicPr>
          <p:cNvPr id="14" name="Picture 13">
            <a:extLst>
              <a:ext uri="{FF2B5EF4-FFF2-40B4-BE49-F238E27FC236}">
                <a16:creationId xmlns:a16="http://schemas.microsoft.com/office/drawing/2014/main" id="{326381F9-85C5-4F17-A489-A9AB92C9491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592600" y="2155677"/>
            <a:ext cx="1360638" cy="1547952"/>
          </a:xfrm>
          <a:prstGeom prst="rect">
            <a:avLst/>
          </a:prstGeom>
        </p:spPr>
      </p:pic>
      <p:pic>
        <p:nvPicPr>
          <p:cNvPr id="15" name="Picture 14">
            <a:extLst>
              <a:ext uri="{FF2B5EF4-FFF2-40B4-BE49-F238E27FC236}">
                <a16:creationId xmlns:a16="http://schemas.microsoft.com/office/drawing/2014/main" id="{1016D435-9D6E-4790-9A98-A766911F1AD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109980" y="2155677"/>
            <a:ext cx="1360638" cy="1547952"/>
          </a:xfrm>
          <a:prstGeom prst="rect">
            <a:avLst/>
          </a:prstGeom>
        </p:spPr>
      </p:pic>
      <p:pic>
        <p:nvPicPr>
          <p:cNvPr id="16" name="Picture 15">
            <a:extLst>
              <a:ext uri="{FF2B5EF4-FFF2-40B4-BE49-F238E27FC236}">
                <a16:creationId xmlns:a16="http://schemas.microsoft.com/office/drawing/2014/main" id="{9ED5C8AA-1601-426A-8B1A-C2738E4B53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425929" y="2155677"/>
            <a:ext cx="1360638" cy="1547952"/>
          </a:xfrm>
          <a:prstGeom prst="rect">
            <a:avLst/>
          </a:prstGeom>
        </p:spPr>
      </p:pic>
      <p:pic>
        <p:nvPicPr>
          <p:cNvPr id="17" name="Picture 16">
            <a:extLst>
              <a:ext uri="{FF2B5EF4-FFF2-40B4-BE49-F238E27FC236}">
                <a16:creationId xmlns:a16="http://schemas.microsoft.com/office/drawing/2014/main" id="{1C900027-1176-42BB-9EC6-C4030C80ECD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857470" y="2155677"/>
            <a:ext cx="1360638" cy="1547952"/>
          </a:xfrm>
          <a:prstGeom prst="rect">
            <a:avLst/>
          </a:prstGeom>
        </p:spPr>
      </p:pic>
      <p:pic>
        <p:nvPicPr>
          <p:cNvPr id="18" name="Picture 17">
            <a:extLst>
              <a:ext uri="{FF2B5EF4-FFF2-40B4-BE49-F238E27FC236}">
                <a16:creationId xmlns:a16="http://schemas.microsoft.com/office/drawing/2014/main" id="{AF1FDCEA-B2CC-48B6-9154-7CE63D4A55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155936" y="2155677"/>
            <a:ext cx="1360638" cy="1547952"/>
          </a:xfrm>
          <a:prstGeom prst="rect">
            <a:avLst/>
          </a:prstGeom>
        </p:spPr>
      </p:pic>
      <p:pic>
        <p:nvPicPr>
          <p:cNvPr id="19" name="Picture 18">
            <a:extLst>
              <a:ext uri="{FF2B5EF4-FFF2-40B4-BE49-F238E27FC236}">
                <a16:creationId xmlns:a16="http://schemas.microsoft.com/office/drawing/2014/main" id="{DDEB380F-9380-4E24-BBB8-F514C903945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464756" y="2169944"/>
            <a:ext cx="1360638" cy="1547952"/>
          </a:xfrm>
          <a:prstGeom prst="rect">
            <a:avLst/>
          </a:prstGeom>
        </p:spPr>
      </p:pic>
      <p:graphicFrame>
        <p:nvGraphicFramePr>
          <p:cNvPr id="20" name="Table 19">
            <a:extLst>
              <a:ext uri="{FF2B5EF4-FFF2-40B4-BE49-F238E27FC236}">
                <a16:creationId xmlns:a16="http://schemas.microsoft.com/office/drawing/2014/main" id="{5E7E0C76-B43E-4B69-A515-86326B7A9CB6}"/>
              </a:ext>
            </a:extLst>
          </p:cNvPr>
          <p:cNvGraphicFramePr>
            <a:graphicFrameLocks noGrp="1"/>
          </p:cNvGraphicFramePr>
          <p:nvPr/>
        </p:nvGraphicFramePr>
        <p:xfrm>
          <a:off x="4109980" y="3994268"/>
          <a:ext cx="6763067" cy="1585195"/>
        </p:xfrm>
        <a:graphic>
          <a:graphicData uri="http://schemas.openxmlformats.org/drawingml/2006/table">
            <a:tbl>
              <a:tblPr firstRow="1" firstCol="1" bandRow="1">
                <a:tableStyleId>{93296810-A885-4BE3-A3E7-6D5BEEA58F35}</a:tableStyleId>
              </a:tblPr>
              <a:tblGrid>
                <a:gridCol w="2088505">
                  <a:extLst>
                    <a:ext uri="{9D8B030D-6E8A-4147-A177-3AD203B41FA5}">
                      <a16:colId xmlns:a16="http://schemas.microsoft.com/office/drawing/2014/main" val="1181581398"/>
                    </a:ext>
                  </a:extLst>
                </a:gridCol>
                <a:gridCol w="1994165">
                  <a:extLst>
                    <a:ext uri="{9D8B030D-6E8A-4147-A177-3AD203B41FA5}">
                      <a16:colId xmlns:a16="http://schemas.microsoft.com/office/drawing/2014/main" val="120182633"/>
                    </a:ext>
                  </a:extLst>
                </a:gridCol>
                <a:gridCol w="1222086">
                  <a:extLst>
                    <a:ext uri="{9D8B030D-6E8A-4147-A177-3AD203B41FA5}">
                      <a16:colId xmlns:a16="http://schemas.microsoft.com/office/drawing/2014/main" val="4219969419"/>
                    </a:ext>
                  </a:extLst>
                </a:gridCol>
                <a:gridCol w="697795">
                  <a:extLst>
                    <a:ext uri="{9D8B030D-6E8A-4147-A177-3AD203B41FA5}">
                      <a16:colId xmlns:a16="http://schemas.microsoft.com/office/drawing/2014/main" val="1415548992"/>
                    </a:ext>
                  </a:extLst>
                </a:gridCol>
                <a:gridCol w="760516">
                  <a:extLst>
                    <a:ext uri="{9D8B030D-6E8A-4147-A177-3AD203B41FA5}">
                      <a16:colId xmlns:a16="http://schemas.microsoft.com/office/drawing/2014/main" val="425129276"/>
                    </a:ext>
                  </a:extLst>
                </a:gridCol>
              </a:tblGrid>
              <a:tr h="115604">
                <a:tc rowSpan="2">
                  <a:txBody>
                    <a:bodyPr/>
                    <a:lstStyle/>
                    <a:p>
                      <a:pPr algn="l" fontAlgn="t"/>
                      <a:r>
                        <a:rPr lang="en-US" sz="1000" u="none" strike="noStrike" dirty="0">
                          <a:effectLst/>
                        </a:rPr>
                        <a:t>System</a:t>
                      </a:r>
                      <a:endParaRPr lang="en-US" sz="1000" b="0" i="0" u="none" strike="noStrike" dirty="0">
                        <a:solidFill>
                          <a:srgbClr val="000000"/>
                        </a:solidFill>
                        <a:effectLst/>
                        <a:latin typeface="Bosch Office Sans" pitchFamily="2" charset="0"/>
                      </a:endParaRPr>
                    </a:p>
                  </a:txBody>
                  <a:tcPr marL="9525" marR="9525" marT="9525" marB="0" anchor="ctr"/>
                </a:tc>
                <a:tc rowSpan="2">
                  <a:txBody>
                    <a:bodyPr/>
                    <a:lstStyle/>
                    <a:p>
                      <a:pPr algn="l" fontAlgn="t"/>
                      <a:r>
                        <a:rPr lang="en-US" sz="1000" u="none" strike="noStrike" dirty="0">
                          <a:effectLst/>
                        </a:rPr>
                        <a:t>total combination ratio</a:t>
                      </a:r>
                      <a:endParaRPr lang="en-US" sz="1000" b="0" i="0" u="none" strike="noStrike" dirty="0">
                        <a:solidFill>
                          <a:srgbClr val="000000"/>
                        </a:solidFill>
                        <a:effectLst/>
                        <a:latin typeface="Bosch Office Sans" pitchFamily="2" charset="0"/>
                      </a:endParaRPr>
                    </a:p>
                  </a:txBody>
                  <a:tcPr marL="9525" marR="9525" marT="9525" marB="0" anchor="ctr"/>
                </a:tc>
                <a:tc gridSpan="3">
                  <a:txBody>
                    <a:bodyPr/>
                    <a:lstStyle/>
                    <a:p>
                      <a:pPr algn="ctr" fontAlgn="t"/>
                      <a:r>
                        <a:rPr lang="en-US" sz="1000" u="none" strike="noStrike" dirty="0">
                          <a:effectLst/>
                        </a:rPr>
                        <a:t>Allowed combination ratio</a:t>
                      </a:r>
                      <a:endParaRPr lang="en-US" sz="1000" b="0" i="0" u="none" strike="noStrike" dirty="0">
                        <a:solidFill>
                          <a:srgbClr val="000000"/>
                        </a:solidFill>
                        <a:effectLst/>
                        <a:latin typeface="Bosch Office Sans" pitchFamily="2"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9535489"/>
                  </a:ext>
                </a:extLst>
              </a:tr>
              <a:tr h="271456">
                <a:tc vMerge="1">
                  <a:txBody>
                    <a:bodyPr/>
                    <a:lstStyle/>
                    <a:p>
                      <a:endParaRPr lang="en-US"/>
                    </a:p>
                  </a:txBody>
                  <a:tcPr/>
                </a:tc>
                <a:tc vMerge="1">
                  <a:txBody>
                    <a:bodyPr/>
                    <a:lstStyle/>
                    <a:p>
                      <a:endParaRPr lang="en-US"/>
                    </a:p>
                  </a:txBody>
                  <a:tcPr/>
                </a:tc>
                <a:tc>
                  <a:txBody>
                    <a:bodyPr/>
                    <a:lstStyle/>
                    <a:p>
                      <a:pPr algn="l" fontAlgn="ctr"/>
                      <a:r>
                        <a:rPr lang="en-US" sz="1000" u="none" strike="noStrike">
                          <a:effectLst/>
                        </a:rPr>
                        <a:t>VRF indoor units</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dirty="0">
                          <a:effectLst/>
                        </a:rPr>
                        <a:t>Hydro box</a:t>
                      </a:r>
                      <a:endParaRPr lang="en-US" sz="1000" b="0" i="0" u="none" strike="noStrike" dirty="0">
                        <a:solidFill>
                          <a:srgbClr val="000000"/>
                        </a:solidFill>
                        <a:effectLst/>
                        <a:latin typeface="Bosch Office Sans" pitchFamily="2" charset="0"/>
                      </a:endParaRPr>
                    </a:p>
                  </a:txBody>
                  <a:tcPr marL="9525" marR="9525" marT="9525" marB="0" anchor="ctr"/>
                </a:tc>
                <a:tc>
                  <a:txBody>
                    <a:bodyPr/>
                    <a:lstStyle/>
                    <a:p>
                      <a:pPr algn="l" fontAlgn="ctr"/>
                      <a:r>
                        <a:rPr lang="en-US" sz="1000" u="none" strike="noStrike">
                          <a:effectLst/>
                        </a:rPr>
                        <a:t>AHU Kit</a:t>
                      </a:r>
                      <a:endParaRPr lang="en-US" sz="1000" b="0" i="0" u="none" strike="noStrike">
                        <a:solidFill>
                          <a:srgbClr val="000000"/>
                        </a:solidFill>
                        <a:effectLst/>
                        <a:latin typeface="Bosch Office Sans" pitchFamily="2" charset="0"/>
                      </a:endParaRPr>
                    </a:p>
                  </a:txBody>
                  <a:tcPr marL="9525" marR="9525" marT="9525" marB="0" anchor="ctr"/>
                </a:tc>
                <a:extLst>
                  <a:ext uri="{0D108BD9-81ED-4DB2-BD59-A6C34878D82A}">
                    <a16:rowId xmlns:a16="http://schemas.microsoft.com/office/drawing/2014/main" val="2579957763"/>
                  </a:ext>
                </a:extLst>
              </a:tr>
              <a:tr h="545909">
                <a:tc>
                  <a:txBody>
                    <a:bodyPr/>
                    <a:lstStyle/>
                    <a:p>
                      <a:pPr algn="l" fontAlgn="ctr"/>
                      <a:r>
                        <a:rPr lang="en-US" sz="1000" u="none" strike="noStrike" dirty="0">
                          <a:effectLst/>
                        </a:rPr>
                        <a:t>VRF indoor units only</a:t>
                      </a:r>
                      <a:endParaRPr lang="en-US" sz="1000" b="0" i="0" u="none" strike="noStrike" dirty="0">
                        <a:solidFill>
                          <a:srgbClr val="000000"/>
                        </a:solidFill>
                        <a:effectLst/>
                        <a:latin typeface="Bosch Office Sans" pitchFamily="2" charset="0"/>
                      </a:endParaRPr>
                    </a:p>
                  </a:txBody>
                  <a:tcPr marL="9525" marR="9525" marT="9525" marB="0" anchor="ctr"/>
                </a:tc>
                <a:tc>
                  <a:txBody>
                    <a:bodyPr/>
                    <a:lstStyle/>
                    <a:p>
                      <a:pPr algn="l" fontAlgn="t"/>
                      <a:r>
                        <a:rPr lang="en-US" sz="1000" b="1" u="none" strike="noStrike" dirty="0">
                          <a:solidFill>
                            <a:srgbClr val="C00000"/>
                          </a:solidFill>
                          <a:effectLst/>
                        </a:rPr>
                        <a:t>50%~200% (Single) </a:t>
                      </a:r>
                      <a:br>
                        <a:rPr lang="en-US" sz="1000" u="none" strike="noStrike" dirty="0">
                          <a:effectLst/>
                        </a:rPr>
                      </a:br>
                      <a:r>
                        <a:rPr lang="en-US" sz="1000" b="1" u="none" strike="noStrike" dirty="0">
                          <a:solidFill>
                            <a:srgbClr val="FFC000"/>
                          </a:solidFill>
                          <a:effectLst/>
                        </a:rPr>
                        <a:t>50%~150% (2 units combination) </a:t>
                      </a:r>
                      <a:br>
                        <a:rPr lang="en-US" sz="1000" u="none" strike="noStrike" dirty="0">
                          <a:effectLst/>
                        </a:rPr>
                      </a:br>
                      <a:r>
                        <a:rPr lang="en-US" sz="1000" b="1" u="none" strike="noStrike" dirty="0">
                          <a:solidFill>
                            <a:srgbClr val="0070C0"/>
                          </a:solidFill>
                          <a:effectLst/>
                        </a:rPr>
                        <a:t>50%~130% (3 units combination)</a:t>
                      </a:r>
                      <a:endParaRPr lang="en-US" sz="1000" b="1" i="0" u="none" strike="noStrike" dirty="0">
                        <a:solidFill>
                          <a:srgbClr val="0070C0"/>
                        </a:solidFill>
                        <a:effectLst/>
                        <a:latin typeface="Bosch Office Sans" pitchFamily="2" charset="0"/>
                      </a:endParaRPr>
                    </a:p>
                  </a:txBody>
                  <a:tcPr marL="9525" marR="9525" marT="9525" marB="0" anchor="ctr"/>
                </a:tc>
                <a:tc>
                  <a:txBody>
                    <a:bodyPr/>
                    <a:lstStyle/>
                    <a:p>
                      <a:pPr algn="l" fontAlgn="t"/>
                      <a:r>
                        <a:rPr lang="en-US" sz="1000" u="none" strike="noStrike" dirty="0">
                          <a:effectLst/>
                        </a:rPr>
                        <a:t>50%~200% (Single) 50%~150% (2 units combination) 50%~130% (3 units</a:t>
                      </a:r>
                      <a:br>
                        <a:rPr lang="en-US" sz="1000" u="none" strike="noStrike" dirty="0">
                          <a:effectLst/>
                        </a:rPr>
                      </a:br>
                      <a:r>
                        <a:rPr lang="en-US" sz="1000" u="none" strike="noStrike" dirty="0">
                          <a:effectLst/>
                        </a:rPr>
                        <a:t>combination)</a:t>
                      </a:r>
                      <a:endParaRPr lang="en-US" sz="1000" b="0" i="0" u="none" strike="noStrike" dirty="0">
                        <a:solidFill>
                          <a:srgbClr val="000000"/>
                        </a:solidFill>
                        <a:effectLst/>
                        <a:latin typeface="Bosch Office Sans" pitchFamily="2" charset="0"/>
                      </a:endParaRPr>
                    </a:p>
                  </a:txBody>
                  <a:tcPr marL="9525" marR="9525" marT="9525" marB="0" anchor="ctr"/>
                </a:tc>
                <a:tc>
                  <a:txBody>
                    <a:bodyPr/>
                    <a:lstStyle/>
                    <a:p>
                      <a:pPr algn="l" fontAlgn="ctr"/>
                      <a:r>
                        <a:rPr lang="en-US" sz="1000" u="none" strike="noStrike">
                          <a:effectLst/>
                        </a:rPr>
                        <a:t>/</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ctr"/>
                      <a:r>
                        <a:rPr lang="en-US" sz="1000" u="none" strike="noStrike" dirty="0">
                          <a:effectLst/>
                        </a:rPr>
                        <a:t>/</a:t>
                      </a:r>
                      <a:endParaRPr lang="en-US" sz="1000" b="0" i="0" u="none" strike="noStrike" dirty="0">
                        <a:solidFill>
                          <a:srgbClr val="000000"/>
                        </a:solidFill>
                        <a:effectLst/>
                        <a:latin typeface="Bosch Office Sans" pitchFamily="2" charset="0"/>
                      </a:endParaRPr>
                    </a:p>
                  </a:txBody>
                  <a:tcPr marL="9525" marR="9525" marT="9525" marB="0" anchor="ctr"/>
                </a:tc>
                <a:extLst>
                  <a:ext uri="{0D108BD9-81ED-4DB2-BD59-A6C34878D82A}">
                    <a16:rowId xmlns:a16="http://schemas.microsoft.com/office/drawing/2014/main" val="3095923594"/>
                  </a:ext>
                </a:extLst>
              </a:tr>
              <a:tr h="218364">
                <a:tc>
                  <a:txBody>
                    <a:bodyPr/>
                    <a:lstStyle/>
                    <a:p>
                      <a:pPr algn="l" fontAlgn="t"/>
                      <a:r>
                        <a:rPr lang="en-US" sz="1000" u="none" strike="noStrike" dirty="0">
                          <a:effectLst/>
                        </a:rPr>
                        <a:t>VRF indoor units + HT hydro box</a:t>
                      </a:r>
                      <a:endParaRPr lang="en-US" sz="1000" b="0" i="0" u="none" strike="noStrike" dirty="0">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a:effectLst/>
                        </a:rPr>
                        <a:t>50%~200%</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dirty="0">
                          <a:effectLst/>
                        </a:rPr>
                        <a:t>50%~130%</a:t>
                      </a:r>
                      <a:endParaRPr lang="en-US" sz="1000" b="0" i="0" u="none" strike="noStrike" dirty="0">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dirty="0">
                          <a:effectLst/>
                        </a:rPr>
                        <a:t>0%~100%</a:t>
                      </a:r>
                      <a:endParaRPr lang="en-US" sz="1000" b="0" i="0" u="none" strike="noStrike" dirty="0">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dirty="0">
                          <a:effectLst/>
                        </a:rPr>
                        <a:t>/</a:t>
                      </a:r>
                      <a:endParaRPr lang="en-US" sz="1000" b="0" i="0" u="none" strike="noStrike" dirty="0">
                        <a:solidFill>
                          <a:srgbClr val="000000"/>
                        </a:solidFill>
                        <a:effectLst/>
                        <a:latin typeface="Bosch Office Sans" pitchFamily="2" charset="0"/>
                      </a:endParaRPr>
                    </a:p>
                  </a:txBody>
                  <a:tcPr marL="9525" marR="9525" marT="9525" marB="0" anchor="ctr"/>
                </a:tc>
                <a:extLst>
                  <a:ext uri="{0D108BD9-81ED-4DB2-BD59-A6C34878D82A}">
                    <a16:rowId xmlns:a16="http://schemas.microsoft.com/office/drawing/2014/main" val="4149987188"/>
                  </a:ext>
                </a:extLst>
              </a:tr>
              <a:tr h="115604">
                <a:tc>
                  <a:txBody>
                    <a:bodyPr/>
                    <a:lstStyle/>
                    <a:p>
                      <a:pPr algn="l" fontAlgn="t"/>
                      <a:r>
                        <a:rPr lang="en-US" sz="1000" u="none" strike="noStrike">
                          <a:effectLst/>
                        </a:rPr>
                        <a:t>VRF indoor units + AHU kits</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a:effectLst/>
                        </a:rPr>
                        <a:t>50%~100%</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a:effectLst/>
                        </a:rPr>
                        <a:t>50%~100%</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a:effectLst/>
                        </a:rPr>
                        <a:t>/</a:t>
                      </a:r>
                      <a:endParaRPr lang="en-US" sz="1000" b="0" i="0" u="none" strike="noStrike">
                        <a:solidFill>
                          <a:srgbClr val="000000"/>
                        </a:solidFill>
                        <a:effectLst/>
                        <a:latin typeface="Bosch Office Sans" pitchFamily="2" charset="0"/>
                      </a:endParaRPr>
                    </a:p>
                  </a:txBody>
                  <a:tcPr marL="9525" marR="9525" marT="9525" marB="0" anchor="ctr"/>
                </a:tc>
                <a:tc>
                  <a:txBody>
                    <a:bodyPr/>
                    <a:lstStyle/>
                    <a:p>
                      <a:pPr algn="l" fontAlgn="t"/>
                      <a:r>
                        <a:rPr lang="en-US" sz="1000" u="none" strike="noStrike" dirty="0">
                          <a:effectLst/>
                        </a:rPr>
                        <a:t>0%~50%</a:t>
                      </a:r>
                      <a:endParaRPr lang="en-US" sz="1000" b="0" i="0" u="none" strike="noStrike" dirty="0">
                        <a:solidFill>
                          <a:srgbClr val="000000"/>
                        </a:solidFill>
                        <a:effectLst/>
                        <a:latin typeface="Bosch Office Sans" pitchFamily="2" charset="0"/>
                      </a:endParaRPr>
                    </a:p>
                  </a:txBody>
                  <a:tcPr marL="9525" marR="9525" marT="9525" marB="0" anchor="ctr"/>
                </a:tc>
                <a:extLst>
                  <a:ext uri="{0D108BD9-81ED-4DB2-BD59-A6C34878D82A}">
                    <a16:rowId xmlns:a16="http://schemas.microsoft.com/office/drawing/2014/main" val="135270111"/>
                  </a:ext>
                </a:extLst>
              </a:tr>
            </a:tbl>
          </a:graphicData>
        </a:graphic>
      </p:graphicFrame>
    </p:spTree>
    <p:extLst>
      <p:ext uri="{BB962C8B-B14F-4D97-AF65-F5344CB8AC3E}">
        <p14:creationId xmlns:p14="http://schemas.microsoft.com/office/powerpoint/2010/main" val="2055260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0D19-F910-44B3-BD5E-57F1FE4A7742}"/>
              </a:ext>
            </a:extLst>
          </p:cNvPr>
          <p:cNvSpPr>
            <a:spLocks noGrp="1"/>
          </p:cNvSpPr>
          <p:nvPr>
            <p:ph type="title"/>
          </p:nvPr>
        </p:nvSpPr>
        <p:spPr/>
        <p:txBody>
          <a:bodyPr/>
          <a:lstStyle/>
          <a:p>
            <a:r>
              <a:rPr lang="de-DE"/>
              <a:t>Combination Table</a:t>
            </a:r>
            <a:endParaRPr lang="en-US"/>
          </a:p>
        </p:txBody>
      </p:sp>
      <p:sp>
        <p:nvSpPr>
          <p:cNvPr id="3" name="Text Placeholder 2">
            <a:extLst>
              <a:ext uri="{FF2B5EF4-FFF2-40B4-BE49-F238E27FC236}">
                <a16:creationId xmlns:a16="http://schemas.microsoft.com/office/drawing/2014/main" id="{2444790C-C1A1-4367-95AE-CD84BC16446A}"/>
              </a:ext>
            </a:extLst>
          </p:cNvPr>
          <p:cNvSpPr>
            <a:spLocks noGrp="1"/>
          </p:cNvSpPr>
          <p:nvPr>
            <p:ph type="body" sz="quarter" idx="15"/>
          </p:nvPr>
        </p:nvSpPr>
        <p:spPr/>
        <p:txBody>
          <a:bodyPr/>
          <a:lstStyle/>
          <a:p>
            <a:r>
              <a:rPr lang="en-US"/>
              <a:t>AF6300</a:t>
            </a:r>
          </a:p>
        </p:txBody>
      </p:sp>
      <p:graphicFrame>
        <p:nvGraphicFramePr>
          <p:cNvPr id="6" name="Table 5">
            <a:extLst>
              <a:ext uri="{FF2B5EF4-FFF2-40B4-BE49-F238E27FC236}">
                <a16:creationId xmlns:a16="http://schemas.microsoft.com/office/drawing/2014/main" id="{8D285790-8D91-4408-B603-32327941F865}"/>
              </a:ext>
            </a:extLst>
          </p:cNvPr>
          <p:cNvGraphicFramePr>
            <a:graphicFrameLocks noGrp="1"/>
          </p:cNvGraphicFramePr>
          <p:nvPr/>
        </p:nvGraphicFramePr>
        <p:xfrm>
          <a:off x="615375" y="1137323"/>
          <a:ext cx="6753103" cy="4168767"/>
        </p:xfrm>
        <a:graphic>
          <a:graphicData uri="http://schemas.openxmlformats.org/drawingml/2006/table">
            <a:tbl>
              <a:tblPr firstRow="1" firstCol="1" bandRow="1">
                <a:tableStyleId>{5C22544A-7EE6-4342-B048-85BDC9FD1C3A}</a:tableStyleId>
              </a:tblPr>
              <a:tblGrid>
                <a:gridCol w="898162">
                  <a:extLst>
                    <a:ext uri="{9D8B030D-6E8A-4147-A177-3AD203B41FA5}">
                      <a16:colId xmlns:a16="http://schemas.microsoft.com/office/drawing/2014/main" val="437243973"/>
                    </a:ext>
                  </a:extLst>
                </a:gridCol>
                <a:gridCol w="613181">
                  <a:extLst>
                    <a:ext uri="{9D8B030D-6E8A-4147-A177-3AD203B41FA5}">
                      <a16:colId xmlns:a16="http://schemas.microsoft.com/office/drawing/2014/main" val="2377845110"/>
                    </a:ext>
                  </a:extLst>
                </a:gridCol>
                <a:gridCol w="848190">
                  <a:extLst>
                    <a:ext uri="{9D8B030D-6E8A-4147-A177-3AD203B41FA5}">
                      <a16:colId xmlns:a16="http://schemas.microsoft.com/office/drawing/2014/main" val="3949149101"/>
                    </a:ext>
                  </a:extLst>
                </a:gridCol>
                <a:gridCol w="494327">
                  <a:extLst>
                    <a:ext uri="{9D8B030D-6E8A-4147-A177-3AD203B41FA5}">
                      <a16:colId xmlns:a16="http://schemas.microsoft.com/office/drawing/2014/main" val="935461658"/>
                    </a:ext>
                  </a:extLst>
                </a:gridCol>
                <a:gridCol w="536197">
                  <a:extLst>
                    <a:ext uri="{9D8B030D-6E8A-4147-A177-3AD203B41FA5}">
                      <a16:colId xmlns:a16="http://schemas.microsoft.com/office/drawing/2014/main" val="1211261087"/>
                    </a:ext>
                  </a:extLst>
                </a:gridCol>
                <a:gridCol w="533495">
                  <a:extLst>
                    <a:ext uri="{9D8B030D-6E8A-4147-A177-3AD203B41FA5}">
                      <a16:colId xmlns:a16="http://schemas.microsoft.com/office/drawing/2014/main" val="839299907"/>
                    </a:ext>
                  </a:extLst>
                </a:gridCol>
                <a:gridCol w="534846">
                  <a:extLst>
                    <a:ext uri="{9D8B030D-6E8A-4147-A177-3AD203B41FA5}">
                      <a16:colId xmlns:a16="http://schemas.microsoft.com/office/drawing/2014/main" val="2637860962"/>
                    </a:ext>
                  </a:extLst>
                </a:gridCol>
                <a:gridCol w="534846">
                  <a:extLst>
                    <a:ext uri="{9D8B030D-6E8A-4147-A177-3AD203B41FA5}">
                      <a16:colId xmlns:a16="http://schemas.microsoft.com/office/drawing/2014/main" val="4229065052"/>
                    </a:ext>
                  </a:extLst>
                </a:gridCol>
                <a:gridCol w="534846">
                  <a:extLst>
                    <a:ext uri="{9D8B030D-6E8A-4147-A177-3AD203B41FA5}">
                      <a16:colId xmlns:a16="http://schemas.microsoft.com/office/drawing/2014/main" val="915041145"/>
                    </a:ext>
                  </a:extLst>
                </a:gridCol>
                <a:gridCol w="1225013">
                  <a:extLst>
                    <a:ext uri="{9D8B030D-6E8A-4147-A177-3AD203B41FA5}">
                      <a16:colId xmlns:a16="http://schemas.microsoft.com/office/drawing/2014/main" val="1445348040"/>
                    </a:ext>
                  </a:extLst>
                </a:gridCol>
              </a:tblGrid>
              <a:tr h="227766">
                <a:tc gridSpan="2">
                  <a:txBody>
                    <a:bodyPr/>
                    <a:lstStyle/>
                    <a:p>
                      <a:pPr marL="0" marR="0" algn="ctr">
                        <a:lnSpc>
                          <a:spcPts val="1300"/>
                        </a:lnSpc>
                        <a:spcBef>
                          <a:spcPts val="0"/>
                        </a:spcBef>
                        <a:spcAft>
                          <a:spcPts val="0"/>
                        </a:spcAft>
                      </a:pPr>
                      <a:r>
                        <a:rPr lang="en-US" sz="900" kern="0" dirty="0">
                          <a:effectLst/>
                        </a:rPr>
                        <a:t>System capacity</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hMerge="1">
                  <a:txBody>
                    <a:bodyPr/>
                    <a:lstStyle/>
                    <a:p>
                      <a:endParaRPr lang="en-US"/>
                    </a:p>
                  </a:txBody>
                  <a:tcPr/>
                </a:tc>
                <a:tc rowSpan="2">
                  <a:txBody>
                    <a:bodyPr/>
                    <a:lstStyle/>
                    <a:p>
                      <a:pPr marL="0" marR="0" algn="ctr">
                        <a:lnSpc>
                          <a:spcPts val="1300"/>
                        </a:lnSpc>
                        <a:spcBef>
                          <a:spcPts val="0"/>
                        </a:spcBef>
                        <a:spcAft>
                          <a:spcPts val="0"/>
                        </a:spcAft>
                      </a:pPr>
                      <a:r>
                        <a:rPr lang="en-US" sz="900" kern="0">
                          <a:effectLst/>
                        </a:rPr>
                        <a:t>Number</a:t>
                      </a:r>
                      <a:endParaRPr lang="en-US" sz="900" kern="100">
                        <a:effectLst/>
                      </a:endParaRPr>
                    </a:p>
                    <a:p>
                      <a:pPr marL="0" marR="0" algn="ctr">
                        <a:lnSpc>
                          <a:spcPts val="1300"/>
                        </a:lnSpc>
                        <a:spcBef>
                          <a:spcPts val="0"/>
                        </a:spcBef>
                        <a:spcAft>
                          <a:spcPts val="0"/>
                        </a:spcAft>
                      </a:pPr>
                      <a:r>
                        <a:rPr lang="en-US" sz="900" kern="0">
                          <a:effectLst/>
                        </a:rPr>
                        <a:t>of units</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gridSpan="6">
                  <a:txBody>
                    <a:bodyPr/>
                    <a:lstStyle/>
                    <a:p>
                      <a:pPr marL="0" marR="0" algn="ctr">
                        <a:lnSpc>
                          <a:spcPts val="1300"/>
                        </a:lnSpc>
                        <a:spcBef>
                          <a:spcPts val="0"/>
                        </a:spcBef>
                        <a:spcAft>
                          <a:spcPts val="0"/>
                        </a:spcAft>
                      </a:pPr>
                      <a:r>
                        <a:rPr lang="en-US" sz="900" kern="0">
                          <a:effectLst/>
                        </a:rPr>
                        <a:t>Modules</a:t>
                      </a:r>
                      <a:r>
                        <a:rPr lang="en-US" sz="900" kern="0" baseline="30000">
                          <a:effectLst/>
                        </a:rPr>
                        <a:t>1</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ts val="1300"/>
                        </a:lnSpc>
                        <a:spcBef>
                          <a:spcPts val="0"/>
                        </a:spcBef>
                        <a:spcAft>
                          <a:spcPts val="0"/>
                        </a:spcAft>
                      </a:pPr>
                      <a:r>
                        <a:rPr lang="en-US" sz="900" kern="0" dirty="0">
                          <a:effectLst/>
                        </a:rPr>
                        <a:t>Outdoor </a:t>
                      </a:r>
                      <a:r>
                        <a:rPr lang="tr-TR" sz="900" kern="0" dirty="0" err="1">
                          <a:effectLst/>
                        </a:rPr>
                        <a:t>unit</a:t>
                      </a:r>
                      <a:r>
                        <a:rPr lang="tr-TR" sz="900" kern="0" dirty="0">
                          <a:effectLst/>
                        </a:rPr>
                        <a:t> </a:t>
                      </a:r>
                    </a:p>
                    <a:p>
                      <a:pPr marL="0" marR="0" algn="ctr">
                        <a:lnSpc>
                          <a:spcPts val="1300"/>
                        </a:lnSpc>
                        <a:spcBef>
                          <a:spcPts val="0"/>
                        </a:spcBef>
                        <a:spcAft>
                          <a:spcPts val="0"/>
                        </a:spcAft>
                      </a:pPr>
                      <a:r>
                        <a:rPr lang="en-US" sz="900" kern="0" dirty="0">
                          <a:effectLst/>
                        </a:rPr>
                        <a:t>Branch</a:t>
                      </a:r>
                      <a:r>
                        <a:rPr lang="tr-TR" sz="900" kern="100" baseline="0" dirty="0">
                          <a:effectLst/>
                        </a:rPr>
                        <a:t> </a:t>
                      </a:r>
                      <a:r>
                        <a:rPr lang="tr-TR" sz="900" kern="0" dirty="0">
                          <a:effectLst/>
                        </a:rPr>
                        <a:t>j</a:t>
                      </a:r>
                      <a:r>
                        <a:rPr lang="en-US" sz="900" kern="0" dirty="0" err="1">
                          <a:effectLst/>
                        </a:rPr>
                        <a:t>oint</a:t>
                      </a:r>
                      <a:r>
                        <a:rPr lang="en-US" sz="900" kern="0" dirty="0">
                          <a:effectLst/>
                        </a:rPr>
                        <a:t> kit</a:t>
                      </a:r>
                      <a:r>
                        <a:rPr lang="en-US" sz="900" kern="0" baseline="30000" dirty="0">
                          <a:effectLst/>
                        </a:rPr>
                        <a:t>2</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extLst>
                  <a:ext uri="{0D108BD9-81ED-4DB2-BD59-A6C34878D82A}">
                    <a16:rowId xmlns:a16="http://schemas.microsoft.com/office/drawing/2014/main" val="3049994852"/>
                  </a:ext>
                </a:extLst>
              </a:tr>
              <a:tr h="230145">
                <a:tc>
                  <a:txBody>
                    <a:bodyPr/>
                    <a:lstStyle/>
                    <a:p>
                      <a:pPr marL="0" marR="0" algn="ctr">
                        <a:lnSpc>
                          <a:spcPts val="1300"/>
                        </a:lnSpc>
                        <a:spcBef>
                          <a:spcPts val="0"/>
                        </a:spcBef>
                        <a:spcAft>
                          <a:spcPts val="0"/>
                        </a:spcAft>
                      </a:pPr>
                      <a:r>
                        <a:rPr lang="en-US" sz="900" kern="0">
                          <a:effectLst/>
                        </a:rPr>
                        <a:t>kW</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HP</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tc>
                  <a:txBody>
                    <a:bodyPr/>
                    <a:lstStyle/>
                    <a:p>
                      <a:pPr marL="0" marR="0" algn="ctr">
                        <a:lnSpc>
                          <a:spcPts val="1300"/>
                        </a:lnSpc>
                        <a:spcBef>
                          <a:spcPts val="0"/>
                        </a:spcBef>
                        <a:spcAft>
                          <a:spcPts val="0"/>
                        </a:spcAft>
                      </a:pPr>
                      <a:r>
                        <a:rPr lang="en-US" sz="900" kern="0">
                          <a:effectLst/>
                        </a:rPr>
                        <a:t>8</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10</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14</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16</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18</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3690916242"/>
                  </a:ext>
                </a:extLst>
              </a:tr>
              <a:tr h="154619">
                <a:tc>
                  <a:txBody>
                    <a:bodyPr/>
                    <a:lstStyle/>
                    <a:p>
                      <a:pPr marL="0" marR="0" algn="ctr">
                        <a:spcBef>
                          <a:spcPts val="0"/>
                        </a:spcBef>
                        <a:spcAft>
                          <a:spcPts val="0"/>
                        </a:spcAft>
                      </a:pPr>
                      <a:r>
                        <a:rPr lang="en-US" sz="900" kern="100">
                          <a:effectLst/>
                        </a:rPr>
                        <a:t>22.4</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8</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rowSpan="6">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extLst>
                  <a:ext uri="{0D108BD9-81ED-4DB2-BD59-A6C34878D82A}">
                    <a16:rowId xmlns:a16="http://schemas.microsoft.com/office/drawing/2014/main" val="3065721475"/>
                  </a:ext>
                </a:extLst>
              </a:tr>
              <a:tr h="154619">
                <a:tc>
                  <a:txBody>
                    <a:bodyPr/>
                    <a:lstStyle/>
                    <a:p>
                      <a:pPr marL="0" marR="0" algn="ctr">
                        <a:spcBef>
                          <a:spcPts val="0"/>
                        </a:spcBef>
                        <a:spcAft>
                          <a:spcPts val="0"/>
                        </a:spcAft>
                      </a:pPr>
                      <a:r>
                        <a:rPr lang="en-US" sz="900" kern="100">
                          <a:effectLst/>
                        </a:rPr>
                        <a:t>28.0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10</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1257690787"/>
                  </a:ext>
                </a:extLst>
              </a:tr>
              <a:tr h="154619">
                <a:tc>
                  <a:txBody>
                    <a:bodyPr/>
                    <a:lstStyle/>
                    <a:p>
                      <a:pPr marL="0" marR="0" algn="ctr">
                        <a:spcBef>
                          <a:spcPts val="0"/>
                        </a:spcBef>
                        <a:spcAft>
                          <a:spcPts val="0"/>
                        </a:spcAft>
                      </a:pPr>
                      <a:r>
                        <a:rPr lang="en-US" sz="900" kern="100">
                          <a:effectLst/>
                        </a:rPr>
                        <a:t>33.5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12</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1449639437"/>
                  </a:ext>
                </a:extLst>
              </a:tr>
              <a:tr h="154619">
                <a:tc>
                  <a:txBody>
                    <a:bodyPr/>
                    <a:lstStyle/>
                    <a:p>
                      <a:pPr marL="0" marR="0" algn="ctr">
                        <a:spcBef>
                          <a:spcPts val="0"/>
                        </a:spcBef>
                        <a:spcAft>
                          <a:spcPts val="0"/>
                        </a:spcAft>
                      </a:pPr>
                      <a:r>
                        <a:rPr lang="en-US" sz="900" kern="100">
                          <a:effectLst/>
                        </a:rPr>
                        <a:t>40.0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14</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1</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4261982301"/>
                  </a:ext>
                </a:extLst>
              </a:tr>
              <a:tr h="154619">
                <a:tc>
                  <a:txBody>
                    <a:bodyPr/>
                    <a:lstStyle/>
                    <a:p>
                      <a:pPr marL="0" marR="0" algn="ctr">
                        <a:spcBef>
                          <a:spcPts val="0"/>
                        </a:spcBef>
                        <a:spcAft>
                          <a:spcPts val="0"/>
                        </a:spcAft>
                      </a:pPr>
                      <a:r>
                        <a:rPr lang="en-US" sz="900" kern="100">
                          <a:effectLst/>
                        </a:rPr>
                        <a:t>45.0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16</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1</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598881620"/>
                  </a:ext>
                </a:extLst>
              </a:tr>
              <a:tr h="154619">
                <a:tc>
                  <a:txBody>
                    <a:bodyPr/>
                    <a:lstStyle/>
                    <a:p>
                      <a:pPr marL="0" marR="0" algn="ctr">
                        <a:spcBef>
                          <a:spcPts val="0"/>
                        </a:spcBef>
                        <a:spcAft>
                          <a:spcPts val="0"/>
                        </a:spcAft>
                      </a:pPr>
                      <a:r>
                        <a:rPr lang="en-US" sz="900" kern="100">
                          <a:effectLst/>
                        </a:rPr>
                        <a:t>50.0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18</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1</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122588479"/>
                  </a:ext>
                </a:extLst>
              </a:tr>
              <a:tr h="154619">
                <a:tc>
                  <a:txBody>
                    <a:bodyPr/>
                    <a:lstStyle/>
                    <a:p>
                      <a:pPr marL="0" marR="0" algn="ctr">
                        <a:spcBef>
                          <a:spcPts val="0"/>
                        </a:spcBef>
                        <a:spcAft>
                          <a:spcPts val="0"/>
                        </a:spcAft>
                      </a:pPr>
                      <a:r>
                        <a:rPr lang="en-US" sz="900" kern="100">
                          <a:effectLst/>
                        </a:rPr>
                        <a:t>56.0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20</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dirty="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rowSpan="9">
                  <a:txBody>
                    <a:bodyPr/>
                    <a:lstStyle/>
                    <a:p>
                      <a:pPr marL="0" marR="0" algn="ctr">
                        <a:lnSpc>
                          <a:spcPts val="1300"/>
                        </a:lnSpc>
                        <a:spcBef>
                          <a:spcPts val="0"/>
                        </a:spcBef>
                        <a:spcAft>
                          <a:spcPts val="0"/>
                        </a:spcAft>
                      </a:pPr>
                      <a:r>
                        <a:rPr lang="en-US" sz="900" kern="0" dirty="0">
                          <a:effectLst/>
                        </a:rPr>
                        <a:t>AF-BJ</a:t>
                      </a:r>
                      <a:r>
                        <a:rPr lang="tr-TR" sz="900" kern="0" dirty="0">
                          <a:effectLst/>
                        </a:rPr>
                        <a:t>R</a:t>
                      </a:r>
                      <a:r>
                        <a:rPr lang="en-US" sz="900" kern="0" dirty="0">
                          <a:effectLst/>
                        </a:rPr>
                        <a:t>O 02</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extLst>
                  <a:ext uri="{0D108BD9-81ED-4DB2-BD59-A6C34878D82A}">
                    <a16:rowId xmlns:a16="http://schemas.microsoft.com/office/drawing/2014/main" val="962035762"/>
                  </a:ext>
                </a:extLst>
              </a:tr>
              <a:tr h="154619">
                <a:tc>
                  <a:txBody>
                    <a:bodyPr/>
                    <a:lstStyle/>
                    <a:p>
                      <a:pPr marL="0" marR="0" algn="ctr">
                        <a:spcBef>
                          <a:spcPts val="0"/>
                        </a:spcBef>
                        <a:spcAft>
                          <a:spcPts val="0"/>
                        </a:spcAft>
                      </a:pPr>
                      <a:r>
                        <a:rPr lang="en-US" sz="900" kern="100">
                          <a:effectLst/>
                        </a:rPr>
                        <a:t>61.5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22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216403551"/>
                  </a:ext>
                </a:extLst>
              </a:tr>
              <a:tr h="154619">
                <a:tc>
                  <a:txBody>
                    <a:bodyPr/>
                    <a:lstStyle/>
                    <a:p>
                      <a:pPr marL="0" marR="0" algn="ctr">
                        <a:spcBef>
                          <a:spcPts val="0"/>
                        </a:spcBef>
                        <a:spcAft>
                          <a:spcPts val="0"/>
                        </a:spcAft>
                      </a:pPr>
                      <a:r>
                        <a:rPr lang="en-US" sz="900" kern="100">
                          <a:effectLst/>
                        </a:rPr>
                        <a:t>68.0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24</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1790386850"/>
                  </a:ext>
                </a:extLst>
              </a:tr>
              <a:tr h="154619">
                <a:tc>
                  <a:txBody>
                    <a:bodyPr/>
                    <a:lstStyle/>
                    <a:p>
                      <a:pPr marL="0" marR="0" algn="ctr">
                        <a:spcBef>
                          <a:spcPts val="0"/>
                        </a:spcBef>
                        <a:spcAft>
                          <a:spcPts val="0"/>
                        </a:spcAft>
                      </a:pPr>
                      <a:r>
                        <a:rPr lang="en-US" sz="900" kern="100">
                          <a:effectLst/>
                        </a:rPr>
                        <a:t>73.5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26</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3362071925"/>
                  </a:ext>
                </a:extLst>
              </a:tr>
              <a:tr h="154619">
                <a:tc>
                  <a:txBody>
                    <a:bodyPr/>
                    <a:lstStyle/>
                    <a:p>
                      <a:pPr marL="0" marR="0" algn="ctr">
                        <a:spcBef>
                          <a:spcPts val="0"/>
                        </a:spcBef>
                        <a:spcAft>
                          <a:spcPts val="0"/>
                        </a:spcAft>
                      </a:pPr>
                      <a:r>
                        <a:rPr lang="en-US" sz="900" kern="100">
                          <a:effectLst/>
                        </a:rPr>
                        <a:t>78.5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28</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668518398"/>
                  </a:ext>
                </a:extLst>
              </a:tr>
              <a:tr h="154619">
                <a:tc>
                  <a:txBody>
                    <a:bodyPr/>
                    <a:lstStyle/>
                    <a:p>
                      <a:pPr marL="0" marR="0" algn="ctr">
                        <a:spcBef>
                          <a:spcPts val="0"/>
                        </a:spcBef>
                        <a:spcAft>
                          <a:spcPts val="0"/>
                        </a:spcAft>
                      </a:pPr>
                      <a:r>
                        <a:rPr lang="en-US" sz="900" kern="100">
                          <a:effectLst/>
                        </a:rPr>
                        <a:t>83.5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30</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2768975733"/>
                  </a:ext>
                </a:extLst>
              </a:tr>
              <a:tr h="154619">
                <a:tc>
                  <a:txBody>
                    <a:bodyPr/>
                    <a:lstStyle/>
                    <a:p>
                      <a:pPr marL="0" marR="0" algn="ctr">
                        <a:spcBef>
                          <a:spcPts val="0"/>
                        </a:spcBef>
                        <a:spcAft>
                          <a:spcPts val="0"/>
                        </a:spcAft>
                      </a:pPr>
                      <a:r>
                        <a:rPr lang="en-US" sz="900" kern="100">
                          <a:effectLst/>
                        </a:rPr>
                        <a:t>90.0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32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566218794"/>
                  </a:ext>
                </a:extLst>
              </a:tr>
              <a:tr h="154619">
                <a:tc>
                  <a:txBody>
                    <a:bodyPr/>
                    <a:lstStyle/>
                    <a:p>
                      <a:pPr marL="0" marR="0" algn="ctr">
                        <a:spcBef>
                          <a:spcPts val="0"/>
                        </a:spcBef>
                        <a:spcAft>
                          <a:spcPts val="0"/>
                        </a:spcAft>
                      </a:pPr>
                      <a:r>
                        <a:rPr lang="en-US" sz="900" kern="100">
                          <a:effectLst/>
                        </a:rPr>
                        <a:t>95.0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34</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3114899614"/>
                  </a:ext>
                </a:extLst>
              </a:tr>
              <a:tr h="154619">
                <a:tc>
                  <a:txBody>
                    <a:bodyPr/>
                    <a:lstStyle/>
                    <a:p>
                      <a:pPr marL="0" marR="0" algn="ctr">
                        <a:spcBef>
                          <a:spcPts val="0"/>
                        </a:spcBef>
                        <a:spcAft>
                          <a:spcPts val="0"/>
                        </a:spcAft>
                      </a:pPr>
                      <a:r>
                        <a:rPr lang="en-US" sz="900" kern="100">
                          <a:effectLst/>
                        </a:rPr>
                        <a:t>100.0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36</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382686590"/>
                  </a:ext>
                </a:extLst>
              </a:tr>
              <a:tr h="154619">
                <a:tc>
                  <a:txBody>
                    <a:bodyPr/>
                    <a:lstStyle/>
                    <a:p>
                      <a:pPr marL="0" marR="0" algn="ctr">
                        <a:spcBef>
                          <a:spcPts val="0"/>
                        </a:spcBef>
                        <a:spcAft>
                          <a:spcPts val="0"/>
                        </a:spcAft>
                      </a:pPr>
                      <a:r>
                        <a:rPr lang="en-US" sz="900" kern="100">
                          <a:effectLst/>
                        </a:rPr>
                        <a:t>107.0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38</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rowSpan="9">
                  <a:txBody>
                    <a:bodyPr/>
                    <a:lstStyle/>
                    <a:p>
                      <a:pPr marL="0" marR="0" algn="ctr">
                        <a:lnSpc>
                          <a:spcPts val="1300"/>
                        </a:lnSpc>
                        <a:spcBef>
                          <a:spcPts val="0"/>
                        </a:spcBef>
                        <a:spcAft>
                          <a:spcPts val="0"/>
                        </a:spcAft>
                      </a:pPr>
                      <a:r>
                        <a:rPr lang="en-US" sz="900" kern="0" dirty="0">
                          <a:effectLst/>
                        </a:rPr>
                        <a:t>AF-BJ</a:t>
                      </a:r>
                      <a:r>
                        <a:rPr lang="tr-TR" sz="900" kern="0" dirty="0">
                          <a:effectLst/>
                        </a:rPr>
                        <a:t>R</a:t>
                      </a:r>
                      <a:r>
                        <a:rPr lang="en-US" sz="900" kern="0" dirty="0">
                          <a:effectLst/>
                        </a:rPr>
                        <a:t>O 0</a:t>
                      </a:r>
                      <a:r>
                        <a:rPr lang="tr-TR" sz="900" kern="0" dirty="0">
                          <a:effectLst/>
                        </a:rPr>
                        <a:t>3</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extLst>
                  <a:ext uri="{0D108BD9-81ED-4DB2-BD59-A6C34878D82A}">
                    <a16:rowId xmlns:a16="http://schemas.microsoft.com/office/drawing/2014/main" val="553614214"/>
                  </a:ext>
                </a:extLst>
              </a:tr>
              <a:tr h="154619">
                <a:tc>
                  <a:txBody>
                    <a:bodyPr/>
                    <a:lstStyle/>
                    <a:p>
                      <a:pPr marL="0" marR="0" algn="ctr">
                        <a:spcBef>
                          <a:spcPts val="0"/>
                        </a:spcBef>
                        <a:spcAft>
                          <a:spcPts val="0"/>
                        </a:spcAft>
                      </a:pPr>
                      <a:r>
                        <a:rPr lang="en-US" sz="900" kern="100">
                          <a:effectLst/>
                        </a:rPr>
                        <a:t>112.0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40</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2777759961"/>
                  </a:ext>
                </a:extLst>
              </a:tr>
              <a:tr h="154619">
                <a:tc>
                  <a:txBody>
                    <a:bodyPr/>
                    <a:lstStyle/>
                    <a:p>
                      <a:pPr marL="0" marR="0" algn="ctr">
                        <a:spcBef>
                          <a:spcPts val="0"/>
                        </a:spcBef>
                        <a:spcAft>
                          <a:spcPts val="0"/>
                        </a:spcAft>
                      </a:pPr>
                      <a:r>
                        <a:rPr lang="en-US" sz="900" kern="100">
                          <a:effectLst/>
                        </a:rPr>
                        <a:t>118.5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42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583128593"/>
                  </a:ext>
                </a:extLst>
              </a:tr>
              <a:tr h="154619">
                <a:tc>
                  <a:txBody>
                    <a:bodyPr/>
                    <a:lstStyle/>
                    <a:p>
                      <a:pPr marL="0" marR="0" algn="ctr">
                        <a:spcBef>
                          <a:spcPts val="0"/>
                        </a:spcBef>
                        <a:spcAft>
                          <a:spcPts val="0"/>
                        </a:spcAft>
                      </a:pPr>
                      <a:r>
                        <a:rPr lang="en-US" sz="900" kern="100">
                          <a:effectLst/>
                        </a:rPr>
                        <a:t>123.5</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44</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796069972"/>
                  </a:ext>
                </a:extLst>
              </a:tr>
              <a:tr h="154619">
                <a:tc>
                  <a:txBody>
                    <a:bodyPr/>
                    <a:lstStyle/>
                    <a:p>
                      <a:pPr marL="0" marR="0" algn="ctr">
                        <a:spcBef>
                          <a:spcPts val="0"/>
                        </a:spcBef>
                        <a:spcAft>
                          <a:spcPts val="0"/>
                        </a:spcAft>
                      </a:pPr>
                      <a:r>
                        <a:rPr lang="en-US" sz="900" kern="100">
                          <a:effectLst/>
                        </a:rPr>
                        <a:t>130.0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46</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1551489544"/>
                  </a:ext>
                </a:extLst>
              </a:tr>
              <a:tr h="154619">
                <a:tc>
                  <a:txBody>
                    <a:bodyPr/>
                    <a:lstStyle/>
                    <a:p>
                      <a:pPr marL="0" marR="0" algn="ctr">
                        <a:spcBef>
                          <a:spcPts val="0"/>
                        </a:spcBef>
                        <a:spcAft>
                          <a:spcPts val="0"/>
                        </a:spcAft>
                      </a:pPr>
                      <a:r>
                        <a:rPr lang="en-US" sz="900" kern="100">
                          <a:effectLst/>
                        </a:rPr>
                        <a:t>135.0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48</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136012934"/>
                  </a:ext>
                </a:extLst>
              </a:tr>
              <a:tr h="154619">
                <a:tc>
                  <a:txBody>
                    <a:bodyPr/>
                    <a:lstStyle/>
                    <a:p>
                      <a:pPr marL="0" marR="0" algn="ctr">
                        <a:spcBef>
                          <a:spcPts val="0"/>
                        </a:spcBef>
                        <a:spcAft>
                          <a:spcPts val="0"/>
                        </a:spcAft>
                      </a:pPr>
                      <a:r>
                        <a:rPr lang="en-US" sz="900" kern="100">
                          <a:effectLst/>
                        </a:rPr>
                        <a:t>140.0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50</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297833176"/>
                  </a:ext>
                </a:extLst>
              </a:tr>
              <a:tr h="154619">
                <a:tc>
                  <a:txBody>
                    <a:bodyPr/>
                    <a:lstStyle/>
                    <a:p>
                      <a:pPr marL="0" marR="0" algn="ctr">
                        <a:spcBef>
                          <a:spcPts val="0"/>
                        </a:spcBef>
                        <a:spcAft>
                          <a:spcPts val="0"/>
                        </a:spcAft>
                      </a:pPr>
                      <a:r>
                        <a:rPr lang="en-US" sz="900" kern="100">
                          <a:effectLst/>
                        </a:rPr>
                        <a:t>145.0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52</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4247036035"/>
                  </a:ext>
                </a:extLst>
              </a:tr>
              <a:tr h="154619">
                <a:tc>
                  <a:txBody>
                    <a:bodyPr/>
                    <a:lstStyle/>
                    <a:p>
                      <a:pPr marL="0" marR="0" algn="ctr">
                        <a:spcBef>
                          <a:spcPts val="0"/>
                        </a:spcBef>
                        <a:spcAft>
                          <a:spcPts val="0"/>
                        </a:spcAft>
                      </a:pPr>
                      <a:r>
                        <a:rPr lang="en-US" sz="900" kern="100">
                          <a:effectLst/>
                        </a:rPr>
                        <a:t>150.0</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a:effectLst/>
                        </a:rPr>
                        <a:t>54</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de-DE" sz="900" kern="0">
                          <a:effectLst/>
                          <a:latin typeface="Calibri" panose="020F0502020204030204" pitchFamily="34" charset="0"/>
                          <a:ea typeface="SimSun" panose="02010600030101010101" pitchFamily="2" charset="-122"/>
                          <a:cs typeface="Times New Roman" panose="02020603050405020304" pitchFamily="18" charset="0"/>
                        </a:rPr>
                        <a:t>3</a:t>
                      </a:r>
                      <a:endParaRPr lang="en-US" sz="900" kern="10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endParaRPr lang="en-US" sz="900" kern="100">
                        <a:effectLst/>
                        <a:latin typeface="Calibri" panose="020F0502020204030204" pitchFamily="34" charset="0"/>
                        <a:cs typeface="Times New Roman" panose="02020603050405020304" pitchFamily="18" charset="0"/>
                      </a:endParaRPr>
                    </a:p>
                  </a:txBody>
                  <a:tcPr marL="64226" marR="64226" marT="0" marB="0" anchor="ctr"/>
                </a:tc>
                <a:tc>
                  <a:txBody>
                    <a:bodyPr/>
                    <a:lstStyle/>
                    <a:p>
                      <a:pPr marL="0" marR="0" algn="ctr">
                        <a:lnSpc>
                          <a:spcPts val="1300"/>
                        </a:lnSpc>
                        <a:spcBef>
                          <a:spcPts val="0"/>
                        </a:spcBef>
                        <a:spcAft>
                          <a:spcPts val="0"/>
                        </a:spcAft>
                      </a:pPr>
                      <a:r>
                        <a:rPr lang="en-US" sz="900" kern="0" dirty="0">
                          <a:effectLst/>
                        </a:rPr>
                        <a:t>●●●</a:t>
                      </a:r>
                      <a:endParaRPr lang="en-US" sz="9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4226" marR="64226" marT="0" marB="0" anchor="ctr"/>
                </a:tc>
                <a:tc vMerge="1">
                  <a:txBody>
                    <a:bodyPr/>
                    <a:lstStyle/>
                    <a:p>
                      <a:endParaRPr lang="en-US"/>
                    </a:p>
                  </a:txBody>
                  <a:tcPr/>
                </a:tc>
                <a:extLst>
                  <a:ext uri="{0D108BD9-81ED-4DB2-BD59-A6C34878D82A}">
                    <a16:rowId xmlns:a16="http://schemas.microsoft.com/office/drawing/2014/main" val="2993909583"/>
                  </a:ext>
                </a:extLst>
              </a:tr>
            </a:tbl>
          </a:graphicData>
        </a:graphic>
      </p:graphicFrame>
      <p:sp>
        <p:nvSpPr>
          <p:cNvPr id="7" name="Rectangle 6">
            <a:extLst>
              <a:ext uri="{FF2B5EF4-FFF2-40B4-BE49-F238E27FC236}">
                <a16:creationId xmlns:a16="http://schemas.microsoft.com/office/drawing/2014/main" id="{D0267AF0-40EC-4618-B1B4-5058DC5E0909}"/>
              </a:ext>
            </a:extLst>
          </p:cNvPr>
          <p:cNvSpPr/>
          <p:nvPr/>
        </p:nvSpPr>
        <p:spPr>
          <a:xfrm>
            <a:off x="7591245" y="1248336"/>
            <a:ext cx="3118755" cy="2246769"/>
          </a:xfrm>
          <a:prstGeom prst="rect">
            <a:avLst/>
          </a:prstGeom>
        </p:spPr>
        <p:txBody>
          <a:bodyPr wrap="square">
            <a:spAutoFit/>
          </a:bodyPr>
          <a:lstStyle/>
          <a:p>
            <a:pPr marL="342900" indent="-342900">
              <a:buAutoNum type="arabicParenR"/>
            </a:pPr>
            <a:r>
              <a:rPr lang="en-US" sz="1400" dirty="0"/>
              <a:t>The combinations of units shown in the table are factory-recommended. Other combinations of units are also possible.</a:t>
            </a:r>
            <a:endParaRPr lang="tr-TR" sz="1400" dirty="0"/>
          </a:p>
          <a:p>
            <a:pPr marL="342900" indent="-342900">
              <a:buAutoNum type="arabicParenR"/>
            </a:pPr>
            <a:endParaRPr lang="tr-TR" sz="1400" dirty="0"/>
          </a:p>
          <a:p>
            <a:pPr marL="342900" indent="-342900">
              <a:buAutoNum type="arabicParenR"/>
            </a:pPr>
            <a:r>
              <a:rPr lang="en-US" sz="1400" dirty="0"/>
              <a:t>For systems with two or more outdoor units, outdoor </a:t>
            </a:r>
            <a:r>
              <a:rPr lang="tr-TR" sz="1400" dirty="0" err="1"/>
              <a:t>units</a:t>
            </a:r>
            <a:r>
              <a:rPr lang="tr-TR" sz="1400" dirty="0"/>
              <a:t> </a:t>
            </a:r>
            <a:r>
              <a:rPr lang="en-US" sz="1400" dirty="0"/>
              <a:t>branch joints (sold separately) are required.</a:t>
            </a:r>
          </a:p>
        </p:txBody>
      </p:sp>
    </p:spTree>
    <p:extLst>
      <p:ext uri="{BB962C8B-B14F-4D97-AF65-F5344CB8AC3E}">
        <p14:creationId xmlns:p14="http://schemas.microsoft.com/office/powerpoint/2010/main" val="761062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CE77A-C236-43A7-A5A6-91ECB1261D36}"/>
              </a:ext>
            </a:extLst>
          </p:cNvPr>
          <p:cNvSpPr>
            <a:spLocks noGrp="1"/>
          </p:cNvSpPr>
          <p:nvPr>
            <p:ph type="title"/>
          </p:nvPr>
        </p:nvSpPr>
        <p:spPr/>
        <p:txBody>
          <a:bodyPr/>
          <a:lstStyle/>
          <a:p>
            <a:r>
              <a:rPr lang="de-DE"/>
              <a:t>Working Range</a:t>
            </a:r>
            <a:endParaRPr lang="en-US"/>
          </a:p>
        </p:txBody>
      </p:sp>
      <p:sp>
        <p:nvSpPr>
          <p:cNvPr id="3" name="Text Placeholder 2">
            <a:extLst>
              <a:ext uri="{FF2B5EF4-FFF2-40B4-BE49-F238E27FC236}">
                <a16:creationId xmlns:a16="http://schemas.microsoft.com/office/drawing/2014/main" id="{061A584C-AD4C-4AD0-AFD6-5D6D910E9499}"/>
              </a:ext>
            </a:extLst>
          </p:cNvPr>
          <p:cNvSpPr>
            <a:spLocks noGrp="1"/>
          </p:cNvSpPr>
          <p:nvPr>
            <p:ph type="body" sz="quarter" idx="15"/>
          </p:nvPr>
        </p:nvSpPr>
        <p:spPr/>
        <p:txBody>
          <a:bodyPr/>
          <a:lstStyle/>
          <a:p>
            <a:r>
              <a:rPr lang="en-US"/>
              <a:t>AF6300</a:t>
            </a:r>
          </a:p>
        </p:txBody>
      </p:sp>
      <p:sp>
        <p:nvSpPr>
          <p:cNvPr id="6" name="object 5">
            <a:extLst>
              <a:ext uri="{FF2B5EF4-FFF2-40B4-BE49-F238E27FC236}">
                <a16:creationId xmlns:a16="http://schemas.microsoft.com/office/drawing/2014/main" id="{CE4E55CC-DB82-4902-BF01-2320AC4A60D0}"/>
              </a:ext>
            </a:extLst>
          </p:cNvPr>
          <p:cNvSpPr txBox="1"/>
          <p:nvPr/>
        </p:nvSpPr>
        <p:spPr>
          <a:xfrm>
            <a:off x="554991" y="3927086"/>
            <a:ext cx="5575222" cy="1517082"/>
          </a:xfrm>
          <a:prstGeom prst="rect">
            <a:avLst/>
          </a:prstGeom>
        </p:spPr>
        <p:txBody>
          <a:bodyPr vert="horz" wrap="square" lIns="0" tIns="16510" rIns="0" bIns="0" rtlCol="0">
            <a:spAutoFit/>
          </a:bodyPr>
          <a:lstStyle/>
          <a:p>
            <a:pPr marL="12700">
              <a:lnSpc>
                <a:spcPts val="1950"/>
              </a:lnSpc>
              <a:spcBef>
                <a:spcPts val="130"/>
              </a:spcBef>
            </a:pPr>
            <a:r>
              <a:rPr sz="1600" i="1" spc="-5" dirty="0">
                <a:solidFill>
                  <a:srgbClr val="3A3838"/>
                </a:solidFill>
                <a:latin typeface="Calibri"/>
                <a:cs typeface="Calibri"/>
              </a:rPr>
              <a:t>Pure </a:t>
            </a:r>
            <a:r>
              <a:rPr sz="1600" i="1" spc="-10" dirty="0">
                <a:solidFill>
                  <a:srgbClr val="3A3838"/>
                </a:solidFill>
                <a:latin typeface="Calibri"/>
                <a:cs typeface="Calibri"/>
              </a:rPr>
              <a:t>cooling mode: -15</a:t>
            </a:r>
            <a:r>
              <a:rPr sz="1650" b="0" i="1" spc="-10" dirty="0">
                <a:solidFill>
                  <a:srgbClr val="3A3838"/>
                </a:solidFill>
                <a:latin typeface="Segoe UI Semilight"/>
                <a:cs typeface="Segoe UI Semilight"/>
              </a:rPr>
              <a:t>°</a:t>
            </a:r>
            <a:r>
              <a:rPr sz="1600" i="1" spc="-10" dirty="0">
                <a:solidFill>
                  <a:srgbClr val="3A3838"/>
                </a:solidFill>
                <a:latin typeface="Calibri"/>
                <a:cs typeface="Calibri"/>
              </a:rPr>
              <a:t>C</a:t>
            </a:r>
            <a:r>
              <a:rPr lang="tr-TR" sz="1600" i="1" spc="-10" dirty="0">
                <a:solidFill>
                  <a:srgbClr val="3A3838"/>
                </a:solidFill>
                <a:latin typeface="Calibri"/>
                <a:cs typeface="Calibri"/>
              </a:rPr>
              <a:t> </a:t>
            </a:r>
            <a:r>
              <a:rPr sz="1600" i="1" spc="-10" dirty="0">
                <a:solidFill>
                  <a:srgbClr val="3A3838"/>
                </a:solidFill>
                <a:latin typeface="Calibri"/>
                <a:cs typeface="Calibri"/>
              </a:rPr>
              <a:t>~</a:t>
            </a:r>
            <a:r>
              <a:rPr lang="tr-TR" sz="1600" i="1" spc="-10" dirty="0">
                <a:solidFill>
                  <a:srgbClr val="3A3838"/>
                </a:solidFill>
                <a:latin typeface="Calibri"/>
                <a:cs typeface="Calibri"/>
              </a:rPr>
              <a:t> 52</a:t>
            </a:r>
            <a:r>
              <a:rPr sz="1650" b="0" i="1" spc="-10" dirty="0">
                <a:solidFill>
                  <a:srgbClr val="3A3838"/>
                </a:solidFill>
                <a:latin typeface="Segoe UI Semilight"/>
                <a:cs typeface="Segoe UI Semilight"/>
              </a:rPr>
              <a:t>°</a:t>
            </a:r>
            <a:r>
              <a:rPr sz="1600" i="1" spc="-10" dirty="0">
                <a:solidFill>
                  <a:srgbClr val="3A3838"/>
                </a:solidFill>
                <a:latin typeface="Calibri"/>
                <a:cs typeface="Calibri"/>
              </a:rPr>
              <a:t>C</a:t>
            </a:r>
            <a:r>
              <a:rPr sz="1600" i="1" spc="105" dirty="0">
                <a:solidFill>
                  <a:srgbClr val="3A3838"/>
                </a:solidFill>
                <a:latin typeface="Calibri"/>
                <a:cs typeface="Calibri"/>
              </a:rPr>
              <a:t> </a:t>
            </a:r>
            <a:r>
              <a:rPr sz="1600" i="1" spc="-5" dirty="0">
                <a:solidFill>
                  <a:srgbClr val="3A3838"/>
                </a:solidFill>
                <a:latin typeface="Calibri"/>
                <a:cs typeface="Calibri"/>
              </a:rPr>
              <a:t>DB</a:t>
            </a:r>
            <a:endParaRPr sz="1600" dirty="0">
              <a:latin typeface="Calibri"/>
              <a:cs typeface="Calibri"/>
            </a:endParaRPr>
          </a:p>
          <a:p>
            <a:pPr marL="12700">
              <a:lnSpc>
                <a:spcPts val="1920"/>
              </a:lnSpc>
            </a:pPr>
            <a:r>
              <a:rPr sz="1600" i="1" spc="-5" dirty="0">
                <a:solidFill>
                  <a:srgbClr val="3A3838"/>
                </a:solidFill>
                <a:latin typeface="Calibri"/>
                <a:cs typeface="Calibri"/>
              </a:rPr>
              <a:t>Main </a:t>
            </a:r>
            <a:r>
              <a:rPr sz="1600" i="1" spc="-10" dirty="0">
                <a:solidFill>
                  <a:srgbClr val="3A3838"/>
                </a:solidFill>
                <a:latin typeface="Calibri"/>
                <a:cs typeface="Calibri"/>
              </a:rPr>
              <a:t>cooling </a:t>
            </a:r>
            <a:r>
              <a:rPr sz="1600" i="1" spc="-5" dirty="0">
                <a:solidFill>
                  <a:srgbClr val="3A3838"/>
                </a:solidFill>
                <a:latin typeface="Calibri"/>
                <a:cs typeface="Calibri"/>
              </a:rPr>
              <a:t>mode </a:t>
            </a:r>
            <a:r>
              <a:rPr sz="1600" i="1" spc="-15" dirty="0">
                <a:solidFill>
                  <a:srgbClr val="3A3838"/>
                </a:solidFill>
                <a:latin typeface="Calibri"/>
                <a:cs typeface="Calibri"/>
              </a:rPr>
              <a:t>(mixed </a:t>
            </a:r>
            <a:r>
              <a:rPr sz="1600" i="1" spc="-10" dirty="0">
                <a:solidFill>
                  <a:srgbClr val="3A3838"/>
                </a:solidFill>
                <a:latin typeface="Calibri"/>
                <a:cs typeface="Calibri"/>
              </a:rPr>
              <a:t>mode): -15</a:t>
            </a:r>
            <a:r>
              <a:rPr sz="1650" b="0" i="1" spc="-10" dirty="0">
                <a:solidFill>
                  <a:srgbClr val="3A3838"/>
                </a:solidFill>
                <a:latin typeface="Segoe UI Semilight"/>
                <a:cs typeface="Segoe UI Semilight"/>
              </a:rPr>
              <a:t>°</a:t>
            </a:r>
            <a:r>
              <a:rPr sz="1600" i="1" spc="-10" dirty="0">
                <a:solidFill>
                  <a:srgbClr val="3A3838"/>
                </a:solidFill>
                <a:latin typeface="Calibri"/>
                <a:cs typeface="Calibri"/>
              </a:rPr>
              <a:t>C</a:t>
            </a:r>
            <a:r>
              <a:rPr lang="tr-TR" sz="1600" i="1" spc="-10" dirty="0">
                <a:solidFill>
                  <a:srgbClr val="3A3838"/>
                </a:solidFill>
                <a:latin typeface="Calibri"/>
                <a:cs typeface="Calibri"/>
              </a:rPr>
              <a:t> </a:t>
            </a:r>
            <a:r>
              <a:rPr sz="1600" i="1" spc="-10" dirty="0">
                <a:solidFill>
                  <a:srgbClr val="3A3838"/>
                </a:solidFill>
                <a:latin typeface="Calibri"/>
                <a:cs typeface="Calibri"/>
              </a:rPr>
              <a:t>~</a:t>
            </a:r>
            <a:r>
              <a:rPr lang="tr-TR" sz="1600" i="1" spc="-10" dirty="0">
                <a:solidFill>
                  <a:srgbClr val="3A3838"/>
                </a:solidFill>
                <a:latin typeface="Calibri"/>
                <a:cs typeface="Calibri"/>
              </a:rPr>
              <a:t> </a:t>
            </a:r>
            <a:r>
              <a:rPr sz="1600" i="1" spc="-10" dirty="0">
                <a:solidFill>
                  <a:srgbClr val="3A3838"/>
                </a:solidFill>
                <a:latin typeface="Calibri"/>
                <a:cs typeface="Calibri"/>
              </a:rPr>
              <a:t>27</a:t>
            </a:r>
            <a:r>
              <a:rPr sz="1650" b="0" i="1" spc="-10" dirty="0">
                <a:solidFill>
                  <a:srgbClr val="3A3838"/>
                </a:solidFill>
                <a:latin typeface="Segoe UI Semilight"/>
                <a:cs typeface="Segoe UI Semilight"/>
              </a:rPr>
              <a:t>°</a:t>
            </a:r>
            <a:r>
              <a:rPr sz="1600" i="1" spc="-10" dirty="0">
                <a:solidFill>
                  <a:srgbClr val="3A3838"/>
                </a:solidFill>
                <a:latin typeface="Calibri"/>
                <a:cs typeface="Calibri"/>
              </a:rPr>
              <a:t>C</a:t>
            </a:r>
            <a:r>
              <a:rPr sz="1600" i="1" spc="130" dirty="0">
                <a:solidFill>
                  <a:srgbClr val="3A3838"/>
                </a:solidFill>
                <a:latin typeface="Calibri"/>
                <a:cs typeface="Calibri"/>
              </a:rPr>
              <a:t> </a:t>
            </a:r>
            <a:r>
              <a:rPr sz="1600" i="1" spc="-10" dirty="0">
                <a:solidFill>
                  <a:srgbClr val="3A3838"/>
                </a:solidFill>
                <a:latin typeface="Calibri"/>
                <a:cs typeface="Calibri"/>
              </a:rPr>
              <a:t>DB</a:t>
            </a:r>
            <a:endParaRPr sz="1600" dirty="0">
              <a:latin typeface="Calibri"/>
              <a:cs typeface="Calibri"/>
            </a:endParaRPr>
          </a:p>
          <a:p>
            <a:pPr marL="12700">
              <a:lnSpc>
                <a:spcPts val="1920"/>
              </a:lnSpc>
            </a:pPr>
            <a:r>
              <a:rPr sz="1600" i="1" spc="-5" dirty="0">
                <a:solidFill>
                  <a:srgbClr val="3A3838"/>
                </a:solidFill>
                <a:latin typeface="Calibri"/>
                <a:cs typeface="Calibri"/>
              </a:rPr>
              <a:t>Pure heating mode: </a:t>
            </a:r>
            <a:r>
              <a:rPr sz="1600" i="1" spc="-15" dirty="0">
                <a:solidFill>
                  <a:srgbClr val="3A3838"/>
                </a:solidFill>
                <a:latin typeface="Calibri"/>
                <a:cs typeface="Calibri"/>
              </a:rPr>
              <a:t>-25</a:t>
            </a:r>
            <a:r>
              <a:rPr sz="1650" b="0" i="1" spc="-15" dirty="0">
                <a:solidFill>
                  <a:srgbClr val="3A3838"/>
                </a:solidFill>
                <a:latin typeface="Segoe UI Semilight"/>
                <a:cs typeface="Segoe UI Semilight"/>
              </a:rPr>
              <a:t>°</a:t>
            </a:r>
            <a:r>
              <a:rPr sz="1600" i="1" spc="-15" dirty="0">
                <a:solidFill>
                  <a:srgbClr val="3A3838"/>
                </a:solidFill>
                <a:latin typeface="Calibri"/>
                <a:cs typeface="Calibri"/>
              </a:rPr>
              <a:t>C</a:t>
            </a:r>
            <a:r>
              <a:rPr lang="tr-TR" sz="1600" i="1" spc="-15" dirty="0">
                <a:solidFill>
                  <a:srgbClr val="3A3838"/>
                </a:solidFill>
                <a:latin typeface="Calibri"/>
                <a:cs typeface="Calibri"/>
              </a:rPr>
              <a:t> </a:t>
            </a:r>
            <a:r>
              <a:rPr sz="1600" i="1" spc="-15">
                <a:solidFill>
                  <a:srgbClr val="3A3838"/>
                </a:solidFill>
                <a:latin typeface="Calibri"/>
                <a:cs typeface="Calibri"/>
              </a:rPr>
              <a:t>~</a:t>
            </a:r>
            <a:r>
              <a:rPr lang="tr-TR" sz="1600" i="1" spc="-15">
                <a:solidFill>
                  <a:srgbClr val="3A3838"/>
                </a:solidFill>
                <a:latin typeface="Calibri"/>
                <a:cs typeface="Calibri"/>
              </a:rPr>
              <a:t> </a:t>
            </a:r>
            <a:r>
              <a:rPr lang="de-DE" sz="1600" b="1" i="1" spc="-15">
                <a:solidFill>
                  <a:srgbClr val="3A3838"/>
                </a:solidFill>
                <a:latin typeface="Calibri"/>
                <a:cs typeface="Calibri"/>
              </a:rPr>
              <a:t>27</a:t>
            </a:r>
            <a:r>
              <a:rPr sz="1650" b="1" i="1" spc="-15">
                <a:solidFill>
                  <a:srgbClr val="3A3838"/>
                </a:solidFill>
                <a:latin typeface="Segoe UI Semilight"/>
                <a:cs typeface="Segoe UI Semilight"/>
              </a:rPr>
              <a:t>°</a:t>
            </a:r>
            <a:r>
              <a:rPr sz="1600" b="1" i="1" spc="-15">
                <a:solidFill>
                  <a:srgbClr val="3A3838"/>
                </a:solidFill>
                <a:latin typeface="Calibri"/>
                <a:cs typeface="Calibri"/>
              </a:rPr>
              <a:t>C</a:t>
            </a:r>
            <a:r>
              <a:rPr sz="1600" b="1" i="1" spc="90">
                <a:solidFill>
                  <a:srgbClr val="3A3838"/>
                </a:solidFill>
                <a:latin typeface="Calibri"/>
                <a:cs typeface="Calibri"/>
              </a:rPr>
              <a:t> </a:t>
            </a:r>
            <a:r>
              <a:rPr lang="de-DE" sz="1600" b="1" i="1" spc="-10" dirty="0">
                <a:solidFill>
                  <a:srgbClr val="3A3838"/>
                </a:solidFill>
                <a:latin typeface="Calibri"/>
                <a:cs typeface="Calibri"/>
              </a:rPr>
              <a:t>D</a:t>
            </a:r>
            <a:r>
              <a:rPr sz="1600" b="1" i="1" spc="-10">
                <a:solidFill>
                  <a:srgbClr val="3A3838"/>
                </a:solidFill>
                <a:latin typeface="Calibri"/>
                <a:cs typeface="Calibri"/>
              </a:rPr>
              <a:t>B</a:t>
            </a:r>
            <a:endParaRPr sz="1600" b="1" dirty="0">
              <a:latin typeface="Calibri"/>
              <a:cs typeface="Calibri"/>
            </a:endParaRPr>
          </a:p>
          <a:p>
            <a:pPr marL="12700">
              <a:lnSpc>
                <a:spcPts val="1920"/>
              </a:lnSpc>
            </a:pPr>
            <a:r>
              <a:rPr sz="1600" i="1" spc="-5" dirty="0">
                <a:solidFill>
                  <a:srgbClr val="3A3838"/>
                </a:solidFill>
                <a:latin typeface="Calibri"/>
                <a:cs typeface="Calibri"/>
              </a:rPr>
              <a:t>Main heating mode </a:t>
            </a:r>
            <a:r>
              <a:rPr sz="1600" i="1" spc="-15" dirty="0">
                <a:solidFill>
                  <a:srgbClr val="3A3838"/>
                </a:solidFill>
                <a:latin typeface="Calibri"/>
                <a:cs typeface="Calibri"/>
              </a:rPr>
              <a:t>(mixed </a:t>
            </a:r>
            <a:r>
              <a:rPr sz="1600" i="1" spc="-10" dirty="0">
                <a:solidFill>
                  <a:srgbClr val="3A3838"/>
                </a:solidFill>
                <a:latin typeface="Calibri"/>
                <a:cs typeface="Calibri"/>
              </a:rPr>
              <a:t>mode): -15</a:t>
            </a:r>
            <a:r>
              <a:rPr sz="1650" b="0" i="1" spc="-10" dirty="0">
                <a:solidFill>
                  <a:srgbClr val="3A3838"/>
                </a:solidFill>
                <a:latin typeface="Segoe UI Semilight"/>
                <a:cs typeface="Segoe UI Semilight"/>
              </a:rPr>
              <a:t>°</a:t>
            </a:r>
            <a:r>
              <a:rPr sz="1600" i="1" spc="-10" dirty="0">
                <a:solidFill>
                  <a:srgbClr val="3A3838"/>
                </a:solidFill>
                <a:latin typeface="Calibri"/>
                <a:cs typeface="Calibri"/>
              </a:rPr>
              <a:t>C</a:t>
            </a:r>
            <a:r>
              <a:rPr lang="tr-TR" sz="1600" i="1" spc="-10" dirty="0">
                <a:solidFill>
                  <a:srgbClr val="3A3838"/>
                </a:solidFill>
                <a:latin typeface="Calibri"/>
                <a:cs typeface="Calibri"/>
              </a:rPr>
              <a:t> </a:t>
            </a:r>
            <a:r>
              <a:rPr sz="1600" i="1" spc="-10">
                <a:solidFill>
                  <a:srgbClr val="3A3838"/>
                </a:solidFill>
                <a:latin typeface="Calibri"/>
                <a:cs typeface="Calibri"/>
              </a:rPr>
              <a:t>~</a:t>
            </a:r>
            <a:r>
              <a:rPr lang="tr-TR" sz="1600" i="1" spc="-10">
                <a:solidFill>
                  <a:srgbClr val="3A3838"/>
                </a:solidFill>
                <a:latin typeface="Calibri"/>
                <a:cs typeface="Calibri"/>
              </a:rPr>
              <a:t> </a:t>
            </a:r>
            <a:r>
              <a:rPr lang="de-DE" sz="1600" b="1" i="1" spc="-10">
                <a:solidFill>
                  <a:srgbClr val="3A3838"/>
                </a:solidFill>
                <a:latin typeface="Calibri"/>
                <a:cs typeface="Calibri"/>
              </a:rPr>
              <a:t>27</a:t>
            </a:r>
            <a:r>
              <a:rPr sz="1650" b="1" i="1" spc="-10">
                <a:solidFill>
                  <a:srgbClr val="3A3838"/>
                </a:solidFill>
                <a:latin typeface="Segoe UI Semilight"/>
                <a:cs typeface="Segoe UI Semilight"/>
              </a:rPr>
              <a:t>°</a:t>
            </a:r>
            <a:r>
              <a:rPr sz="1600" b="1" i="1" spc="-10">
                <a:solidFill>
                  <a:srgbClr val="3A3838"/>
                </a:solidFill>
                <a:latin typeface="Calibri"/>
                <a:cs typeface="Calibri"/>
              </a:rPr>
              <a:t>C</a:t>
            </a:r>
            <a:r>
              <a:rPr sz="1600" b="1" i="1" spc="125">
                <a:solidFill>
                  <a:srgbClr val="3A3838"/>
                </a:solidFill>
                <a:latin typeface="Calibri"/>
                <a:cs typeface="Calibri"/>
              </a:rPr>
              <a:t> </a:t>
            </a:r>
            <a:r>
              <a:rPr lang="de-DE" sz="1600" b="1" i="1" spc="-10" dirty="0">
                <a:solidFill>
                  <a:srgbClr val="3A3838"/>
                </a:solidFill>
                <a:latin typeface="Calibri"/>
                <a:cs typeface="Calibri"/>
              </a:rPr>
              <a:t>D</a:t>
            </a:r>
            <a:r>
              <a:rPr sz="1600" b="1" i="1" spc="-10">
                <a:solidFill>
                  <a:srgbClr val="3A3838"/>
                </a:solidFill>
                <a:latin typeface="Calibri"/>
                <a:cs typeface="Calibri"/>
              </a:rPr>
              <a:t>B</a:t>
            </a:r>
            <a:endParaRPr sz="1600" b="1" dirty="0">
              <a:latin typeface="Calibri"/>
              <a:cs typeface="Calibri"/>
            </a:endParaRPr>
          </a:p>
          <a:p>
            <a:pPr marL="12700">
              <a:lnSpc>
                <a:spcPts val="1950"/>
              </a:lnSpc>
            </a:pPr>
            <a:endParaRPr lang="tr-TR" sz="1600" i="1" spc="-5" dirty="0">
              <a:solidFill>
                <a:srgbClr val="3A3838"/>
              </a:solidFill>
              <a:latin typeface="Calibri"/>
              <a:cs typeface="Calibri"/>
            </a:endParaRPr>
          </a:p>
          <a:p>
            <a:pPr marL="12700">
              <a:lnSpc>
                <a:spcPts val="1950"/>
              </a:lnSpc>
            </a:pPr>
            <a:endParaRPr sz="1200" dirty="0">
              <a:latin typeface="Calibri"/>
              <a:cs typeface="Calibri"/>
            </a:endParaRPr>
          </a:p>
        </p:txBody>
      </p:sp>
      <p:pic>
        <p:nvPicPr>
          <p:cNvPr id="7" name="图片 4" descr="image007">
            <a:extLst>
              <a:ext uri="{FF2B5EF4-FFF2-40B4-BE49-F238E27FC236}">
                <a16:creationId xmlns:a16="http://schemas.microsoft.com/office/drawing/2014/main" id="{D912380E-D53E-4561-9B09-DB3F7B8D94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53" b="30648"/>
          <a:stretch/>
        </p:blipFill>
        <p:spPr bwMode="auto">
          <a:xfrm>
            <a:off x="6085135" y="1325563"/>
            <a:ext cx="4329499" cy="280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descr="image005">
            <a:extLst>
              <a:ext uri="{FF2B5EF4-FFF2-40B4-BE49-F238E27FC236}">
                <a16:creationId xmlns:a16="http://schemas.microsoft.com/office/drawing/2014/main" id="{06F044A7-8432-410F-B885-305BA63FBD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7" t="21825" r="10154" b="23560"/>
          <a:stretch/>
        </p:blipFill>
        <p:spPr bwMode="auto">
          <a:xfrm>
            <a:off x="410845" y="1391300"/>
            <a:ext cx="5150498" cy="235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40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descr="VRVIII heat recovery illustration_tcm135-106560"/>
          <p:cNvSpPr>
            <a:spLocks noGrp="1" noChangeAspect="1" noChangeArrowheads="1"/>
          </p:cNvSpPr>
          <p:nvPr isPhoto="1">
            <p:custDataLst>
              <p:tags r:id="rId1"/>
            </p:custDataLst>
          </p:nvPr>
        </p:nvSpPr>
        <p:spPr bwMode="auto">
          <a:xfrm>
            <a:off x="696307" y="1125400"/>
            <a:ext cx="5962057" cy="3830681"/>
          </a:xfrm>
          <a:prstGeom prst="rect">
            <a:avLst/>
          </a:prstGeom>
          <a:blipFill dpi="0" rotWithShape="1">
            <a:blip r:embed="rId38" cstate="print">
              <a:extLst>
                <a:ext uri="{BEBA8EAE-BF5A-486C-A8C5-ECC9F3942E4B}">
                  <a14:imgProps xmlns:a14="http://schemas.microsoft.com/office/drawing/2010/main">
                    <a14:imgLayer r:embed="rId39">
                      <a14:imgEffect>
                        <a14:brightnessContrast contrast="-40000"/>
                      </a14:imgEffect>
                    </a14:imgLayer>
                  </a14:imgProps>
                </a:ext>
                <a:ext uri="{28A0092B-C50C-407E-A947-70E740481C1C}">
                  <a14:useLocalDpi xmlns:a14="http://schemas.microsoft.com/office/drawing/2010/main"/>
                </a:ext>
              </a:extLst>
            </a:blip>
            <a:srcRect/>
            <a:stretch>
              <a:fillRect/>
            </a:stretch>
          </a:blipFill>
          <a:ln w="9525">
            <a:noFill/>
            <a:miter lim="800000"/>
            <a:headEnd/>
            <a:tailEnd/>
          </a:ln>
        </p:spPr>
        <p:txBody>
          <a:bodyPr>
            <a:noAutofit/>
          </a:bodyPr>
          <a:lstStyle/>
          <a:p>
            <a:endParaRPr lang="tr-TR">
              <a:latin typeface="Bosch Office Sans" pitchFamily="34" charset="0"/>
            </a:endParaRPr>
          </a:p>
        </p:txBody>
      </p:sp>
      <p:sp>
        <p:nvSpPr>
          <p:cNvPr id="7" name="Text Box 21"/>
          <p:cNvSpPr txBox="1">
            <a:spLocks noChangeArrowheads="1"/>
          </p:cNvSpPr>
          <p:nvPr>
            <p:custDataLst>
              <p:tags r:id="rId2"/>
            </p:custDataLst>
          </p:nvPr>
        </p:nvSpPr>
        <p:spPr bwMode="auto">
          <a:xfrm>
            <a:off x="460745" y="3454315"/>
            <a:ext cx="670141" cy="434938"/>
          </a:xfrm>
          <a:prstGeom prst="rect">
            <a:avLst/>
          </a:prstGeom>
          <a:noFill/>
          <a:ln w="9525" algn="ctr">
            <a:noFill/>
            <a:miter lim="800000"/>
            <a:headEnd/>
            <a:tailEnd/>
          </a:ln>
        </p:spPr>
        <p:txBody>
          <a:bodyPr wrap="none" lIns="80211" tIns="40106" rIns="80211" bIns="40106">
            <a:noAutofit/>
          </a:bodyPr>
          <a:lstStyle/>
          <a:p>
            <a:pPr algn="ctr"/>
            <a:r>
              <a:rPr lang="en-US" altLang="ko-KR" sz="1100" dirty="0">
                <a:latin typeface="+mj-lt"/>
                <a:ea typeface="돋움" pitchFamily="50" charset="-127"/>
                <a:cs typeface="Arial" pitchFamily="34" charset="0"/>
              </a:rPr>
              <a:t>Outdoor</a:t>
            </a:r>
          </a:p>
          <a:p>
            <a:pPr algn="ctr"/>
            <a:r>
              <a:rPr lang="en-US" altLang="ko-KR" sz="1100" dirty="0">
                <a:latin typeface="+mj-lt"/>
                <a:ea typeface="돋움" pitchFamily="50" charset="-127"/>
                <a:cs typeface="Arial" pitchFamily="34" charset="0"/>
              </a:rPr>
              <a:t>Unit</a:t>
            </a:r>
            <a:r>
              <a:rPr lang="tr-TR" altLang="ko-KR" sz="1100" dirty="0">
                <a:latin typeface="+mj-lt"/>
                <a:ea typeface="돋움" pitchFamily="50" charset="-127"/>
                <a:cs typeface="Arial" pitchFamily="34" charset="0"/>
              </a:rPr>
              <a:t>(s)</a:t>
            </a:r>
            <a:endParaRPr lang="en-US" altLang="ko-KR" sz="1100" dirty="0">
              <a:latin typeface="+mj-lt"/>
              <a:ea typeface="돋움" pitchFamily="50" charset="-127"/>
              <a:cs typeface="Arial" pitchFamily="34" charset="0"/>
            </a:endParaRPr>
          </a:p>
        </p:txBody>
      </p:sp>
      <p:sp>
        <p:nvSpPr>
          <p:cNvPr id="8" name="Text Box 23"/>
          <p:cNvSpPr txBox="1">
            <a:spLocks noChangeArrowheads="1"/>
          </p:cNvSpPr>
          <p:nvPr>
            <p:custDataLst>
              <p:tags r:id="rId3"/>
            </p:custDataLst>
          </p:nvPr>
        </p:nvSpPr>
        <p:spPr bwMode="auto">
          <a:xfrm>
            <a:off x="1294690" y="3889253"/>
            <a:ext cx="530680" cy="250272"/>
          </a:xfrm>
          <a:prstGeom prst="rect">
            <a:avLst/>
          </a:prstGeom>
          <a:noFill/>
          <a:ln w="9525" algn="ctr">
            <a:noFill/>
            <a:miter lim="800000"/>
            <a:headEnd/>
            <a:tailEnd/>
          </a:ln>
        </p:spPr>
        <p:txBody>
          <a:bodyPr wrap="none" lIns="80211" tIns="40106" rIns="80211" bIns="40106">
            <a:noAutofit/>
          </a:bodyPr>
          <a:lstStyle/>
          <a:p>
            <a:pPr algn="ctr"/>
            <a:r>
              <a:rPr lang="tr-TR" altLang="ko-KR" sz="1100" dirty="0">
                <a:latin typeface="+mj-lt"/>
                <a:ea typeface="돋움" pitchFamily="50" charset="-127"/>
                <a:cs typeface="Arial" pitchFamily="34" charset="0"/>
              </a:rPr>
              <a:t>Joints</a:t>
            </a:r>
            <a:endParaRPr lang="en-US" altLang="ko-KR" sz="1100" dirty="0">
              <a:latin typeface="+mj-lt"/>
              <a:ea typeface="돋움" pitchFamily="50" charset="-127"/>
              <a:cs typeface="Arial" pitchFamily="34" charset="0"/>
            </a:endParaRPr>
          </a:p>
        </p:txBody>
      </p:sp>
      <p:sp>
        <p:nvSpPr>
          <p:cNvPr id="9" name="Text Box 85"/>
          <p:cNvSpPr txBox="1">
            <a:spLocks noChangeArrowheads="1"/>
          </p:cNvSpPr>
          <p:nvPr>
            <p:custDataLst>
              <p:tags r:id="rId4"/>
            </p:custDataLst>
          </p:nvPr>
        </p:nvSpPr>
        <p:spPr bwMode="auto">
          <a:xfrm>
            <a:off x="7847542" y="1686132"/>
            <a:ext cx="3029080" cy="3869367"/>
          </a:xfrm>
          <a:prstGeom prst="rect">
            <a:avLst/>
          </a:prstGeom>
          <a:noFill/>
          <a:ln w="9525" algn="ctr">
            <a:noFill/>
            <a:miter lim="800000"/>
            <a:headEnd/>
            <a:tailEnd/>
          </a:ln>
        </p:spPr>
        <p:txBody>
          <a:bodyPr wrap="square" lIns="80211" tIns="40106" rIns="80211" bIns="40106">
            <a:noAutofit/>
          </a:bodyPr>
          <a:lstStyle/>
          <a:p>
            <a:pPr>
              <a:lnSpc>
                <a:spcPct val="150000"/>
              </a:lnSpc>
              <a:buFontTx/>
              <a:buChar char="•"/>
            </a:pPr>
            <a:r>
              <a:rPr lang="tr-TR" altLang="ko-KR" sz="1200" dirty="0">
                <a:latin typeface="+mj-lt"/>
                <a:ea typeface="돋움" pitchFamily="50" charset="-127"/>
              </a:rPr>
              <a:t> </a:t>
            </a:r>
            <a:r>
              <a:rPr lang="tr-TR" altLang="ko-KR" sz="1200" dirty="0" err="1">
                <a:latin typeface="+mj-lt"/>
                <a:ea typeface="돋움" pitchFamily="50" charset="-127"/>
              </a:rPr>
              <a:t>System</a:t>
            </a:r>
            <a:r>
              <a:rPr lang="tr-TR" altLang="ko-KR" sz="1200" dirty="0">
                <a:latin typeface="+mj-lt"/>
                <a:ea typeface="돋움" pitchFamily="50" charset="-127"/>
              </a:rPr>
              <a:t> is </a:t>
            </a:r>
            <a:r>
              <a:rPr lang="tr-TR" altLang="ko-KR" sz="1200" dirty="0" err="1">
                <a:latin typeface="+mj-lt"/>
                <a:ea typeface="돋움" pitchFamily="50" charset="-127"/>
              </a:rPr>
              <a:t>able</a:t>
            </a:r>
            <a:r>
              <a:rPr lang="tr-TR" altLang="ko-KR" sz="1200" dirty="0">
                <a:latin typeface="+mj-lt"/>
                <a:ea typeface="돋움" pitchFamily="50" charset="-127"/>
              </a:rPr>
              <a:t> </a:t>
            </a:r>
            <a:r>
              <a:rPr lang="tr-TR" altLang="ko-KR" sz="1200" dirty="0" err="1">
                <a:latin typeface="+mj-lt"/>
                <a:ea typeface="돋움" pitchFamily="50" charset="-127"/>
              </a:rPr>
              <a:t>to</a:t>
            </a:r>
            <a:r>
              <a:rPr lang="tr-TR" altLang="ko-KR" sz="1200" dirty="0">
                <a:latin typeface="+mj-lt"/>
                <a:ea typeface="돋움" pitchFamily="50" charset="-127"/>
              </a:rPr>
              <a:t> </a:t>
            </a:r>
            <a:r>
              <a:rPr lang="tr-TR" altLang="ko-KR" sz="1200" dirty="0" err="1">
                <a:latin typeface="+mj-lt"/>
                <a:ea typeface="돋움" pitchFamily="50" charset="-127"/>
              </a:rPr>
              <a:t>run</a:t>
            </a:r>
            <a:r>
              <a:rPr lang="tr-TR" altLang="ko-KR" sz="1200" dirty="0">
                <a:latin typeface="+mj-lt"/>
                <a:ea typeface="돋움" pitchFamily="50" charset="-127"/>
              </a:rPr>
              <a:t> </a:t>
            </a:r>
            <a:r>
              <a:rPr lang="tr-TR" altLang="ko-KR" sz="1200" dirty="0" err="1">
                <a:latin typeface="+mj-lt"/>
                <a:ea typeface="돋움" pitchFamily="50" charset="-127"/>
              </a:rPr>
              <a:t>for</a:t>
            </a:r>
            <a:r>
              <a:rPr lang="tr-TR" altLang="ko-KR" sz="1200" dirty="0">
                <a:latin typeface="+mj-lt"/>
                <a:ea typeface="돋움" pitchFamily="50" charset="-127"/>
              </a:rPr>
              <a:t> at </a:t>
            </a:r>
            <a:r>
              <a:rPr lang="tr-TR" altLang="ko-KR" sz="1200" dirty="0" err="1">
                <a:latin typeface="+mj-lt"/>
                <a:ea typeface="돋움" pitchFamily="50" charset="-127"/>
              </a:rPr>
              <a:t>cooling</a:t>
            </a:r>
            <a:r>
              <a:rPr lang="tr-TR" altLang="ko-KR" sz="1200" dirty="0">
                <a:latin typeface="+mj-lt"/>
                <a:ea typeface="돋움" pitchFamily="50" charset="-127"/>
              </a:rPr>
              <a:t>, heating or simultaneously </a:t>
            </a:r>
          </a:p>
          <a:p>
            <a:pPr>
              <a:lnSpc>
                <a:spcPct val="150000"/>
              </a:lnSpc>
              <a:buFontTx/>
              <a:buChar char="•"/>
            </a:pPr>
            <a:r>
              <a:rPr lang="tr-TR" altLang="ko-KR" sz="1200" dirty="0">
                <a:latin typeface="+mj-lt"/>
                <a:ea typeface="돋움" pitchFamily="50" charset="-127"/>
              </a:rPr>
              <a:t> Higher efficiency </a:t>
            </a:r>
            <a:r>
              <a:rPr lang="tr-TR" altLang="ko-KR" sz="1200" dirty="0" err="1">
                <a:latin typeface="+mj-lt"/>
                <a:ea typeface="돋움" pitchFamily="50" charset="-127"/>
              </a:rPr>
              <a:t>compared</a:t>
            </a:r>
            <a:r>
              <a:rPr lang="tr-TR" altLang="ko-KR" sz="1200" dirty="0">
                <a:latin typeface="+mj-lt"/>
                <a:ea typeface="돋움" pitchFamily="50" charset="-127"/>
              </a:rPr>
              <a:t> </a:t>
            </a:r>
            <a:r>
              <a:rPr lang="tr-TR" altLang="ko-KR" sz="1200" dirty="0" err="1">
                <a:latin typeface="+mj-lt"/>
                <a:ea typeface="돋움" pitchFamily="50" charset="-127"/>
              </a:rPr>
              <a:t>to</a:t>
            </a:r>
            <a:r>
              <a:rPr lang="tr-TR" altLang="ko-KR" sz="1200" dirty="0">
                <a:latin typeface="+mj-lt"/>
                <a:ea typeface="돋움" pitchFamily="50" charset="-127"/>
              </a:rPr>
              <a:t> 2-pipe VRF </a:t>
            </a:r>
            <a:r>
              <a:rPr lang="tr-TR" altLang="ko-KR" sz="1200" dirty="0" err="1">
                <a:latin typeface="+mj-lt"/>
                <a:ea typeface="돋움" pitchFamily="50" charset="-127"/>
              </a:rPr>
              <a:t>due</a:t>
            </a:r>
            <a:r>
              <a:rPr lang="tr-TR" altLang="ko-KR" sz="1200" dirty="0">
                <a:latin typeface="+mj-lt"/>
                <a:ea typeface="돋움" pitchFamily="50" charset="-127"/>
              </a:rPr>
              <a:t> to heat recovery</a:t>
            </a:r>
          </a:p>
          <a:p>
            <a:pPr>
              <a:lnSpc>
                <a:spcPct val="150000"/>
              </a:lnSpc>
              <a:buFontTx/>
              <a:buChar char="•"/>
            </a:pPr>
            <a:r>
              <a:rPr lang="tr-TR" altLang="ko-KR" sz="1200" dirty="0">
                <a:latin typeface="+mj-lt"/>
                <a:ea typeface="돋움" pitchFamily="50" charset="-127"/>
              </a:rPr>
              <a:t> </a:t>
            </a:r>
            <a:r>
              <a:rPr lang="en-US" altLang="ko-KR" sz="1200" dirty="0">
                <a:latin typeface="+mj-lt"/>
                <a:ea typeface="돋움" pitchFamily="50" charset="-127"/>
              </a:rPr>
              <a:t>Single piping system</a:t>
            </a:r>
            <a:r>
              <a:rPr lang="tr-TR" altLang="ko-KR" sz="1200" dirty="0">
                <a:latin typeface="+mj-lt"/>
                <a:ea typeface="돋움" pitchFamily="50" charset="-127"/>
              </a:rPr>
              <a:t> (3 pipe, </a:t>
            </a:r>
            <a:r>
              <a:rPr lang="tr-TR" altLang="ko-KR" sz="1200" dirty="0" err="1">
                <a:latin typeface="+mj-lt"/>
                <a:ea typeface="돋움" pitchFamily="50" charset="-127"/>
              </a:rPr>
              <a:t>liquid</a:t>
            </a:r>
            <a:r>
              <a:rPr lang="tr-TR" altLang="ko-KR" sz="1200" dirty="0">
                <a:latin typeface="+mj-lt"/>
                <a:ea typeface="돋움" pitchFamily="50" charset="-127"/>
              </a:rPr>
              <a:t>/</a:t>
            </a:r>
            <a:r>
              <a:rPr lang="tr-TR" altLang="ko-KR" sz="1200" dirty="0" err="1">
                <a:latin typeface="+mj-lt"/>
                <a:ea typeface="돋움" pitchFamily="50" charset="-127"/>
              </a:rPr>
              <a:t>high</a:t>
            </a:r>
            <a:r>
              <a:rPr lang="tr-TR" altLang="ko-KR" sz="1200" dirty="0">
                <a:latin typeface="+mj-lt"/>
                <a:ea typeface="돋움" pitchFamily="50" charset="-127"/>
              </a:rPr>
              <a:t> pres </a:t>
            </a:r>
            <a:r>
              <a:rPr lang="tr-TR" altLang="ko-KR" sz="1200" dirty="0" err="1">
                <a:latin typeface="+mj-lt"/>
                <a:ea typeface="돋움" pitchFamily="50" charset="-127"/>
              </a:rPr>
              <a:t>gas</a:t>
            </a:r>
            <a:r>
              <a:rPr lang="tr-TR" altLang="ko-KR" sz="1200" dirty="0">
                <a:latin typeface="+mj-lt"/>
                <a:ea typeface="돋움" pitchFamily="50" charset="-127"/>
              </a:rPr>
              <a:t>/</a:t>
            </a:r>
            <a:r>
              <a:rPr lang="tr-TR" altLang="ko-KR" sz="1200" dirty="0" err="1">
                <a:latin typeface="+mj-lt"/>
                <a:ea typeface="돋움" pitchFamily="50" charset="-127"/>
              </a:rPr>
              <a:t>low</a:t>
            </a:r>
            <a:r>
              <a:rPr lang="tr-TR" altLang="ko-KR" sz="1200" dirty="0">
                <a:latin typeface="+mj-lt"/>
                <a:ea typeface="돋움" pitchFamily="50" charset="-127"/>
              </a:rPr>
              <a:t> pres gas)</a:t>
            </a:r>
          </a:p>
          <a:p>
            <a:pPr>
              <a:lnSpc>
                <a:spcPct val="150000"/>
              </a:lnSpc>
              <a:buFontTx/>
              <a:buChar char="•"/>
            </a:pPr>
            <a:r>
              <a:rPr lang="tr-TR" altLang="ko-KR" sz="1200" dirty="0">
                <a:latin typeface="+mj-lt"/>
                <a:ea typeface="돋움" pitchFamily="50" charset="-127"/>
              </a:rPr>
              <a:t> R-410A </a:t>
            </a:r>
            <a:r>
              <a:rPr lang="tr-TR" altLang="ko-KR" sz="1200" dirty="0" err="1">
                <a:latin typeface="+mj-lt"/>
                <a:ea typeface="돋움" pitchFamily="50" charset="-127"/>
              </a:rPr>
              <a:t>refrigerant</a:t>
            </a:r>
            <a:endParaRPr lang="ko-KR" altLang="en-US" sz="1200" dirty="0">
              <a:latin typeface="+mj-lt"/>
              <a:ea typeface="돋움" pitchFamily="50" charset="-127"/>
            </a:endParaRPr>
          </a:p>
          <a:p>
            <a:pPr>
              <a:lnSpc>
                <a:spcPct val="150000"/>
              </a:lnSpc>
              <a:buFontTx/>
              <a:buChar char="•"/>
            </a:pPr>
            <a:r>
              <a:rPr lang="en-US" altLang="ko-KR" sz="1200" dirty="0">
                <a:latin typeface="+mj-lt"/>
                <a:ea typeface="돋움" pitchFamily="50" charset="-127"/>
              </a:rPr>
              <a:t> Individual</a:t>
            </a:r>
            <a:r>
              <a:rPr lang="tr-TR" altLang="ko-KR" sz="1200" dirty="0">
                <a:latin typeface="+mj-lt"/>
                <a:ea typeface="돋움" pitchFamily="50" charset="-127"/>
              </a:rPr>
              <a:t> setting as on/off,</a:t>
            </a:r>
            <a:r>
              <a:rPr lang="en-US" altLang="ko-KR" sz="1200" dirty="0">
                <a:latin typeface="+mj-lt"/>
                <a:ea typeface="돋움" pitchFamily="50" charset="-127"/>
              </a:rPr>
              <a:t> </a:t>
            </a:r>
            <a:r>
              <a:rPr lang="tr-TR" altLang="ko-KR" sz="1200" dirty="0">
                <a:latin typeface="+mj-lt"/>
                <a:ea typeface="돋움" pitchFamily="50" charset="-127"/>
              </a:rPr>
              <a:t>set temp, air flow adjustment in rooms</a:t>
            </a:r>
          </a:p>
          <a:p>
            <a:pPr>
              <a:lnSpc>
                <a:spcPct val="150000"/>
              </a:lnSpc>
              <a:buFontTx/>
              <a:buChar char="•"/>
            </a:pPr>
            <a:r>
              <a:rPr lang="tr-TR" altLang="ko-KR" sz="1200" dirty="0">
                <a:latin typeface="+mj-lt"/>
                <a:ea typeface="돋움" pitchFamily="50" charset="-127"/>
              </a:rPr>
              <a:t> Centralised control availibility</a:t>
            </a:r>
          </a:p>
          <a:p>
            <a:pPr>
              <a:lnSpc>
                <a:spcPct val="150000"/>
              </a:lnSpc>
              <a:buFontTx/>
              <a:buChar char="•"/>
            </a:pPr>
            <a:r>
              <a:rPr lang="tr-TR" altLang="ko-KR" sz="1200" dirty="0">
                <a:latin typeface="+mj-lt"/>
                <a:ea typeface="돋움" pitchFamily="50" charset="-127"/>
              </a:rPr>
              <a:t> System capacity increase </a:t>
            </a:r>
            <a:r>
              <a:rPr lang="tr-TR" altLang="ko-KR" sz="1200" dirty="0" err="1">
                <a:latin typeface="+mj-lt"/>
                <a:ea typeface="돋움" pitchFamily="50" charset="-127"/>
              </a:rPr>
              <a:t>with</a:t>
            </a:r>
            <a:r>
              <a:rPr lang="tr-TR" altLang="ko-KR" sz="1200" dirty="0">
                <a:latin typeface="+mj-lt"/>
                <a:ea typeface="돋움" pitchFamily="50" charset="-127"/>
              </a:rPr>
              <a:t> </a:t>
            </a:r>
            <a:r>
              <a:rPr lang="tr-TR" altLang="ko-KR" sz="1200" dirty="0" err="1">
                <a:latin typeface="+mj-lt"/>
                <a:ea typeface="돋움" pitchFamily="50" charset="-127"/>
              </a:rPr>
              <a:t>by</a:t>
            </a:r>
            <a:r>
              <a:rPr lang="tr-TR" altLang="ko-KR" sz="1200" dirty="0">
                <a:latin typeface="+mj-lt"/>
                <a:ea typeface="돋움" pitchFamily="50" charset="-127"/>
              </a:rPr>
              <a:t> </a:t>
            </a:r>
            <a:r>
              <a:rPr lang="tr-TR" altLang="ko-KR" sz="1200" dirty="0" err="1">
                <a:latin typeface="+mj-lt"/>
                <a:ea typeface="돋움" pitchFamily="50" charset="-127"/>
              </a:rPr>
              <a:t>combining</a:t>
            </a:r>
            <a:r>
              <a:rPr lang="tr-TR" altLang="ko-KR" sz="1200" dirty="0">
                <a:latin typeface="+mj-lt"/>
                <a:ea typeface="돋움" pitchFamily="50" charset="-127"/>
              </a:rPr>
              <a:t> </a:t>
            </a:r>
            <a:r>
              <a:rPr lang="tr-TR" altLang="ko-KR" sz="1200" dirty="0" err="1">
                <a:latin typeface="+mj-lt"/>
                <a:ea typeface="돋움" pitchFamily="50" charset="-127"/>
              </a:rPr>
              <a:t>outdoor</a:t>
            </a:r>
            <a:r>
              <a:rPr lang="tr-TR" altLang="ko-KR" sz="1200" dirty="0">
                <a:latin typeface="+mj-lt"/>
                <a:ea typeface="돋움" pitchFamily="50" charset="-127"/>
              </a:rPr>
              <a:t> units up </a:t>
            </a:r>
            <a:r>
              <a:rPr lang="tr-TR" altLang="ko-KR" sz="1200" dirty="0" err="1">
                <a:latin typeface="+mj-lt"/>
                <a:ea typeface="돋움" pitchFamily="50" charset="-127"/>
              </a:rPr>
              <a:t>to</a:t>
            </a:r>
            <a:r>
              <a:rPr lang="tr-TR" altLang="ko-KR" sz="1200" dirty="0">
                <a:latin typeface="+mj-lt"/>
                <a:ea typeface="돋움" pitchFamily="50" charset="-127"/>
              </a:rPr>
              <a:t> 3, </a:t>
            </a:r>
            <a:r>
              <a:rPr lang="tr-TR" altLang="ko-KR" sz="1200" err="1">
                <a:latin typeface="+mj-lt"/>
                <a:ea typeface="돋움" pitchFamily="50" charset="-127"/>
              </a:rPr>
              <a:t>reaching</a:t>
            </a:r>
            <a:r>
              <a:rPr lang="tr-TR" altLang="ko-KR" sz="1200">
                <a:latin typeface="+mj-lt"/>
                <a:ea typeface="돋움" pitchFamily="50" charset="-127"/>
              </a:rPr>
              <a:t> max. </a:t>
            </a:r>
            <a:r>
              <a:rPr lang="tr-TR" altLang="ko-KR" sz="1200" dirty="0">
                <a:latin typeface="+mj-lt"/>
                <a:ea typeface="돋움" pitchFamily="50" charset="-127"/>
              </a:rPr>
              <a:t>150 kW </a:t>
            </a:r>
            <a:r>
              <a:rPr lang="tr-TR" altLang="ko-KR" sz="1200" dirty="0" err="1">
                <a:latin typeface="+mj-lt"/>
                <a:ea typeface="돋움" pitchFamily="50" charset="-127"/>
              </a:rPr>
              <a:t>rated</a:t>
            </a:r>
            <a:r>
              <a:rPr lang="tr-TR" altLang="ko-KR" sz="1200" dirty="0">
                <a:latin typeface="+mj-lt"/>
                <a:ea typeface="돋움" pitchFamily="50" charset="-127"/>
              </a:rPr>
              <a:t> cooling capacity in one system</a:t>
            </a:r>
            <a:endParaRPr lang="ko-KR" altLang="en-US" sz="1200" dirty="0">
              <a:latin typeface="+mj-lt"/>
              <a:ea typeface="돋움" pitchFamily="50" charset="-127"/>
            </a:endParaRPr>
          </a:p>
        </p:txBody>
      </p:sp>
      <p:sp>
        <p:nvSpPr>
          <p:cNvPr id="10" name="Text Box 92"/>
          <p:cNvSpPr txBox="1">
            <a:spLocks noChangeArrowheads="1"/>
          </p:cNvSpPr>
          <p:nvPr>
            <p:custDataLst>
              <p:tags r:id="rId5"/>
            </p:custDataLst>
          </p:nvPr>
        </p:nvSpPr>
        <p:spPr bwMode="auto">
          <a:xfrm>
            <a:off x="5475287" y="1258400"/>
            <a:ext cx="820823" cy="419550"/>
          </a:xfrm>
          <a:prstGeom prst="rect">
            <a:avLst/>
          </a:prstGeom>
          <a:noFill/>
          <a:ln w="9525" algn="ctr">
            <a:noFill/>
            <a:miter lim="800000"/>
            <a:headEnd/>
            <a:tailEnd/>
          </a:ln>
        </p:spPr>
        <p:txBody>
          <a:bodyPr wrap="none" lIns="80211" tIns="40106" rIns="80211" bIns="40106">
            <a:noAutofit/>
          </a:bodyPr>
          <a:lstStyle/>
          <a:p>
            <a:pPr algn="ctr"/>
            <a:r>
              <a:rPr lang="tr-TR" altLang="ko-KR" sz="1100" dirty="0" err="1">
                <a:latin typeface="Arial" pitchFamily="34" charset="0"/>
                <a:ea typeface="돋움" pitchFamily="50" charset="-127"/>
                <a:cs typeface="Arial" pitchFamily="34" charset="0"/>
              </a:rPr>
              <a:t>Ducted</a:t>
            </a:r>
            <a:r>
              <a:rPr lang="tr-TR" altLang="ko-KR" sz="1100" dirty="0">
                <a:latin typeface="Arial" pitchFamily="34" charset="0"/>
                <a:ea typeface="돋움" pitchFamily="50" charset="-127"/>
                <a:cs typeface="Arial" pitchFamily="34" charset="0"/>
              </a:rPr>
              <a:t> type </a:t>
            </a:r>
          </a:p>
          <a:p>
            <a:pPr algn="ctr"/>
            <a:r>
              <a:rPr lang="tr-TR" altLang="ko-KR" sz="1100" dirty="0">
                <a:latin typeface="Arial" pitchFamily="34" charset="0"/>
                <a:ea typeface="돋움" pitchFamily="50" charset="-127"/>
                <a:cs typeface="Arial" pitchFamily="34" charset="0"/>
              </a:rPr>
              <a:t>i</a:t>
            </a:r>
            <a:r>
              <a:rPr lang="en-US" altLang="ko-KR" sz="1100" dirty="0" err="1">
                <a:latin typeface="Arial" pitchFamily="34" charset="0"/>
                <a:ea typeface="돋움" pitchFamily="50" charset="-127"/>
                <a:cs typeface="Arial" pitchFamily="34" charset="0"/>
              </a:rPr>
              <a:t>ndoor</a:t>
            </a:r>
            <a:r>
              <a:rPr lang="en-US" altLang="ko-KR" sz="1100" dirty="0">
                <a:latin typeface="Arial" pitchFamily="34" charset="0"/>
                <a:ea typeface="돋움" pitchFamily="50" charset="-127"/>
                <a:cs typeface="Arial" pitchFamily="34" charset="0"/>
              </a:rPr>
              <a:t> unit</a:t>
            </a:r>
          </a:p>
        </p:txBody>
      </p:sp>
      <p:sp>
        <p:nvSpPr>
          <p:cNvPr id="11" name="Oval 10"/>
          <p:cNvSpPr/>
          <p:nvPr>
            <p:custDataLst>
              <p:tags r:id="rId6"/>
            </p:custDataLst>
          </p:nvPr>
        </p:nvSpPr>
        <p:spPr>
          <a:xfrm>
            <a:off x="795816" y="2732039"/>
            <a:ext cx="532163" cy="507146"/>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Oval 11"/>
          <p:cNvSpPr/>
          <p:nvPr>
            <p:custDataLst>
              <p:tags r:id="rId7"/>
            </p:custDataLst>
          </p:nvPr>
        </p:nvSpPr>
        <p:spPr>
          <a:xfrm>
            <a:off x="1827695" y="2794142"/>
            <a:ext cx="405203" cy="361259"/>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13" name="Straight Connector 12"/>
          <p:cNvCxnSpPr/>
          <p:nvPr>
            <p:custDataLst>
              <p:tags r:id="rId8"/>
            </p:custDataLst>
          </p:nvPr>
        </p:nvCxnSpPr>
        <p:spPr>
          <a:xfrm flipH="1">
            <a:off x="1673841" y="3164916"/>
            <a:ext cx="329280" cy="734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1" idx="3"/>
            <a:endCxn id="7" idx="0"/>
          </p:cNvCxnSpPr>
          <p:nvPr>
            <p:custDataLst>
              <p:tags r:id="rId9"/>
            </p:custDataLst>
          </p:nvPr>
        </p:nvCxnSpPr>
        <p:spPr>
          <a:xfrm flipH="1">
            <a:off x="795816" y="3164915"/>
            <a:ext cx="77933" cy="2894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custDataLst>
              <p:tags r:id="rId10"/>
            </p:custDataLst>
          </p:nvPr>
        </p:nvSpPr>
        <p:spPr>
          <a:xfrm>
            <a:off x="4418030" y="1393539"/>
            <a:ext cx="405203" cy="361259"/>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16" name="Straight Connector 15"/>
          <p:cNvCxnSpPr>
            <a:stCxn id="10" idx="1"/>
            <a:endCxn id="15" idx="7"/>
          </p:cNvCxnSpPr>
          <p:nvPr>
            <p:custDataLst>
              <p:tags r:id="rId11"/>
            </p:custDataLst>
          </p:nvPr>
        </p:nvCxnSpPr>
        <p:spPr>
          <a:xfrm flipH="1" flipV="1">
            <a:off x="4763892" y="1446444"/>
            <a:ext cx="711395" cy="21731"/>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 Box 23_"/>
          <p:cNvSpPr txBox="1">
            <a:spLocks noChangeArrowheads="1"/>
          </p:cNvSpPr>
          <p:nvPr>
            <p:custDataLst>
              <p:tags r:id="rId12"/>
            </p:custDataLst>
          </p:nvPr>
        </p:nvSpPr>
        <p:spPr bwMode="auto">
          <a:xfrm>
            <a:off x="1946658" y="4350479"/>
            <a:ext cx="1009977" cy="588827"/>
          </a:xfrm>
          <a:prstGeom prst="rect">
            <a:avLst/>
          </a:prstGeom>
          <a:noFill/>
          <a:ln w="9525" algn="ctr">
            <a:noFill/>
            <a:miter lim="800000"/>
            <a:headEnd/>
            <a:tailEnd/>
          </a:ln>
        </p:spPr>
        <p:txBody>
          <a:bodyPr wrap="none" lIns="80211" tIns="40106" rIns="80211" bIns="40106">
            <a:noAutofit/>
          </a:bodyPr>
          <a:lstStyle/>
          <a:p>
            <a:pPr algn="ctr"/>
            <a:r>
              <a:rPr lang="en-US" altLang="ko-KR" sz="1100" dirty="0">
                <a:latin typeface="+mj-lt"/>
                <a:ea typeface="돋움" pitchFamily="50" charset="-127"/>
                <a:cs typeface="Arial" pitchFamily="34" charset="0"/>
              </a:rPr>
              <a:t>Refrigerant</a:t>
            </a:r>
            <a:r>
              <a:rPr lang="tr-TR" altLang="ko-KR" sz="1100" dirty="0">
                <a:latin typeface="+mj-lt"/>
                <a:ea typeface="돋움" pitchFamily="50" charset="-127"/>
                <a:cs typeface="Arial" pitchFamily="34" charset="0"/>
              </a:rPr>
              <a:t> </a:t>
            </a:r>
            <a:r>
              <a:rPr lang="en-US" altLang="ko-KR" sz="1100" dirty="0">
                <a:latin typeface="+mj-lt"/>
                <a:ea typeface="돋움" pitchFamily="50" charset="-127"/>
                <a:cs typeface="Arial" pitchFamily="34" charset="0"/>
              </a:rPr>
              <a:t>piping</a:t>
            </a:r>
            <a:endParaRPr lang="tr-TR" altLang="ko-KR" sz="1100" dirty="0">
              <a:latin typeface="+mj-lt"/>
              <a:ea typeface="돋움" pitchFamily="50" charset="-127"/>
              <a:cs typeface="Arial" pitchFamily="34" charset="0"/>
            </a:endParaRPr>
          </a:p>
          <a:p>
            <a:pPr algn="ctr"/>
            <a:r>
              <a:rPr lang="tr-TR" altLang="ko-KR" sz="1100" dirty="0">
                <a:latin typeface="+mj-lt"/>
                <a:ea typeface="돋움" pitchFamily="50" charset="-127"/>
                <a:cs typeface="Arial" pitchFamily="34" charset="0"/>
              </a:rPr>
              <a:t>3 </a:t>
            </a:r>
            <a:r>
              <a:rPr lang="tr-TR" altLang="ko-KR" sz="1100" dirty="0" err="1">
                <a:latin typeface="+mj-lt"/>
                <a:ea typeface="돋움" pitchFamily="50" charset="-127"/>
                <a:cs typeface="Arial" pitchFamily="34" charset="0"/>
              </a:rPr>
              <a:t>pipes</a:t>
            </a:r>
            <a:endParaRPr lang="tr-TR" altLang="ko-KR" sz="1100" dirty="0">
              <a:latin typeface="+mj-lt"/>
              <a:ea typeface="돋움" pitchFamily="50" charset="-127"/>
              <a:cs typeface="Arial" pitchFamily="34" charset="0"/>
            </a:endParaRPr>
          </a:p>
          <a:p>
            <a:pPr algn="ctr"/>
            <a:r>
              <a:rPr lang="tr-TR" altLang="ko-KR" sz="1100" dirty="0">
                <a:latin typeface="+mj-lt"/>
                <a:ea typeface="돋움" pitchFamily="50" charset="-127"/>
                <a:cs typeface="Arial" pitchFamily="34" charset="0"/>
              </a:rPr>
              <a:t>(main </a:t>
            </a:r>
            <a:r>
              <a:rPr lang="tr-TR" altLang="ko-KR" sz="1100" dirty="0" err="1">
                <a:latin typeface="+mj-lt"/>
                <a:ea typeface="돋움" pitchFamily="50" charset="-127"/>
                <a:cs typeface="Arial" pitchFamily="34" charset="0"/>
              </a:rPr>
              <a:t>pipes</a:t>
            </a:r>
            <a:r>
              <a:rPr lang="tr-TR" altLang="ko-KR" sz="1100" dirty="0">
                <a:latin typeface="+mj-lt"/>
                <a:ea typeface="돋움" pitchFamily="50" charset="-127"/>
                <a:cs typeface="Arial" pitchFamily="34" charset="0"/>
              </a:rPr>
              <a:t>)</a:t>
            </a:r>
            <a:endParaRPr lang="en-US" altLang="ko-KR" sz="1100" dirty="0">
              <a:latin typeface="+mj-lt"/>
              <a:ea typeface="돋움" pitchFamily="50" charset="-127"/>
              <a:cs typeface="Arial" pitchFamily="34" charset="0"/>
            </a:endParaRPr>
          </a:p>
        </p:txBody>
      </p:sp>
      <p:sp>
        <p:nvSpPr>
          <p:cNvPr id="18" name="Oval 17"/>
          <p:cNvSpPr/>
          <p:nvPr>
            <p:custDataLst>
              <p:tags r:id="rId13"/>
            </p:custDataLst>
          </p:nvPr>
        </p:nvSpPr>
        <p:spPr>
          <a:xfrm>
            <a:off x="2524771" y="3239185"/>
            <a:ext cx="405203" cy="361259"/>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 name="Oval 19"/>
          <p:cNvSpPr/>
          <p:nvPr>
            <p:custDataLst>
              <p:tags r:id="rId14"/>
            </p:custDataLst>
          </p:nvPr>
        </p:nvSpPr>
        <p:spPr>
          <a:xfrm>
            <a:off x="4763892" y="2443696"/>
            <a:ext cx="405203" cy="361259"/>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1" name="Straight Connector 20"/>
          <p:cNvCxnSpPr>
            <a:endCxn id="20" idx="5"/>
          </p:cNvCxnSpPr>
          <p:nvPr>
            <p:custDataLst>
              <p:tags r:id="rId15"/>
            </p:custDataLst>
          </p:nvPr>
        </p:nvCxnSpPr>
        <p:spPr>
          <a:xfrm flipH="1" flipV="1">
            <a:off x="5109754" y="2752050"/>
            <a:ext cx="1143129" cy="667764"/>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 Box 92_"/>
          <p:cNvSpPr txBox="1">
            <a:spLocks noChangeArrowheads="1"/>
          </p:cNvSpPr>
          <p:nvPr>
            <p:custDataLst>
              <p:tags r:id="rId16"/>
            </p:custDataLst>
          </p:nvPr>
        </p:nvSpPr>
        <p:spPr bwMode="auto">
          <a:xfrm>
            <a:off x="6252883" y="3350532"/>
            <a:ext cx="1061274" cy="419550"/>
          </a:xfrm>
          <a:prstGeom prst="rect">
            <a:avLst/>
          </a:prstGeom>
          <a:noFill/>
          <a:ln w="9525" algn="ctr">
            <a:noFill/>
            <a:miter lim="800000"/>
            <a:headEnd/>
            <a:tailEnd/>
          </a:ln>
        </p:spPr>
        <p:txBody>
          <a:bodyPr wrap="none" lIns="80211" tIns="40106" rIns="80211" bIns="40106">
            <a:noAutofit/>
          </a:bodyPr>
          <a:lstStyle/>
          <a:p>
            <a:pPr algn="ctr"/>
            <a:r>
              <a:rPr lang="tr-TR" altLang="ko-KR" sz="1100" dirty="0">
                <a:latin typeface="Arial" pitchFamily="34" charset="0"/>
                <a:ea typeface="돋움" pitchFamily="50" charset="-127"/>
                <a:cs typeface="Arial" pitchFamily="34" charset="0"/>
              </a:rPr>
              <a:t>Cassette type </a:t>
            </a:r>
          </a:p>
          <a:p>
            <a:pPr algn="ctr"/>
            <a:r>
              <a:rPr lang="tr-TR" altLang="ko-KR" sz="1100" dirty="0">
                <a:latin typeface="Arial" pitchFamily="34" charset="0"/>
                <a:ea typeface="돋움" pitchFamily="50" charset="-127"/>
                <a:cs typeface="Arial" pitchFamily="34" charset="0"/>
              </a:rPr>
              <a:t>i</a:t>
            </a:r>
            <a:r>
              <a:rPr lang="en-US" altLang="ko-KR" sz="1100" dirty="0" err="1">
                <a:latin typeface="Arial" pitchFamily="34" charset="0"/>
                <a:ea typeface="돋움" pitchFamily="50" charset="-127"/>
                <a:cs typeface="Arial" pitchFamily="34" charset="0"/>
              </a:rPr>
              <a:t>ndoor</a:t>
            </a:r>
            <a:r>
              <a:rPr lang="en-US" altLang="ko-KR" sz="1100" dirty="0">
                <a:latin typeface="Arial" pitchFamily="34" charset="0"/>
                <a:ea typeface="돋움" pitchFamily="50" charset="-127"/>
                <a:cs typeface="Arial" pitchFamily="34" charset="0"/>
              </a:rPr>
              <a:t> unit</a:t>
            </a:r>
          </a:p>
        </p:txBody>
      </p:sp>
      <p:sp>
        <p:nvSpPr>
          <p:cNvPr id="23" name="Text Box 92__"/>
          <p:cNvSpPr txBox="1">
            <a:spLocks noChangeArrowheads="1"/>
          </p:cNvSpPr>
          <p:nvPr>
            <p:custDataLst>
              <p:tags r:id="rId17"/>
            </p:custDataLst>
          </p:nvPr>
        </p:nvSpPr>
        <p:spPr bwMode="auto">
          <a:xfrm>
            <a:off x="2878202" y="4666402"/>
            <a:ext cx="915590" cy="419550"/>
          </a:xfrm>
          <a:prstGeom prst="rect">
            <a:avLst/>
          </a:prstGeom>
          <a:noFill/>
          <a:ln w="9525" algn="ctr">
            <a:noFill/>
            <a:miter lim="800000"/>
            <a:headEnd/>
            <a:tailEnd/>
          </a:ln>
        </p:spPr>
        <p:txBody>
          <a:bodyPr wrap="none" lIns="80211" tIns="40106" rIns="80211" bIns="40106">
            <a:noAutofit/>
          </a:bodyPr>
          <a:lstStyle/>
          <a:p>
            <a:pPr algn="ctr"/>
            <a:r>
              <a:rPr lang="tr-TR" altLang="ko-KR" sz="1100" dirty="0">
                <a:latin typeface="Arial" pitchFamily="34" charset="0"/>
                <a:ea typeface="돋움" pitchFamily="50" charset="-127"/>
                <a:cs typeface="Arial" pitchFamily="34" charset="0"/>
              </a:rPr>
              <a:t>Switch Box </a:t>
            </a:r>
          </a:p>
          <a:p>
            <a:pPr algn="ctr"/>
            <a:r>
              <a:rPr lang="tr-TR" altLang="ko-KR" sz="1100" dirty="0">
                <a:latin typeface="Arial" pitchFamily="34" charset="0"/>
                <a:ea typeface="돋움" pitchFamily="50" charset="-127"/>
                <a:cs typeface="Arial" pitchFamily="34" charset="0"/>
              </a:rPr>
              <a:t>(SBOX)</a:t>
            </a:r>
            <a:endParaRPr lang="en-US" altLang="ko-KR" sz="1100" dirty="0">
              <a:latin typeface="Arial" pitchFamily="34" charset="0"/>
              <a:ea typeface="돋움" pitchFamily="50" charset="-127"/>
              <a:cs typeface="Arial" pitchFamily="34" charset="0"/>
            </a:endParaRPr>
          </a:p>
        </p:txBody>
      </p:sp>
      <p:sp>
        <p:nvSpPr>
          <p:cNvPr id="24" name="Oval 23"/>
          <p:cNvSpPr/>
          <p:nvPr>
            <p:custDataLst>
              <p:tags r:id="rId18"/>
            </p:custDataLst>
          </p:nvPr>
        </p:nvSpPr>
        <p:spPr>
          <a:xfrm>
            <a:off x="3157721" y="3228891"/>
            <a:ext cx="405203" cy="361259"/>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25" name="Straight Connector 24"/>
          <p:cNvCxnSpPr>
            <a:stCxn id="23" idx="0"/>
            <a:endCxn id="24" idx="4"/>
          </p:cNvCxnSpPr>
          <p:nvPr>
            <p:custDataLst>
              <p:tags r:id="rId19"/>
            </p:custDataLst>
          </p:nvPr>
        </p:nvCxnSpPr>
        <p:spPr>
          <a:xfrm flipV="1">
            <a:off x="3335997" y="3590150"/>
            <a:ext cx="24326" cy="1076252"/>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custDataLst>
              <p:tags r:id="rId20"/>
            </p:custDataLst>
          </p:nvPr>
        </p:nvPicPr>
        <p:blipFill>
          <a:blip r:embed="rId40"/>
          <a:stretch>
            <a:fillRect/>
          </a:stretch>
        </p:blipFill>
        <p:spPr>
          <a:xfrm>
            <a:off x="1179428" y="4161691"/>
            <a:ext cx="653010" cy="581734"/>
          </a:xfrm>
          <a:prstGeom prst="rect">
            <a:avLst/>
          </a:prstGeom>
        </p:spPr>
      </p:pic>
      <p:cxnSp>
        <p:nvCxnSpPr>
          <p:cNvPr id="27" name="Straight Connector 26"/>
          <p:cNvCxnSpPr>
            <a:stCxn id="17" idx="0"/>
            <a:endCxn id="18" idx="4"/>
          </p:cNvCxnSpPr>
          <p:nvPr>
            <p:custDataLst>
              <p:tags r:id="rId21"/>
            </p:custDataLst>
          </p:nvPr>
        </p:nvCxnSpPr>
        <p:spPr>
          <a:xfrm flipV="1">
            <a:off x="2451647" y="3600444"/>
            <a:ext cx="275726" cy="750035"/>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custDataLst>
              <p:tags r:id="rId22"/>
            </p:custDataLst>
          </p:nvPr>
        </p:nvSpPr>
        <p:spPr>
          <a:xfrm>
            <a:off x="7398642" y="827127"/>
            <a:ext cx="3144476" cy="552550"/>
          </a:xfrm>
          <a:prstGeom prst="rect">
            <a:avLst/>
          </a:prstGeom>
        </p:spPr>
        <p:txBody>
          <a:bodyPr wrap="none">
            <a:noAutofit/>
          </a:bodyPr>
          <a:lstStyle/>
          <a:p>
            <a:r>
              <a:rPr lang="tr-TR" sz="1400" i="1" dirty="0"/>
              <a:t>Air </a:t>
            </a:r>
            <a:r>
              <a:rPr lang="tr-TR" sz="1400" i="1" dirty="0" err="1"/>
              <a:t>Cooled</a:t>
            </a:r>
            <a:r>
              <a:rPr lang="tr-TR" sz="1400" i="1" dirty="0"/>
              <a:t> </a:t>
            </a:r>
          </a:p>
          <a:p>
            <a:r>
              <a:rPr lang="tr-TR" i="1" dirty="0" err="1"/>
              <a:t>Heat</a:t>
            </a:r>
            <a:r>
              <a:rPr lang="tr-TR" i="1" dirty="0"/>
              <a:t> Recovery VRF System</a:t>
            </a:r>
            <a:endParaRPr lang="en-US" i="1" dirty="0"/>
          </a:p>
        </p:txBody>
      </p:sp>
      <p:sp>
        <p:nvSpPr>
          <p:cNvPr id="32" name="Oval 31"/>
          <p:cNvSpPr/>
          <p:nvPr>
            <p:custDataLst>
              <p:tags r:id="rId23"/>
            </p:custDataLst>
          </p:nvPr>
        </p:nvSpPr>
        <p:spPr>
          <a:xfrm>
            <a:off x="1503174" y="2060543"/>
            <a:ext cx="405203" cy="361259"/>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3" name="Straight Connector 32"/>
          <p:cNvCxnSpPr>
            <a:stCxn id="37" idx="2"/>
            <a:endCxn id="32" idx="1"/>
          </p:cNvCxnSpPr>
          <p:nvPr>
            <p:custDataLst>
              <p:tags r:id="rId24"/>
            </p:custDataLst>
          </p:nvPr>
        </p:nvCxnSpPr>
        <p:spPr>
          <a:xfrm>
            <a:off x="878602" y="1830991"/>
            <a:ext cx="683913" cy="282457"/>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 Box 92_"/>
          <p:cNvSpPr txBox="1">
            <a:spLocks noChangeArrowheads="1"/>
          </p:cNvSpPr>
          <p:nvPr>
            <p:custDataLst>
              <p:tags r:id="rId25"/>
            </p:custDataLst>
          </p:nvPr>
        </p:nvSpPr>
        <p:spPr bwMode="auto">
          <a:xfrm>
            <a:off x="347965" y="1411441"/>
            <a:ext cx="1061274" cy="419550"/>
          </a:xfrm>
          <a:prstGeom prst="rect">
            <a:avLst/>
          </a:prstGeom>
          <a:noFill/>
          <a:ln w="9525" algn="ctr">
            <a:noFill/>
            <a:miter lim="800000"/>
            <a:headEnd/>
            <a:tailEnd/>
          </a:ln>
        </p:spPr>
        <p:txBody>
          <a:bodyPr wrap="none" lIns="80211" tIns="40106" rIns="80211" bIns="40106">
            <a:noAutofit/>
          </a:bodyPr>
          <a:lstStyle/>
          <a:p>
            <a:pPr algn="ctr"/>
            <a:r>
              <a:rPr lang="tr-TR" altLang="ko-KR" sz="1100" dirty="0">
                <a:latin typeface="Arial" pitchFamily="34" charset="0"/>
                <a:ea typeface="돋움" pitchFamily="50" charset="-127"/>
                <a:cs typeface="Arial" pitchFamily="34" charset="0"/>
              </a:rPr>
              <a:t>High-</a:t>
            </a:r>
            <a:r>
              <a:rPr lang="tr-TR" altLang="ko-KR" sz="1100" dirty="0" err="1">
                <a:latin typeface="Arial" pitchFamily="34" charset="0"/>
                <a:ea typeface="돋움" pitchFamily="50" charset="-127"/>
                <a:cs typeface="Arial" pitchFamily="34" charset="0"/>
              </a:rPr>
              <a:t>wall</a:t>
            </a:r>
            <a:r>
              <a:rPr lang="tr-TR" altLang="ko-KR" sz="1100" dirty="0">
                <a:latin typeface="Arial" pitchFamily="34" charset="0"/>
                <a:ea typeface="돋움" pitchFamily="50" charset="-127"/>
                <a:cs typeface="Arial" pitchFamily="34" charset="0"/>
              </a:rPr>
              <a:t> type </a:t>
            </a:r>
          </a:p>
          <a:p>
            <a:pPr algn="ctr"/>
            <a:r>
              <a:rPr lang="tr-TR" altLang="ko-KR" sz="1100" dirty="0">
                <a:latin typeface="Arial" pitchFamily="34" charset="0"/>
                <a:ea typeface="돋움" pitchFamily="50" charset="-127"/>
                <a:cs typeface="Arial" pitchFamily="34" charset="0"/>
              </a:rPr>
              <a:t>i</a:t>
            </a:r>
            <a:r>
              <a:rPr lang="en-US" altLang="ko-KR" sz="1100" dirty="0" err="1">
                <a:latin typeface="Arial" pitchFamily="34" charset="0"/>
                <a:ea typeface="돋움" pitchFamily="50" charset="-127"/>
                <a:cs typeface="Arial" pitchFamily="34" charset="0"/>
              </a:rPr>
              <a:t>ndoor</a:t>
            </a:r>
            <a:r>
              <a:rPr lang="en-US" altLang="ko-KR" sz="1100" dirty="0">
                <a:latin typeface="Arial" pitchFamily="34" charset="0"/>
                <a:ea typeface="돋움" pitchFamily="50" charset="-127"/>
                <a:cs typeface="Arial" pitchFamily="34" charset="0"/>
              </a:rPr>
              <a:t> unit</a:t>
            </a:r>
          </a:p>
        </p:txBody>
      </p:sp>
      <p:pic>
        <p:nvPicPr>
          <p:cNvPr id="31" name="Picture 30"/>
          <p:cNvPicPr>
            <a:picLocks noChangeAspect="1"/>
          </p:cNvPicPr>
          <p:nvPr/>
        </p:nvPicPr>
        <p:blipFill>
          <a:blip r:embed="rId41">
            <a:clrChange>
              <a:clrFrom>
                <a:srgbClr val="FFFFFF"/>
              </a:clrFrom>
              <a:clrTo>
                <a:srgbClr val="FFFFFF">
                  <a:alpha val="0"/>
                </a:srgbClr>
              </a:clrTo>
            </a:clrChange>
          </a:blip>
          <a:stretch>
            <a:fillRect/>
          </a:stretch>
        </p:blipFill>
        <p:spPr>
          <a:xfrm>
            <a:off x="2923496" y="5068166"/>
            <a:ext cx="843252" cy="487334"/>
          </a:xfrm>
          <a:prstGeom prst="rect">
            <a:avLst/>
          </a:prstGeom>
        </p:spPr>
      </p:pic>
      <p:pic>
        <p:nvPicPr>
          <p:cNvPr id="34" name="Picture 33"/>
          <p:cNvPicPr>
            <a:picLocks noChangeAspect="1"/>
          </p:cNvPicPr>
          <p:nvPr/>
        </p:nvPicPr>
        <p:blipFill>
          <a:blip r:embed="rId42" cstate="hqprint">
            <a:extLst>
              <a:ext uri="{28A0092B-C50C-407E-A947-70E740481C1C}">
                <a14:useLocalDpi xmlns:a14="http://schemas.microsoft.com/office/drawing/2010/main" val="0"/>
              </a:ext>
            </a:extLst>
          </a:blip>
          <a:stretch>
            <a:fillRect/>
          </a:stretch>
        </p:blipFill>
        <p:spPr>
          <a:xfrm>
            <a:off x="5025400" y="4144072"/>
            <a:ext cx="168707" cy="551432"/>
          </a:xfrm>
          <a:prstGeom prst="rect">
            <a:avLst/>
          </a:prstGeom>
        </p:spPr>
      </p:pic>
      <p:pic>
        <p:nvPicPr>
          <p:cNvPr id="35" name="Picture 34"/>
          <p:cNvPicPr>
            <a:picLocks noChangeAspect="1"/>
          </p:cNvPicPr>
          <p:nvPr/>
        </p:nvPicPr>
        <p:blipFill rotWithShape="1">
          <a:blip r:embed="rId43" cstate="print">
            <a:extLst>
              <a:ext uri="{28A0092B-C50C-407E-A947-70E740481C1C}">
                <a14:useLocalDpi xmlns:a14="http://schemas.microsoft.com/office/drawing/2010/main" val="0"/>
              </a:ext>
            </a:extLst>
          </a:blip>
          <a:srcRect l="24868" r="25075"/>
          <a:stretch/>
        </p:blipFill>
        <p:spPr>
          <a:xfrm>
            <a:off x="1643097" y="1143080"/>
            <a:ext cx="590694" cy="606728"/>
          </a:xfrm>
          <a:prstGeom prst="rect">
            <a:avLst/>
          </a:prstGeom>
        </p:spPr>
      </p:pic>
      <p:pic>
        <p:nvPicPr>
          <p:cNvPr id="36" name="Picture 35"/>
          <p:cNvPicPr>
            <a:picLocks noChangeAspect="1"/>
          </p:cNvPicPr>
          <p:nvPr/>
        </p:nvPicPr>
        <p:blipFill>
          <a:blip r:embed="rId44" cstate="hqprint">
            <a:extLst>
              <a:ext uri="{28A0092B-C50C-407E-A947-70E740481C1C}">
                <a14:useLocalDpi xmlns:a14="http://schemas.microsoft.com/office/drawing/2010/main" val="0"/>
              </a:ext>
            </a:extLst>
          </a:blip>
          <a:stretch>
            <a:fillRect/>
          </a:stretch>
        </p:blipFill>
        <p:spPr>
          <a:xfrm>
            <a:off x="6822005" y="2510476"/>
            <a:ext cx="427618" cy="359999"/>
          </a:xfrm>
          <a:prstGeom prst="rect">
            <a:avLst/>
          </a:prstGeom>
        </p:spPr>
      </p:pic>
      <p:sp>
        <p:nvSpPr>
          <p:cNvPr id="38" name="Text Box 92_"/>
          <p:cNvSpPr txBox="1">
            <a:spLocks noChangeArrowheads="1"/>
          </p:cNvSpPr>
          <p:nvPr>
            <p:custDataLst>
              <p:tags r:id="rId26"/>
            </p:custDataLst>
          </p:nvPr>
        </p:nvSpPr>
        <p:spPr bwMode="auto">
          <a:xfrm>
            <a:off x="2232898" y="1170604"/>
            <a:ext cx="801247" cy="428460"/>
          </a:xfrm>
          <a:prstGeom prst="rect">
            <a:avLst/>
          </a:prstGeom>
          <a:noFill/>
          <a:ln w="9525" algn="ctr">
            <a:noFill/>
            <a:miter lim="800000"/>
            <a:headEnd/>
            <a:tailEnd/>
          </a:ln>
        </p:spPr>
        <p:txBody>
          <a:bodyPr wrap="none" lIns="80211" tIns="40106" rIns="80211" bIns="40106">
            <a:noAutofit/>
          </a:bodyPr>
          <a:lstStyle/>
          <a:p>
            <a:r>
              <a:rPr lang="tr-TR" altLang="ko-KR" sz="1100" dirty="0">
                <a:latin typeface="Arial" pitchFamily="34" charset="0"/>
                <a:ea typeface="돋움" pitchFamily="50" charset="-127"/>
                <a:cs typeface="Arial" pitchFamily="34" charset="0"/>
              </a:rPr>
              <a:t>Central </a:t>
            </a:r>
          </a:p>
          <a:p>
            <a:r>
              <a:rPr lang="tr-TR" altLang="ko-KR" sz="1100" dirty="0" err="1">
                <a:latin typeface="Arial" pitchFamily="34" charset="0"/>
                <a:ea typeface="돋움" pitchFamily="50" charset="-127"/>
                <a:cs typeface="Arial" pitchFamily="34" charset="0"/>
              </a:rPr>
              <a:t>controller</a:t>
            </a:r>
            <a:endParaRPr lang="en-US" altLang="ko-KR" sz="1100" dirty="0">
              <a:latin typeface="Arial" pitchFamily="34" charset="0"/>
              <a:ea typeface="돋움" pitchFamily="50" charset="-127"/>
              <a:cs typeface="Arial" pitchFamily="34" charset="0"/>
            </a:endParaRPr>
          </a:p>
        </p:txBody>
      </p:sp>
      <p:sp>
        <p:nvSpPr>
          <p:cNvPr id="39" name="Oval 38"/>
          <p:cNvSpPr/>
          <p:nvPr>
            <p:custDataLst>
              <p:tags r:id="rId27"/>
            </p:custDataLst>
          </p:nvPr>
        </p:nvSpPr>
        <p:spPr>
          <a:xfrm>
            <a:off x="5183526" y="2256556"/>
            <a:ext cx="274320" cy="274320"/>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0" name="Straight Connector 39"/>
          <p:cNvCxnSpPr>
            <a:endCxn id="39" idx="6"/>
          </p:cNvCxnSpPr>
          <p:nvPr>
            <p:custDataLst>
              <p:tags r:id="rId28"/>
            </p:custDataLst>
          </p:nvPr>
        </p:nvCxnSpPr>
        <p:spPr>
          <a:xfrm flipH="1" flipV="1">
            <a:off x="5457846" y="2393716"/>
            <a:ext cx="1258079" cy="338323"/>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 Box 92_"/>
          <p:cNvSpPr txBox="1">
            <a:spLocks noChangeArrowheads="1"/>
          </p:cNvSpPr>
          <p:nvPr>
            <p:custDataLst>
              <p:tags r:id="rId29"/>
            </p:custDataLst>
          </p:nvPr>
        </p:nvSpPr>
        <p:spPr bwMode="auto">
          <a:xfrm>
            <a:off x="6508127" y="2887570"/>
            <a:ext cx="1061274" cy="419550"/>
          </a:xfrm>
          <a:prstGeom prst="rect">
            <a:avLst/>
          </a:prstGeom>
          <a:noFill/>
          <a:ln w="9525" algn="ctr">
            <a:noFill/>
            <a:miter lim="800000"/>
            <a:headEnd/>
            <a:tailEnd/>
          </a:ln>
        </p:spPr>
        <p:txBody>
          <a:bodyPr wrap="none" lIns="80211" tIns="40106" rIns="80211" bIns="40106">
            <a:noAutofit/>
          </a:bodyPr>
          <a:lstStyle/>
          <a:p>
            <a:pPr algn="ctr"/>
            <a:r>
              <a:rPr lang="tr-TR" altLang="ko-KR" sz="1100" dirty="0" err="1">
                <a:latin typeface="Arial" pitchFamily="34" charset="0"/>
                <a:ea typeface="돋움" pitchFamily="50" charset="-127"/>
                <a:cs typeface="Arial" pitchFamily="34" charset="0"/>
              </a:rPr>
              <a:t>Room</a:t>
            </a:r>
            <a:endParaRPr lang="tr-TR" altLang="ko-KR" sz="1100" dirty="0">
              <a:latin typeface="Arial" pitchFamily="34" charset="0"/>
              <a:ea typeface="돋움" pitchFamily="50" charset="-127"/>
              <a:cs typeface="Arial" pitchFamily="34" charset="0"/>
            </a:endParaRPr>
          </a:p>
          <a:p>
            <a:pPr algn="ctr"/>
            <a:r>
              <a:rPr lang="tr-TR" altLang="ko-KR" sz="1100" dirty="0" err="1">
                <a:latin typeface="Arial" pitchFamily="34" charset="0"/>
                <a:ea typeface="돋움" pitchFamily="50" charset="-127"/>
                <a:cs typeface="Arial" pitchFamily="34" charset="0"/>
              </a:rPr>
              <a:t>controller</a:t>
            </a:r>
            <a:endParaRPr lang="en-US" altLang="ko-KR" sz="1100" dirty="0">
              <a:latin typeface="Arial" pitchFamily="34" charset="0"/>
              <a:ea typeface="돋움" pitchFamily="50" charset="-127"/>
              <a:cs typeface="Arial" pitchFamily="34" charset="0"/>
            </a:endParaRPr>
          </a:p>
        </p:txBody>
      </p:sp>
      <p:cxnSp>
        <p:nvCxnSpPr>
          <p:cNvPr id="45" name="Straight Connector 44"/>
          <p:cNvCxnSpPr/>
          <p:nvPr>
            <p:custDataLst>
              <p:tags r:id="rId30"/>
            </p:custDataLst>
          </p:nvPr>
        </p:nvCxnSpPr>
        <p:spPr>
          <a:xfrm flipH="1" flipV="1">
            <a:off x="3799402" y="3560307"/>
            <a:ext cx="1100460" cy="729798"/>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 Box 92_"/>
          <p:cNvSpPr txBox="1">
            <a:spLocks noChangeArrowheads="1"/>
          </p:cNvSpPr>
          <p:nvPr>
            <p:custDataLst>
              <p:tags r:id="rId31"/>
            </p:custDataLst>
          </p:nvPr>
        </p:nvSpPr>
        <p:spPr bwMode="auto">
          <a:xfrm>
            <a:off x="4579116" y="4724575"/>
            <a:ext cx="1061274" cy="419550"/>
          </a:xfrm>
          <a:prstGeom prst="rect">
            <a:avLst/>
          </a:prstGeom>
          <a:noFill/>
          <a:ln w="9525" algn="ctr">
            <a:noFill/>
            <a:miter lim="800000"/>
            <a:headEnd/>
            <a:tailEnd/>
          </a:ln>
        </p:spPr>
        <p:txBody>
          <a:bodyPr wrap="none" lIns="80211" tIns="40106" rIns="80211" bIns="40106">
            <a:noAutofit/>
          </a:bodyPr>
          <a:lstStyle/>
          <a:p>
            <a:pPr algn="ctr"/>
            <a:r>
              <a:rPr lang="tr-TR" altLang="ko-KR" sz="1100" dirty="0" err="1">
                <a:latin typeface="Arial" pitchFamily="34" charset="0"/>
                <a:ea typeface="돋움" pitchFamily="50" charset="-127"/>
                <a:cs typeface="Arial" pitchFamily="34" charset="0"/>
              </a:rPr>
              <a:t>Infrared</a:t>
            </a:r>
            <a:endParaRPr lang="tr-TR" altLang="ko-KR" sz="1100" dirty="0">
              <a:latin typeface="Arial" pitchFamily="34" charset="0"/>
              <a:ea typeface="돋움" pitchFamily="50" charset="-127"/>
              <a:cs typeface="Arial" pitchFamily="34" charset="0"/>
            </a:endParaRPr>
          </a:p>
          <a:p>
            <a:pPr algn="ctr"/>
            <a:r>
              <a:rPr lang="tr-TR" altLang="ko-KR" sz="1100" dirty="0" err="1">
                <a:latin typeface="Arial" pitchFamily="34" charset="0"/>
                <a:ea typeface="돋움" pitchFamily="50" charset="-127"/>
                <a:cs typeface="Arial" pitchFamily="34" charset="0"/>
              </a:rPr>
              <a:t>controller</a:t>
            </a:r>
            <a:endParaRPr lang="en-US" altLang="ko-KR" sz="1100" dirty="0">
              <a:latin typeface="Arial" pitchFamily="34" charset="0"/>
              <a:ea typeface="돋움" pitchFamily="50" charset="-127"/>
              <a:cs typeface="Arial" pitchFamily="34" charset="0"/>
            </a:endParaRPr>
          </a:p>
        </p:txBody>
      </p:sp>
      <p:sp>
        <p:nvSpPr>
          <p:cNvPr id="48" name="Oval 47"/>
          <p:cNvSpPr/>
          <p:nvPr>
            <p:custDataLst>
              <p:tags r:id="rId32"/>
            </p:custDataLst>
          </p:nvPr>
        </p:nvSpPr>
        <p:spPr>
          <a:xfrm>
            <a:off x="3983008" y="2451419"/>
            <a:ext cx="274320" cy="269466"/>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Text Box 23_"/>
          <p:cNvSpPr txBox="1">
            <a:spLocks noChangeArrowheads="1"/>
          </p:cNvSpPr>
          <p:nvPr>
            <p:custDataLst>
              <p:tags r:id="rId33"/>
            </p:custDataLst>
          </p:nvPr>
        </p:nvSpPr>
        <p:spPr bwMode="auto">
          <a:xfrm>
            <a:off x="5053311" y="3698174"/>
            <a:ext cx="1558121" cy="588827"/>
          </a:xfrm>
          <a:prstGeom prst="rect">
            <a:avLst/>
          </a:prstGeom>
          <a:noFill/>
          <a:ln w="9525" algn="ctr">
            <a:noFill/>
            <a:miter lim="800000"/>
            <a:headEnd/>
            <a:tailEnd/>
          </a:ln>
        </p:spPr>
        <p:txBody>
          <a:bodyPr wrap="none" lIns="80211" tIns="40106" rIns="80211" bIns="40106">
            <a:noAutofit/>
          </a:bodyPr>
          <a:lstStyle/>
          <a:p>
            <a:pPr algn="ctr"/>
            <a:r>
              <a:rPr lang="en-US" altLang="ko-KR" sz="1100" dirty="0">
                <a:latin typeface="+mj-lt"/>
                <a:ea typeface="돋움" pitchFamily="50" charset="-127"/>
                <a:cs typeface="Arial" pitchFamily="34" charset="0"/>
              </a:rPr>
              <a:t>Refrigerant</a:t>
            </a:r>
            <a:r>
              <a:rPr lang="tr-TR" altLang="ko-KR" sz="1100" dirty="0">
                <a:latin typeface="+mj-lt"/>
                <a:ea typeface="돋움" pitchFamily="50" charset="-127"/>
                <a:cs typeface="Arial" pitchFamily="34" charset="0"/>
              </a:rPr>
              <a:t> </a:t>
            </a:r>
            <a:r>
              <a:rPr lang="en-US" altLang="ko-KR" sz="1100" dirty="0">
                <a:latin typeface="+mj-lt"/>
                <a:ea typeface="돋움" pitchFamily="50" charset="-127"/>
                <a:cs typeface="Arial" pitchFamily="34" charset="0"/>
              </a:rPr>
              <a:t>piping</a:t>
            </a:r>
            <a:endParaRPr lang="tr-TR" altLang="ko-KR" sz="1100" dirty="0">
              <a:latin typeface="+mj-lt"/>
              <a:ea typeface="돋움" pitchFamily="50" charset="-127"/>
              <a:cs typeface="Arial" pitchFamily="34" charset="0"/>
            </a:endParaRPr>
          </a:p>
          <a:p>
            <a:pPr algn="ctr"/>
            <a:r>
              <a:rPr lang="tr-TR" altLang="ko-KR" sz="1100" dirty="0">
                <a:latin typeface="+mj-lt"/>
                <a:ea typeface="돋움" pitchFamily="50" charset="-127"/>
                <a:cs typeface="Arial" pitchFamily="34" charset="0"/>
              </a:rPr>
              <a:t>2 </a:t>
            </a:r>
            <a:r>
              <a:rPr lang="tr-TR" altLang="ko-KR" sz="1100" dirty="0" err="1">
                <a:latin typeface="+mj-lt"/>
                <a:ea typeface="돋움" pitchFamily="50" charset="-127"/>
                <a:cs typeface="Arial" pitchFamily="34" charset="0"/>
              </a:rPr>
              <a:t>pipes</a:t>
            </a:r>
            <a:endParaRPr lang="tr-TR" altLang="ko-KR" sz="1100" dirty="0">
              <a:latin typeface="+mj-lt"/>
              <a:ea typeface="돋움" pitchFamily="50" charset="-127"/>
              <a:cs typeface="Arial" pitchFamily="34" charset="0"/>
            </a:endParaRPr>
          </a:p>
          <a:p>
            <a:pPr algn="ctr"/>
            <a:r>
              <a:rPr lang="tr-TR" altLang="ko-KR" sz="1100" dirty="0">
                <a:latin typeface="+mj-lt"/>
                <a:ea typeface="돋움" pitchFamily="50" charset="-127"/>
                <a:cs typeface="Arial" pitchFamily="34" charset="0"/>
              </a:rPr>
              <a:t>(</a:t>
            </a:r>
            <a:r>
              <a:rPr lang="tr-TR" altLang="ko-KR" sz="1100" dirty="0" err="1">
                <a:latin typeface="+mj-lt"/>
                <a:ea typeface="돋움" pitchFamily="50" charset="-127"/>
                <a:cs typeface="Arial" pitchFamily="34" charset="0"/>
              </a:rPr>
              <a:t>after</a:t>
            </a:r>
            <a:r>
              <a:rPr lang="tr-TR" altLang="ko-KR" sz="1100" dirty="0">
                <a:latin typeface="+mj-lt"/>
                <a:ea typeface="돋움" pitchFamily="50" charset="-127"/>
                <a:cs typeface="Arial" pitchFamily="34" charset="0"/>
              </a:rPr>
              <a:t> </a:t>
            </a:r>
            <a:r>
              <a:rPr lang="tr-TR" altLang="ko-KR" sz="1100" dirty="0" err="1">
                <a:latin typeface="+mj-lt"/>
                <a:ea typeface="돋움" pitchFamily="50" charset="-127"/>
                <a:cs typeface="Arial" pitchFamily="34" charset="0"/>
              </a:rPr>
              <a:t>box</a:t>
            </a:r>
            <a:r>
              <a:rPr lang="tr-TR" altLang="ko-KR" sz="1100" dirty="0">
                <a:latin typeface="+mj-lt"/>
                <a:ea typeface="돋움" pitchFamily="50" charset="-127"/>
                <a:cs typeface="Arial" pitchFamily="34" charset="0"/>
              </a:rPr>
              <a:t>)</a:t>
            </a:r>
          </a:p>
          <a:p>
            <a:pPr algn="ctr"/>
            <a:endParaRPr lang="en-US" altLang="ko-KR" sz="1100" dirty="0">
              <a:latin typeface="+mj-lt"/>
              <a:ea typeface="돋움" pitchFamily="50" charset="-127"/>
              <a:cs typeface="Arial" pitchFamily="34" charset="0"/>
            </a:endParaRPr>
          </a:p>
        </p:txBody>
      </p:sp>
      <p:cxnSp>
        <p:nvCxnSpPr>
          <p:cNvPr id="55" name="Straight Connector 54"/>
          <p:cNvCxnSpPr>
            <a:endCxn id="48" idx="5"/>
          </p:cNvCxnSpPr>
          <p:nvPr>
            <p:custDataLst>
              <p:tags r:id="rId34"/>
            </p:custDataLst>
          </p:nvPr>
        </p:nvCxnSpPr>
        <p:spPr>
          <a:xfrm flipH="1" flipV="1">
            <a:off x="4217155" y="2681423"/>
            <a:ext cx="1313741" cy="990361"/>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rotWithShape="1">
          <a:blip r:embed="rId45" cstate="hq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l="24868" r="25075"/>
          <a:stretch/>
        </p:blipFill>
        <p:spPr>
          <a:xfrm rot="20768751">
            <a:off x="2051633" y="2108503"/>
            <a:ext cx="129842" cy="133367"/>
          </a:xfrm>
          <a:prstGeom prst="rect">
            <a:avLst/>
          </a:prstGeom>
        </p:spPr>
      </p:pic>
      <p:sp>
        <p:nvSpPr>
          <p:cNvPr id="62" name="Oval 61"/>
          <p:cNvSpPr/>
          <p:nvPr>
            <p:custDataLst>
              <p:tags r:id="rId35"/>
            </p:custDataLst>
          </p:nvPr>
        </p:nvSpPr>
        <p:spPr>
          <a:xfrm>
            <a:off x="1982399" y="2012510"/>
            <a:ext cx="274320" cy="269466"/>
          </a:xfrm>
          <a:prstGeom prst="ellipse">
            <a:avLst/>
          </a:prstGeom>
          <a:solidFill>
            <a:schemeClr val="accent1">
              <a:alpha val="1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3" name="Straight Connector 62"/>
          <p:cNvCxnSpPr>
            <a:stCxn id="35" idx="2"/>
            <a:endCxn id="62" idx="1"/>
          </p:cNvCxnSpPr>
          <p:nvPr>
            <p:custDataLst>
              <p:tags r:id="rId36"/>
            </p:custDataLst>
          </p:nvPr>
        </p:nvCxnSpPr>
        <p:spPr>
          <a:xfrm>
            <a:off x="1938444" y="1749808"/>
            <a:ext cx="84128" cy="302164"/>
          </a:xfrm>
          <a:prstGeom prst="line">
            <a:avLst/>
          </a:prstGeom>
        </p:spPr>
        <p:style>
          <a:lnRef idx="1">
            <a:schemeClr val="accent1"/>
          </a:lnRef>
          <a:fillRef idx="0">
            <a:schemeClr val="accent1"/>
          </a:fillRef>
          <a:effectRef idx="0">
            <a:schemeClr val="accent1"/>
          </a:effectRef>
          <a:fontRef idx="minor">
            <a:schemeClr val="tx1"/>
          </a:fontRef>
        </p:style>
      </p:cxnSp>
      <p:sp>
        <p:nvSpPr>
          <p:cNvPr id="56" name="Title 1">
            <a:extLst>
              <a:ext uri="{FF2B5EF4-FFF2-40B4-BE49-F238E27FC236}">
                <a16:creationId xmlns:a16="http://schemas.microsoft.com/office/drawing/2014/main" id="{BDA00354-8135-4832-9576-87FD6FA20E0D}"/>
              </a:ext>
            </a:extLst>
          </p:cNvPr>
          <p:cNvSpPr>
            <a:spLocks noGrp="1"/>
          </p:cNvSpPr>
          <p:nvPr>
            <p:ph type="title"/>
          </p:nvPr>
        </p:nvSpPr>
        <p:spPr>
          <a:xfrm>
            <a:off x="259200" y="648000"/>
            <a:ext cx="10450800" cy="388800"/>
          </a:xfrm>
        </p:spPr>
        <p:txBody>
          <a:bodyPr/>
          <a:lstStyle/>
          <a:p>
            <a:r>
              <a:rPr lang="de-DE"/>
              <a:t>Design</a:t>
            </a:r>
            <a:endParaRPr lang="en-US"/>
          </a:p>
        </p:txBody>
      </p:sp>
      <p:sp>
        <p:nvSpPr>
          <p:cNvPr id="57" name="Text Placeholder 2">
            <a:extLst>
              <a:ext uri="{FF2B5EF4-FFF2-40B4-BE49-F238E27FC236}">
                <a16:creationId xmlns:a16="http://schemas.microsoft.com/office/drawing/2014/main" id="{33C6274C-DA96-4F7F-BFCD-23DE2ECD5F79}"/>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2383665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p:cNvSpPr>
            <a:spLocks noChangeArrowheads="1"/>
          </p:cNvSpPr>
          <p:nvPr>
            <p:custDataLst>
              <p:tags r:id="rId1"/>
            </p:custDataLst>
          </p:nvPr>
        </p:nvSpPr>
        <p:spPr bwMode="auto">
          <a:xfrm>
            <a:off x="415398" y="1207326"/>
            <a:ext cx="9706063" cy="976417"/>
          </a:xfrm>
          <a:prstGeom prst="rect">
            <a:avLst/>
          </a:prstGeom>
          <a:noFill/>
          <a:ln w="9525">
            <a:noFill/>
            <a:miter lim="800000"/>
            <a:headEnd/>
            <a:tailEnd/>
          </a:ln>
        </p:spPr>
        <p:txBody>
          <a:bodyPr wrap="square" lIns="64005" tIns="32002" rIns="64005" bIns="32002">
            <a:spAutoFit/>
            <a:scene3d>
              <a:camera prst="orthographicFront"/>
              <a:lightRig rig="threePt" dir="t"/>
            </a:scene3d>
            <a:sp3d extrusionH="57150">
              <a:bevelT w="0" h="0"/>
            </a:sp3d>
          </a:bodyPr>
          <a:lstStyle/>
          <a:p>
            <a:pPr marL="171450" indent="-171450">
              <a:buClr>
                <a:schemeClr val="accent5">
                  <a:lumMod val="50000"/>
                </a:schemeClr>
              </a:buClr>
              <a:buFont typeface="Wingdings" panose="05000000000000000000" pitchFamily="2" charset="2"/>
              <a:buChar char="§"/>
              <a:defRPr/>
            </a:pPr>
            <a:r>
              <a:rPr lang="en-US" altLang="ko-KR" sz="1185" dirty="0">
                <a:latin typeface="+mj-lt"/>
                <a:ea typeface="微软雅黑" pitchFamily="34" charset="-122"/>
                <a:cs typeface="Arial" pitchFamily="34" charset="0"/>
              </a:rPr>
              <a:t>A typical </a:t>
            </a:r>
            <a:r>
              <a:rPr lang="en-US" altLang="zh-CN" sz="1185" dirty="0">
                <a:latin typeface="+mj-lt"/>
                <a:ea typeface="微软雅黑" pitchFamily="34" charset="-122"/>
                <a:cs typeface="Arial" pitchFamily="34" charset="0"/>
              </a:rPr>
              <a:t>heat recovery system consist</a:t>
            </a:r>
            <a:r>
              <a:rPr lang="tr-TR" altLang="zh-CN" sz="1185" dirty="0">
                <a:latin typeface="+mj-lt"/>
                <a:ea typeface="微软雅黑" pitchFamily="34" charset="-122"/>
                <a:cs typeface="Arial" pitchFamily="34" charset="0"/>
              </a:rPr>
              <a:t>s of </a:t>
            </a:r>
            <a:r>
              <a:rPr lang="en-US" altLang="zh-CN" sz="1185" dirty="0">
                <a:latin typeface="+mj-lt"/>
                <a:ea typeface="微软雅黑" pitchFamily="34" charset="-122"/>
                <a:cs typeface="Arial" pitchFamily="34" charset="0"/>
              </a:rPr>
              <a:t>outdoor unit</a:t>
            </a:r>
            <a:r>
              <a:rPr lang="tr-TR" altLang="zh-CN" sz="1185" dirty="0">
                <a:latin typeface="+mj-lt"/>
                <a:ea typeface="微软雅黑" pitchFamily="34" charset="-122"/>
                <a:cs typeface="Arial" pitchFamily="34" charset="0"/>
              </a:rPr>
              <a:t>(</a:t>
            </a:r>
            <a:r>
              <a:rPr lang="en-US" altLang="zh-CN" sz="1185" dirty="0">
                <a:latin typeface="+mj-lt"/>
                <a:ea typeface="微软雅黑" pitchFamily="34" charset="-122"/>
                <a:cs typeface="Arial" pitchFamily="34" charset="0"/>
              </a:rPr>
              <a:t>s</a:t>
            </a:r>
            <a:r>
              <a:rPr lang="tr-TR" altLang="zh-CN" sz="1185" dirty="0">
                <a:latin typeface="+mj-lt"/>
                <a:ea typeface="微软雅黑" pitchFamily="34" charset="-122"/>
                <a:cs typeface="Arial" pitchFamily="34" charset="0"/>
              </a:rPr>
              <a:t>)</a:t>
            </a:r>
            <a:r>
              <a:rPr lang="en-US" altLang="zh-CN" sz="1185" dirty="0">
                <a:latin typeface="+mj-lt"/>
                <a:ea typeface="微软雅黑" pitchFamily="34" charset="-122"/>
                <a:cs typeface="Arial" pitchFamily="34" charset="0"/>
              </a:rPr>
              <a:t>, </a:t>
            </a:r>
            <a:r>
              <a:rPr lang="tr-TR" altLang="zh-CN" sz="1185" dirty="0" err="1">
                <a:latin typeface="+mj-lt"/>
                <a:ea typeface="微软雅黑" pitchFamily="34" charset="-122"/>
                <a:cs typeface="Arial" pitchFamily="34" charset="0"/>
              </a:rPr>
              <a:t>switch</a:t>
            </a:r>
            <a:r>
              <a:rPr lang="tr-TR" altLang="zh-CN" sz="1185" dirty="0">
                <a:latin typeface="+mj-lt"/>
                <a:ea typeface="微软雅黑" pitchFamily="34" charset="-122"/>
                <a:cs typeface="Arial" pitchFamily="34" charset="0"/>
              </a:rPr>
              <a:t> </a:t>
            </a:r>
            <a:r>
              <a:rPr lang="tr-TR" altLang="zh-CN" sz="1185" dirty="0" err="1">
                <a:latin typeface="+mj-lt"/>
                <a:ea typeface="微软雅黑" pitchFamily="34" charset="-122"/>
                <a:cs typeface="Arial" pitchFamily="34" charset="0"/>
              </a:rPr>
              <a:t>box</a:t>
            </a:r>
            <a:r>
              <a:rPr lang="tr-TR" altLang="zh-CN" sz="1185" dirty="0">
                <a:latin typeface="+mj-lt"/>
                <a:ea typeface="微软雅黑" pitchFamily="34" charset="-122"/>
                <a:cs typeface="Arial" pitchFamily="34" charset="0"/>
              </a:rPr>
              <a:t> (</a:t>
            </a:r>
            <a:r>
              <a:rPr lang="en-US" altLang="zh-CN" sz="1185" dirty="0">
                <a:latin typeface="+mj-lt"/>
                <a:ea typeface="微软雅黑" pitchFamily="34" charset="-122"/>
                <a:cs typeface="Arial" pitchFamily="34" charset="0"/>
              </a:rPr>
              <a:t>changeover box</a:t>
            </a:r>
            <a:r>
              <a:rPr lang="tr-TR" altLang="zh-CN" sz="1185" dirty="0">
                <a:latin typeface="+mj-lt"/>
                <a:ea typeface="微软雅黑" pitchFamily="34" charset="-122"/>
                <a:cs typeface="Arial" pitchFamily="34" charset="0"/>
              </a:rPr>
              <a:t>) </a:t>
            </a:r>
            <a:r>
              <a:rPr lang="en-US" altLang="zh-CN" sz="1185" dirty="0">
                <a:latin typeface="+mj-lt"/>
                <a:ea typeface="微软雅黑" pitchFamily="34" charset="-122"/>
                <a:cs typeface="Arial" pitchFamily="34" charset="0"/>
              </a:rPr>
              <a:t>and indoor units, as well the copper pip</a:t>
            </a:r>
            <a:r>
              <a:rPr lang="tr-TR" altLang="zh-CN" sz="1185" dirty="0">
                <a:latin typeface="+mj-lt"/>
                <a:ea typeface="微软雅黑" pitchFamily="34" charset="-122"/>
                <a:cs typeface="Arial" pitchFamily="34" charset="0"/>
              </a:rPr>
              <a:t>ing and joints</a:t>
            </a:r>
            <a:endParaRPr lang="en-US" altLang="zh-CN" sz="1185" dirty="0">
              <a:latin typeface="+mj-lt"/>
              <a:ea typeface="微软雅黑" pitchFamily="34" charset="-122"/>
              <a:cs typeface="Arial" pitchFamily="34" charset="0"/>
            </a:endParaRPr>
          </a:p>
          <a:p>
            <a:pPr marL="171450" indent="-171450">
              <a:buClr>
                <a:schemeClr val="accent5">
                  <a:lumMod val="50000"/>
                </a:schemeClr>
              </a:buClr>
              <a:buFont typeface="Wingdings" panose="05000000000000000000" pitchFamily="2" charset="2"/>
              <a:buChar char="§"/>
              <a:defRPr/>
            </a:pPr>
            <a:endParaRPr lang="en-US" altLang="ko-KR" sz="1185" dirty="0">
              <a:latin typeface="+mj-lt"/>
              <a:ea typeface="微软雅黑" pitchFamily="34" charset="-122"/>
              <a:cs typeface="Arial" pitchFamily="34" charset="0"/>
            </a:endParaRPr>
          </a:p>
          <a:p>
            <a:pPr marL="171450" indent="-171450">
              <a:buClr>
                <a:schemeClr val="accent5">
                  <a:lumMod val="50000"/>
                </a:schemeClr>
              </a:buClr>
              <a:buFont typeface="Wingdings" panose="05000000000000000000" pitchFamily="2" charset="2"/>
              <a:buChar char="§"/>
              <a:defRPr/>
            </a:pPr>
            <a:r>
              <a:rPr lang="tr-TR" altLang="ko-KR" sz="1185" dirty="0">
                <a:latin typeface="+mj-lt"/>
                <a:ea typeface="微软雅黑" pitchFamily="34" charset="-122"/>
                <a:cs typeface="Arial" pitchFamily="34" charset="0"/>
              </a:rPr>
              <a:t>System </a:t>
            </a:r>
            <a:r>
              <a:rPr lang="en-US" altLang="ko-KR" sz="1185" dirty="0">
                <a:latin typeface="+mj-lt"/>
                <a:ea typeface="微软雅黑" pitchFamily="34" charset="-122"/>
                <a:cs typeface="Arial" pitchFamily="34" charset="0"/>
              </a:rPr>
              <a:t>offers high energy-saving efficiency by </a:t>
            </a:r>
            <a:r>
              <a:rPr lang="tr-TR" altLang="ko-KR" sz="1185" i="1" u="sng" dirty="0">
                <a:latin typeface="+mj-lt"/>
                <a:ea typeface="微软雅黑" pitchFamily="34" charset="-122"/>
                <a:cs typeface="Arial" pitchFamily="34" charset="0"/>
              </a:rPr>
              <a:t>rejecting </a:t>
            </a:r>
            <a:r>
              <a:rPr lang="en-US" altLang="ko-KR" sz="1185" i="1" u="sng" dirty="0">
                <a:latin typeface="+mj-lt"/>
                <a:ea typeface="微软雅黑" pitchFamily="34" charset="-122"/>
                <a:cs typeface="Arial" pitchFamily="34" charset="0"/>
              </a:rPr>
              <a:t>heat from the rooms to be cooled</a:t>
            </a:r>
            <a:r>
              <a:rPr lang="tr-TR" altLang="ko-KR" sz="1185" dirty="0">
                <a:latin typeface="+mj-lt"/>
                <a:ea typeface="微软雅黑" pitchFamily="34" charset="-122"/>
                <a:cs typeface="Arial" pitchFamily="34" charset="0"/>
              </a:rPr>
              <a:t> </a:t>
            </a:r>
            <a:r>
              <a:rPr lang="en-US" altLang="ko-KR" sz="1185" dirty="0">
                <a:latin typeface="+mj-lt"/>
                <a:ea typeface="微软雅黑" pitchFamily="34" charset="-122"/>
                <a:cs typeface="Arial" pitchFamily="34" charset="0"/>
              </a:rPr>
              <a:t>and effectively using it as a </a:t>
            </a:r>
            <a:r>
              <a:rPr lang="en-US" altLang="ko-KR" sz="1185" i="1" u="sng" dirty="0">
                <a:latin typeface="+mj-lt"/>
                <a:ea typeface="微软雅黑" pitchFamily="34" charset="-122"/>
                <a:cs typeface="Arial" pitchFamily="34" charset="0"/>
              </a:rPr>
              <a:t>heat source for the rooms to be heated</a:t>
            </a:r>
            <a:r>
              <a:rPr lang="en-US" altLang="ko-KR" sz="1185" dirty="0">
                <a:latin typeface="+mj-lt"/>
                <a:ea typeface="微软雅黑" pitchFamily="34" charset="-122"/>
                <a:cs typeface="Arial" pitchFamily="34" charset="0"/>
              </a:rPr>
              <a:t>.</a:t>
            </a:r>
            <a:endParaRPr lang="tr-TR" altLang="ko-KR" sz="1185" dirty="0">
              <a:latin typeface="+mj-lt"/>
              <a:ea typeface="微软雅黑" pitchFamily="34" charset="-122"/>
              <a:cs typeface="Arial" pitchFamily="34" charset="0"/>
            </a:endParaRPr>
          </a:p>
          <a:p>
            <a:pPr>
              <a:buClr>
                <a:schemeClr val="accent5">
                  <a:lumMod val="50000"/>
                </a:schemeClr>
              </a:buClr>
              <a:defRPr/>
            </a:pPr>
            <a:endParaRPr lang="tr-TR" altLang="ko-KR" sz="1185" dirty="0">
              <a:latin typeface="+mj-lt"/>
              <a:ea typeface="微软雅黑" pitchFamily="34" charset="-122"/>
              <a:cs typeface="Arial" pitchFamily="34" charset="0"/>
            </a:endParaRPr>
          </a:p>
        </p:txBody>
      </p:sp>
      <p:cxnSp>
        <p:nvCxnSpPr>
          <p:cNvPr id="15" name="直接连接符 96"/>
          <p:cNvCxnSpPr>
            <a:stCxn id="16" idx="0"/>
          </p:cNvCxnSpPr>
          <p:nvPr/>
        </p:nvCxnSpPr>
        <p:spPr bwMode="auto">
          <a:xfrm flipH="1" flipV="1">
            <a:off x="3214369" y="3536358"/>
            <a:ext cx="3825" cy="664023"/>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sp>
        <p:nvSpPr>
          <p:cNvPr id="16" name="矩形 97"/>
          <p:cNvSpPr/>
          <p:nvPr/>
        </p:nvSpPr>
        <p:spPr bwMode="auto">
          <a:xfrm>
            <a:off x="2983986" y="4200381"/>
            <a:ext cx="468415" cy="238473"/>
          </a:xfrm>
          <a:prstGeom prst="rect">
            <a:avLst/>
          </a:prstGeom>
          <a:solidFill>
            <a:srgbClr val="D70012"/>
          </a:solidFill>
          <a:ln w="6350" cap="rnd" cmpd="sng" algn="ctr">
            <a:solidFill>
              <a:srgbClr val="D70012"/>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H</a:t>
            </a:r>
            <a:endParaRPr lang="zh-CN" altLang="en-US" sz="1185" dirty="0">
              <a:solidFill>
                <a:schemeClr val="bg1"/>
              </a:solidFill>
              <a:latin typeface="微软雅黑" pitchFamily="34" charset="-122"/>
              <a:ea typeface="微软雅黑" pitchFamily="34" charset="-122"/>
            </a:endParaRPr>
          </a:p>
        </p:txBody>
      </p:sp>
      <p:sp>
        <p:nvSpPr>
          <p:cNvPr id="17" name="矩形 98"/>
          <p:cNvSpPr/>
          <p:nvPr/>
        </p:nvSpPr>
        <p:spPr bwMode="auto">
          <a:xfrm>
            <a:off x="2925434" y="4438853"/>
            <a:ext cx="585519" cy="65879"/>
          </a:xfrm>
          <a:prstGeom prst="rect">
            <a:avLst/>
          </a:prstGeom>
          <a:solidFill>
            <a:srgbClr val="D70012"/>
          </a:solidFill>
          <a:ln w="6350" cap="rnd" cmpd="sng" algn="ctr">
            <a:solidFill>
              <a:srgbClr val="D70012"/>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solidFill>
                <a:schemeClr val="bg1"/>
              </a:solidFill>
              <a:latin typeface="微软雅黑" pitchFamily="34" charset="-122"/>
              <a:ea typeface="微软雅黑" pitchFamily="34" charset="-122"/>
            </a:endParaRPr>
          </a:p>
        </p:txBody>
      </p:sp>
      <p:grpSp>
        <p:nvGrpSpPr>
          <p:cNvPr id="18" name="组合 99"/>
          <p:cNvGrpSpPr/>
          <p:nvPr/>
        </p:nvGrpSpPr>
        <p:grpSpPr>
          <a:xfrm>
            <a:off x="5118581" y="3410404"/>
            <a:ext cx="117116" cy="152177"/>
            <a:chOff x="5487820" y="2843935"/>
            <a:chExt cx="180020" cy="233911"/>
          </a:xfrm>
        </p:grpSpPr>
        <p:cxnSp>
          <p:nvCxnSpPr>
            <p:cNvPr id="19" name="直接连接符 100"/>
            <p:cNvCxnSpPr/>
            <p:nvPr/>
          </p:nvCxnSpPr>
          <p:spPr bwMode="auto">
            <a:xfrm>
              <a:off x="5577830" y="2843935"/>
              <a:ext cx="0" cy="230495"/>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cxnSp>
          <p:nvCxnSpPr>
            <p:cNvPr id="20" name="直接连接符 101"/>
            <p:cNvCxnSpPr/>
            <p:nvPr/>
          </p:nvCxnSpPr>
          <p:spPr bwMode="auto">
            <a:xfrm>
              <a:off x="5487820" y="3077846"/>
              <a:ext cx="180020" cy="0"/>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grpSp>
      <p:grpSp>
        <p:nvGrpSpPr>
          <p:cNvPr id="21" name="组合 102"/>
          <p:cNvGrpSpPr/>
          <p:nvPr/>
        </p:nvGrpSpPr>
        <p:grpSpPr>
          <a:xfrm>
            <a:off x="4218405" y="3257867"/>
            <a:ext cx="585519" cy="1259005"/>
            <a:chOff x="3941930" y="2843935"/>
            <a:chExt cx="900000" cy="1935215"/>
          </a:xfrm>
        </p:grpSpPr>
        <p:cxnSp>
          <p:nvCxnSpPr>
            <p:cNvPr id="22" name="直接连接符 103"/>
            <p:cNvCxnSpPr/>
            <p:nvPr/>
          </p:nvCxnSpPr>
          <p:spPr bwMode="auto">
            <a:xfrm flipV="1">
              <a:off x="4391930" y="2843935"/>
              <a:ext cx="0" cy="1467397"/>
            </a:xfrm>
            <a:prstGeom prst="line">
              <a:avLst/>
            </a:prstGeom>
            <a:solidFill>
              <a:schemeClr val="accent1"/>
            </a:solidFill>
            <a:ln w="19050" cap="rnd" cmpd="sng" algn="ctr">
              <a:solidFill>
                <a:schemeClr val="accent3"/>
              </a:solidFill>
              <a:prstDash val="solid"/>
              <a:round/>
              <a:headEnd type="none" w="med" len="med"/>
              <a:tailEnd type="none" w="med" len="med"/>
            </a:ln>
            <a:effectLst/>
          </p:spPr>
        </p:cxnSp>
        <p:sp>
          <p:nvSpPr>
            <p:cNvPr id="23" name="矩形 104"/>
            <p:cNvSpPr/>
            <p:nvPr/>
          </p:nvSpPr>
          <p:spPr bwMode="auto">
            <a:xfrm>
              <a:off x="4031930" y="4311332"/>
              <a:ext cx="720000" cy="366556"/>
            </a:xfrm>
            <a:prstGeom prst="rect">
              <a:avLst/>
            </a:prstGeom>
            <a:solidFill>
              <a:schemeClr val="accent3"/>
            </a:solidFill>
            <a:ln w="9525" cap="rnd" cmpd="sng" algn="ctr">
              <a:solidFill>
                <a:schemeClr val="accent3"/>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OFF</a:t>
              </a:r>
              <a:endParaRPr lang="zh-CN" altLang="en-US" sz="1185" dirty="0">
                <a:solidFill>
                  <a:schemeClr val="bg1"/>
                </a:solidFill>
                <a:latin typeface="微软雅黑" pitchFamily="34" charset="-122"/>
                <a:ea typeface="微软雅黑" pitchFamily="34" charset="-122"/>
              </a:endParaRPr>
            </a:p>
          </p:txBody>
        </p:sp>
        <p:sp>
          <p:nvSpPr>
            <p:cNvPr id="24" name="矩形 105"/>
            <p:cNvSpPr/>
            <p:nvPr/>
          </p:nvSpPr>
          <p:spPr bwMode="auto">
            <a:xfrm>
              <a:off x="3941930" y="4677888"/>
              <a:ext cx="900000" cy="101262"/>
            </a:xfrm>
            <a:prstGeom prst="rect">
              <a:avLst/>
            </a:prstGeom>
            <a:solidFill>
              <a:schemeClr val="accent3"/>
            </a:solidFill>
            <a:ln w="9525" cap="rnd" cmpd="sng" algn="ctr">
              <a:solidFill>
                <a:schemeClr val="accent3"/>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solidFill>
                  <a:schemeClr val="bg1"/>
                </a:solidFill>
                <a:latin typeface="微软雅黑" pitchFamily="34" charset="-122"/>
                <a:ea typeface="微软雅黑" pitchFamily="34" charset="-122"/>
              </a:endParaRPr>
            </a:p>
          </p:txBody>
        </p:sp>
      </p:grpSp>
      <p:grpSp>
        <p:nvGrpSpPr>
          <p:cNvPr id="25" name="组合 106"/>
          <p:cNvGrpSpPr/>
          <p:nvPr/>
        </p:nvGrpSpPr>
        <p:grpSpPr>
          <a:xfrm>
            <a:off x="4733479" y="3452747"/>
            <a:ext cx="646367" cy="1051987"/>
            <a:chOff x="4232475" y="3252152"/>
            <a:chExt cx="1194620" cy="1617008"/>
          </a:xfrm>
        </p:grpSpPr>
        <p:cxnSp>
          <p:nvCxnSpPr>
            <p:cNvPr id="26" name="肘形连接符 107"/>
            <p:cNvCxnSpPr>
              <a:endCxn id="27" idx="0"/>
            </p:cNvCxnSpPr>
            <p:nvPr/>
          </p:nvCxnSpPr>
          <p:spPr bwMode="auto">
            <a:xfrm rot="16200000" flipH="1">
              <a:off x="4030191" y="3454436"/>
              <a:ext cx="1149188" cy="744620"/>
            </a:xfrm>
            <a:prstGeom prst="bentConnector3">
              <a:avLst>
                <a:gd name="adj1" fmla="val 73296"/>
              </a:avLst>
            </a:prstGeom>
            <a:solidFill>
              <a:schemeClr val="accent1"/>
            </a:solidFill>
            <a:ln w="19050" cap="rnd" cmpd="sng" algn="ctr">
              <a:solidFill>
                <a:schemeClr val="bg2">
                  <a:lumMod val="50000"/>
                </a:schemeClr>
              </a:solidFill>
              <a:prstDash val="solid"/>
              <a:round/>
              <a:headEnd type="none" w="med" len="med"/>
              <a:tailEnd type="none" w="med" len="med"/>
            </a:ln>
            <a:effectLst/>
          </p:spPr>
        </p:cxnSp>
        <p:sp>
          <p:nvSpPr>
            <p:cNvPr id="27" name="矩形 108"/>
            <p:cNvSpPr/>
            <p:nvPr/>
          </p:nvSpPr>
          <p:spPr bwMode="auto">
            <a:xfrm>
              <a:off x="4617095" y="4401342"/>
              <a:ext cx="720000" cy="366556"/>
            </a:xfrm>
            <a:prstGeom prst="rect">
              <a:avLst/>
            </a:prstGeom>
            <a:solidFill>
              <a:srgbClr val="0E78C5"/>
            </a:solidFill>
            <a:ln w="9525" cap="rnd" cmpd="sng" algn="ctr">
              <a:solidFill>
                <a:schemeClr val="bg1">
                  <a:lumMod val="50000"/>
                </a:schemeClr>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C</a:t>
              </a:r>
              <a:endParaRPr lang="zh-CN" altLang="en-US" sz="1185" dirty="0">
                <a:solidFill>
                  <a:schemeClr val="bg1"/>
                </a:solidFill>
                <a:latin typeface="微软雅黑" pitchFamily="34" charset="-122"/>
                <a:ea typeface="微软雅黑" pitchFamily="34" charset="-122"/>
              </a:endParaRPr>
            </a:p>
          </p:txBody>
        </p:sp>
        <p:sp>
          <p:nvSpPr>
            <p:cNvPr id="28" name="矩形 109"/>
            <p:cNvSpPr/>
            <p:nvPr/>
          </p:nvSpPr>
          <p:spPr bwMode="auto">
            <a:xfrm>
              <a:off x="4527095" y="4767898"/>
              <a:ext cx="900000" cy="101262"/>
            </a:xfrm>
            <a:prstGeom prst="rect">
              <a:avLst/>
            </a:prstGeom>
            <a:solidFill>
              <a:srgbClr val="0E78C5"/>
            </a:solidFill>
            <a:ln w="9525" cap="rnd" cmpd="sng" algn="ctr">
              <a:solidFill>
                <a:schemeClr val="bg1">
                  <a:lumMod val="50000"/>
                </a:schemeClr>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solidFill>
                  <a:schemeClr val="bg1"/>
                </a:solidFill>
                <a:latin typeface="微软雅黑" pitchFamily="34" charset="-122"/>
                <a:ea typeface="微软雅黑" pitchFamily="34" charset="-122"/>
              </a:endParaRPr>
            </a:p>
          </p:txBody>
        </p:sp>
      </p:grpSp>
      <p:grpSp>
        <p:nvGrpSpPr>
          <p:cNvPr id="29" name="组合 110"/>
          <p:cNvGrpSpPr/>
          <p:nvPr/>
        </p:nvGrpSpPr>
        <p:grpSpPr>
          <a:xfrm>
            <a:off x="4965069" y="3358152"/>
            <a:ext cx="1725559" cy="1146579"/>
            <a:chOff x="4473075" y="3106748"/>
            <a:chExt cx="2844230" cy="1762404"/>
          </a:xfrm>
        </p:grpSpPr>
        <p:grpSp>
          <p:nvGrpSpPr>
            <p:cNvPr id="30" name="组合 111"/>
            <p:cNvGrpSpPr/>
            <p:nvPr/>
          </p:nvGrpSpPr>
          <p:grpSpPr>
            <a:xfrm>
              <a:off x="5472200" y="4401331"/>
              <a:ext cx="1845105" cy="467821"/>
              <a:chOff x="5157065" y="4311321"/>
              <a:chExt cx="1845105" cy="467821"/>
            </a:xfrm>
          </p:grpSpPr>
          <p:sp>
            <p:nvSpPr>
              <p:cNvPr id="34" name="矩形 115"/>
              <p:cNvSpPr/>
              <p:nvPr/>
            </p:nvSpPr>
            <p:spPr bwMode="auto">
              <a:xfrm>
                <a:off x="5157065" y="4677879"/>
                <a:ext cx="900000" cy="101262"/>
              </a:xfrm>
              <a:prstGeom prst="rect">
                <a:avLst/>
              </a:prstGeom>
              <a:solidFill>
                <a:schemeClr val="accent3"/>
              </a:solidFill>
              <a:ln w="9525" cap="rnd" cmpd="sng" algn="ctr">
                <a:solidFill>
                  <a:schemeClr val="accent3"/>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latin typeface="微软雅黑" pitchFamily="34" charset="-122"/>
                  <a:ea typeface="微软雅黑" pitchFamily="34" charset="-122"/>
                </a:endParaRPr>
              </a:p>
            </p:txBody>
          </p:sp>
          <p:cxnSp>
            <p:nvCxnSpPr>
              <p:cNvPr id="35" name="肘形连接符 116"/>
              <p:cNvCxnSpPr>
                <a:stCxn id="36" idx="0"/>
              </p:cNvCxnSpPr>
              <p:nvPr/>
            </p:nvCxnSpPr>
            <p:spPr bwMode="auto">
              <a:xfrm rot="16200000" flipH="1">
                <a:off x="6064399" y="3853986"/>
                <a:ext cx="1897" cy="916567"/>
              </a:xfrm>
              <a:prstGeom prst="bentConnector4">
                <a:avLst>
                  <a:gd name="adj1" fmla="val -12050606"/>
                  <a:gd name="adj2" fmla="val 98736"/>
                </a:avLst>
              </a:prstGeom>
              <a:solidFill>
                <a:schemeClr val="accent1"/>
              </a:solidFill>
              <a:ln w="19050" cap="rnd" cmpd="sng" algn="ctr">
                <a:solidFill>
                  <a:schemeClr val="bg2">
                    <a:lumMod val="50000"/>
                  </a:schemeClr>
                </a:solidFill>
                <a:prstDash val="solid"/>
                <a:round/>
                <a:headEnd type="none" w="med" len="med"/>
                <a:tailEnd type="none" w="med" len="med"/>
              </a:ln>
              <a:effectLst/>
            </p:spPr>
          </p:cxnSp>
          <p:sp>
            <p:nvSpPr>
              <p:cNvPr id="36" name="矩形 117"/>
              <p:cNvSpPr/>
              <p:nvPr/>
            </p:nvSpPr>
            <p:spPr bwMode="auto">
              <a:xfrm>
                <a:off x="5247065" y="4311321"/>
                <a:ext cx="720000" cy="366557"/>
              </a:xfrm>
              <a:prstGeom prst="rect">
                <a:avLst/>
              </a:prstGeom>
              <a:solidFill>
                <a:schemeClr val="accent3"/>
              </a:solidFill>
              <a:ln w="9525" cap="rnd" cmpd="sng" algn="ctr">
                <a:solidFill>
                  <a:schemeClr val="accent3"/>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OFF</a:t>
                </a:r>
                <a:endParaRPr lang="zh-CN" altLang="en-US" sz="1185" dirty="0">
                  <a:solidFill>
                    <a:schemeClr val="bg1"/>
                  </a:solidFill>
                  <a:latin typeface="微软雅黑" pitchFamily="34" charset="-122"/>
                  <a:ea typeface="微软雅黑" pitchFamily="34" charset="-122"/>
                </a:endParaRPr>
              </a:p>
            </p:txBody>
          </p:sp>
          <p:sp>
            <p:nvSpPr>
              <p:cNvPr id="37" name="矩形 118"/>
              <p:cNvSpPr/>
              <p:nvPr/>
            </p:nvSpPr>
            <p:spPr bwMode="auto">
              <a:xfrm>
                <a:off x="6192170" y="4311324"/>
                <a:ext cx="720000" cy="366556"/>
              </a:xfrm>
              <a:prstGeom prst="rect">
                <a:avLst/>
              </a:prstGeom>
              <a:solidFill>
                <a:srgbClr val="D70012"/>
              </a:solidFill>
              <a:ln w="9525" cap="rnd" cmpd="sng" algn="ctr">
                <a:solidFill>
                  <a:srgbClr val="D70012"/>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H</a:t>
                </a:r>
                <a:endParaRPr lang="zh-CN" altLang="en-US" sz="1185" dirty="0">
                  <a:solidFill>
                    <a:schemeClr val="bg1"/>
                  </a:solidFill>
                  <a:latin typeface="微软雅黑" pitchFamily="34" charset="-122"/>
                  <a:ea typeface="微软雅黑" pitchFamily="34" charset="-122"/>
                </a:endParaRPr>
              </a:p>
            </p:txBody>
          </p:sp>
          <p:sp>
            <p:nvSpPr>
              <p:cNvPr id="38" name="矩形 119"/>
              <p:cNvSpPr/>
              <p:nvPr/>
            </p:nvSpPr>
            <p:spPr bwMode="auto">
              <a:xfrm>
                <a:off x="6102170" y="4677880"/>
                <a:ext cx="900000" cy="101262"/>
              </a:xfrm>
              <a:prstGeom prst="rect">
                <a:avLst/>
              </a:prstGeom>
              <a:solidFill>
                <a:srgbClr val="D70012"/>
              </a:solidFill>
              <a:ln w="9525" cap="rnd" cmpd="sng" algn="ctr">
                <a:solidFill>
                  <a:srgbClr val="D70012"/>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latin typeface="微软雅黑" pitchFamily="34" charset="-122"/>
                  <a:ea typeface="微软雅黑" pitchFamily="34" charset="-122"/>
                </a:endParaRPr>
              </a:p>
            </p:txBody>
          </p:sp>
        </p:grpSp>
        <p:cxnSp>
          <p:nvCxnSpPr>
            <p:cNvPr id="31" name="直接连接符 112"/>
            <p:cNvCxnSpPr/>
            <p:nvPr/>
          </p:nvCxnSpPr>
          <p:spPr bwMode="auto">
            <a:xfrm>
              <a:off x="4473075" y="3106748"/>
              <a:ext cx="0" cy="610869"/>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cxnSp>
          <p:nvCxnSpPr>
            <p:cNvPr id="32" name="直接连接符 113"/>
            <p:cNvCxnSpPr/>
            <p:nvPr/>
          </p:nvCxnSpPr>
          <p:spPr bwMode="auto">
            <a:xfrm>
              <a:off x="4473075" y="3717617"/>
              <a:ext cx="1809125" cy="0"/>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cxnSp>
          <p:nvCxnSpPr>
            <p:cNvPr id="33" name="直接连接符 114"/>
            <p:cNvCxnSpPr/>
            <p:nvPr/>
          </p:nvCxnSpPr>
          <p:spPr bwMode="auto">
            <a:xfrm>
              <a:off x="6282200" y="3717617"/>
              <a:ext cx="0" cy="445083"/>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grpSp>
      <p:grpSp>
        <p:nvGrpSpPr>
          <p:cNvPr id="42" name="组合 239"/>
          <p:cNvGrpSpPr/>
          <p:nvPr/>
        </p:nvGrpSpPr>
        <p:grpSpPr>
          <a:xfrm>
            <a:off x="1127290" y="3410404"/>
            <a:ext cx="585519" cy="1068885"/>
            <a:chOff x="4515382" y="3226179"/>
            <a:chExt cx="900000" cy="1642981"/>
          </a:xfrm>
        </p:grpSpPr>
        <p:cxnSp>
          <p:nvCxnSpPr>
            <p:cNvPr id="43" name="肘形连接符 240"/>
            <p:cNvCxnSpPr>
              <a:endCxn id="44" idx="0"/>
            </p:cNvCxnSpPr>
            <p:nvPr/>
          </p:nvCxnSpPr>
          <p:spPr bwMode="auto">
            <a:xfrm rot="16200000" flipH="1">
              <a:off x="4378290" y="3813761"/>
              <a:ext cx="1175164" cy="0"/>
            </a:xfrm>
            <a:prstGeom prst="bentConnector3">
              <a:avLst>
                <a:gd name="adj1" fmla="val 50000"/>
              </a:avLst>
            </a:prstGeom>
            <a:solidFill>
              <a:schemeClr val="accent1"/>
            </a:solidFill>
            <a:ln w="19050" cap="rnd" cmpd="sng" algn="ctr">
              <a:solidFill>
                <a:schemeClr val="bg2">
                  <a:lumMod val="50000"/>
                </a:schemeClr>
              </a:solidFill>
              <a:prstDash val="solid"/>
              <a:round/>
              <a:headEnd type="none" w="med" len="med"/>
              <a:tailEnd type="none" w="med" len="med"/>
            </a:ln>
            <a:effectLst/>
          </p:spPr>
        </p:cxnSp>
        <p:sp>
          <p:nvSpPr>
            <p:cNvPr id="44" name="矩形 241"/>
            <p:cNvSpPr/>
            <p:nvPr/>
          </p:nvSpPr>
          <p:spPr bwMode="auto">
            <a:xfrm>
              <a:off x="4617095" y="4401343"/>
              <a:ext cx="720000" cy="366556"/>
            </a:xfrm>
            <a:prstGeom prst="rect">
              <a:avLst/>
            </a:prstGeom>
            <a:solidFill>
              <a:srgbClr val="0E78C5"/>
            </a:solidFill>
            <a:ln w="9525" cap="rnd" cmpd="sng" algn="ctr">
              <a:solidFill>
                <a:schemeClr val="bg1">
                  <a:lumMod val="50000"/>
                </a:schemeClr>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C</a:t>
              </a:r>
              <a:endParaRPr lang="zh-CN" altLang="en-US" sz="1185" dirty="0">
                <a:solidFill>
                  <a:schemeClr val="bg1"/>
                </a:solidFill>
                <a:latin typeface="微软雅黑" pitchFamily="34" charset="-122"/>
                <a:ea typeface="微软雅黑" pitchFamily="34" charset="-122"/>
              </a:endParaRPr>
            </a:p>
          </p:txBody>
        </p:sp>
        <p:sp>
          <p:nvSpPr>
            <p:cNvPr id="45" name="矩形 242"/>
            <p:cNvSpPr/>
            <p:nvPr/>
          </p:nvSpPr>
          <p:spPr bwMode="auto">
            <a:xfrm>
              <a:off x="4515382" y="4767897"/>
              <a:ext cx="900000" cy="101263"/>
            </a:xfrm>
            <a:prstGeom prst="rect">
              <a:avLst/>
            </a:prstGeom>
            <a:solidFill>
              <a:srgbClr val="0E78C5"/>
            </a:solidFill>
            <a:ln w="9525" cap="rnd" cmpd="sng" algn="ctr">
              <a:solidFill>
                <a:srgbClr val="0E78C5"/>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latin typeface="微软雅黑" pitchFamily="34" charset="-122"/>
                <a:ea typeface="微软雅黑" pitchFamily="34" charset="-122"/>
              </a:endParaRPr>
            </a:p>
          </p:txBody>
        </p:sp>
      </p:grpSp>
      <p:grpSp>
        <p:nvGrpSpPr>
          <p:cNvPr id="46" name="组合 243"/>
          <p:cNvGrpSpPr/>
          <p:nvPr/>
        </p:nvGrpSpPr>
        <p:grpSpPr>
          <a:xfrm>
            <a:off x="1686643" y="3410404"/>
            <a:ext cx="706762" cy="1073053"/>
            <a:chOff x="6230939" y="3345367"/>
            <a:chExt cx="1086366" cy="1523785"/>
          </a:xfrm>
        </p:grpSpPr>
        <p:grpSp>
          <p:nvGrpSpPr>
            <p:cNvPr id="47" name="组合 244"/>
            <p:cNvGrpSpPr/>
            <p:nvPr/>
          </p:nvGrpSpPr>
          <p:grpSpPr>
            <a:xfrm>
              <a:off x="6417305" y="4401334"/>
              <a:ext cx="900000" cy="467818"/>
              <a:chOff x="6102170" y="4311324"/>
              <a:chExt cx="900000" cy="467818"/>
            </a:xfrm>
          </p:grpSpPr>
          <p:sp>
            <p:nvSpPr>
              <p:cNvPr id="51" name="矩形 251"/>
              <p:cNvSpPr/>
              <p:nvPr/>
            </p:nvSpPr>
            <p:spPr bwMode="auto">
              <a:xfrm>
                <a:off x="6192170" y="4311324"/>
                <a:ext cx="720000" cy="366556"/>
              </a:xfrm>
              <a:prstGeom prst="rect">
                <a:avLst/>
              </a:prstGeom>
              <a:solidFill>
                <a:srgbClr val="D70012"/>
              </a:solidFill>
              <a:ln w="9525" cap="rnd" cmpd="sng" algn="ctr">
                <a:solidFill>
                  <a:srgbClr val="D70012"/>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r>
                  <a:rPr lang="en-US" altLang="zh-CN" sz="1185" dirty="0">
                    <a:solidFill>
                      <a:schemeClr val="bg1"/>
                    </a:solidFill>
                    <a:latin typeface="微软雅黑" pitchFamily="34" charset="-122"/>
                    <a:ea typeface="微软雅黑" pitchFamily="34" charset="-122"/>
                  </a:rPr>
                  <a:t>H</a:t>
                </a:r>
                <a:endParaRPr lang="zh-CN" altLang="en-US" sz="1185" dirty="0">
                  <a:solidFill>
                    <a:schemeClr val="bg1"/>
                  </a:solidFill>
                  <a:latin typeface="微软雅黑" pitchFamily="34" charset="-122"/>
                  <a:ea typeface="微软雅黑" pitchFamily="34" charset="-122"/>
                </a:endParaRPr>
              </a:p>
            </p:txBody>
          </p:sp>
          <p:sp>
            <p:nvSpPr>
              <p:cNvPr id="52" name="矩形 252"/>
              <p:cNvSpPr/>
              <p:nvPr/>
            </p:nvSpPr>
            <p:spPr bwMode="auto">
              <a:xfrm>
                <a:off x="6102170" y="4677880"/>
                <a:ext cx="900000" cy="101262"/>
              </a:xfrm>
              <a:prstGeom prst="rect">
                <a:avLst/>
              </a:prstGeom>
              <a:solidFill>
                <a:srgbClr val="D70012"/>
              </a:solidFill>
              <a:ln w="9525" cap="rnd" cmpd="sng" algn="ctr">
                <a:solidFill>
                  <a:srgbClr val="D70012"/>
                </a:solidFill>
                <a:prstDash val="solid"/>
                <a:round/>
                <a:headEnd type="none" w="med" len="med"/>
                <a:tailEnd type="none" w="med" len="med"/>
              </a:ln>
              <a:effectLst/>
            </p:spPr>
            <p:txBody>
              <a:bodyPr vert="horz" wrap="square" lIns="54187" tIns="27093" rIns="54187" bIns="27093" numCol="1" rtlCol="0" anchor="t" anchorCtr="0" compatLnSpc="1">
                <a:prstTxWarp prst="textNoShape">
                  <a:avLst/>
                </a:prstTxWarp>
              </a:bodyPr>
              <a:lstStyle/>
              <a:p>
                <a:pPr algn="ctr" defTabSz="838893"/>
                <a:endParaRPr lang="zh-CN" altLang="en-US" sz="1185">
                  <a:solidFill>
                    <a:schemeClr val="bg1"/>
                  </a:solidFill>
                  <a:latin typeface="微软雅黑" pitchFamily="34" charset="-122"/>
                  <a:ea typeface="微软雅黑" pitchFamily="34" charset="-122"/>
                </a:endParaRPr>
              </a:p>
            </p:txBody>
          </p:sp>
        </p:grpSp>
        <p:cxnSp>
          <p:nvCxnSpPr>
            <p:cNvPr id="48" name="直接连接符 245"/>
            <p:cNvCxnSpPr/>
            <p:nvPr/>
          </p:nvCxnSpPr>
          <p:spPr bwMode="auto">
            <a:xfrm flipH="1">
              <a:off x="6230939" y="3345367"/>
              <a:ext cx="0" cy="481374"/>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cxnSp>
          <p:nvCxnSpPr>
            <p:cNvPr id="49" name="直接连接符 246"/>
            <p:cNvCxnSpPr/>
            <p:nvPr/>
          </p:nvCxnSpPr>
          <p:spPr bwMode="auto">
            <a:xfrm>
              <a:off x="6230939" y="3826741"/>
              <a:ext cx="636367" cy="0"/>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cxnSp>
          <p:nvCxnSpPr>
            <p:cNvPr id="50" name="直接连接符 247"/>
            <p:cNvCxnSpPr>
              <a:endCxn id="51" idx="0"/>
            </p:cNvCxnSpPr>
            <p:nvPr/>
          </p:nvCxnSpPr>
          <p:spPr bwMode="auto">
            <a:xfrm>
              <a:off x="6867305" y="3826742"/>
              <a:ext cx="0" cy="574592"/>
            </a:xfrm>
            <a:prstGeom prst="line">
              <a:avLst/>
            </a:prstGeom>
            <a:solidFill>
              <a:schemeClr val="accent1"/>
            </a:solidFill>
            <a:ln w="19050" cap="rnd" cmpd="sng" algn="ctr">
              <a:solidFill>
                <a:schemeClr val="bg2">
                  <a:lumMod val="50000"/>
                </a:schemeClr>
              </a:solidFill>
              <a:prstDash val="solid"/>
              <a:round/>
              <a:headEnd type="none" w="med" len="med"/>
              <a:tailEnd type="none" w="med" len="med"/>
            </a:ln>
            <a:effectLst/>
          </p:spPr>
        </p:cxnSp>
      </p:grpSp>
      <p:sp>
        <p:nvSpPr>
          <p:cNvPr id="53" name="下弧形箭头 253"/>
          <p:cNvSpPr/>
          <p:nvPr>
            <p:custDataLst>
              <p:tags r:id="rId2"/>
            </p:custDataLst>
          </p:nvPr>
        </p:nvSpPr>
        <p:spPr>
          <a:xfrm>
            <a:off x="5118580" y="4561855"/>
            <a:ext cx="1356217" cy="469385"/>
          </a:xfrm>
          <a:prstGeom prst="curvedUpArrow">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700">
              <a:latin typeface="+mj-lt"/>
            </a:endParaRPr>
          </a:p>
        </p:txBody>
      </p:sp>
      <p:sp>
        <p:nvSpPr>
          <p:cNvPr id="54" name="下弧形箭头 254"/>
          <p:cNvSpPr/>
          <p:nvPr>
            <p:custDataLst>
              <p:tags r:id="rId3"/>
            </p:custDataLst>
          </p:nvPr>
        </p:nvSpPr>
        <p:spPr>
          <a:xfrm>
            <a:off x="1487213" y="4504731"/>
            <a:ext cx="976472" cy="469388"/>
          </a:xfrm>
          <a:prstGeom prst="curvedUpArrow">
            <a:avLst/>
          </a:prstGeom>
          <a:solidFill>
            <a:srgbClr val="D7001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700">
              <a:latin typeface="+mj-lt"/>
            </a:endParaRPr>
          </a:p>
        </p:txBody>
      </p:sp>
      <p:sp>
        <p:nvSpPr>
          <p:cNvPr id="55" name="下弧形箭头 255"/>
          <p:cNvSpPr/>
          <p:nvPr>
            <p:custDataLst>
              <p:tags r:id="rId4"/>
            </p:custDataLst>
          </p:nvPr>
        </p:nvSpPr>
        <p:spPr>
          <a:xfrm>
            <a:off x="1475018" y="4511958"/>
            <a:ext cx="1788254" cy="630560"/>
          </a:xfrm>
          <a:prstGeom prst="curvedUpArrow">
            <a:avLst/>
          </a:prstGeom>
          <a:solidFill>
            <a:srgbClr val="D7001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700">
              <a:latin typeface="+mj-lt"/>
            </a:endParaRPr>
          </a:p>
        </p:txBody>
      </p:sp>
      <p:sp>
        <p:nvSpPr>
          <p:cNvPr id="56" name="下箭头 256"/>
          <p:cNvSpPr/>
          <p:nvPr>
            <p:custDataLst>
              <p:tags r:id="rId5"/>
            </p:custDataLst>
          </p:nvPr>
        </p:nvSpPr>
        <p:spPr bwMode="auto">
          <a:xfrm rot="16200000">
            <a:off x="950207" y="4159784"/>
            <a:ext cx="251895" cy="356513"/>
          </a:xfrm>
          <a:prstGeom prst="downArrow">
            <a:avLst/>
          </a:prstGeom>
          <a:solidFill>
            <a:srgbClr val="D70012"/>
          </a:solidFill>
          <a:ln w="3175" cap="flat" cmpd="sng" algn="ctr">
            <a:solidFill>
              <a:srgbClr val="D70012"/>
            </a:solidFill>
            <a:prstDash val="solid"/>
            <a:round/>
            <a:headEnd type="none" w="med" len="med"/>
            <a:tailEnd type="none" w="med" len="med"/>
          </a:ln>
          <a:effectLst/>
        </p:spPr>
        <p:txBody>
          <a:bodyPr vert="horz" wrap="square" lIns="67111" tIns="33556" rIns="67111" bIns="33556" numCol="1" rtlCol="0" anchor="t" anchorCtr="0" compatLnSpc="1">
            <a:prstTxWarp prst="textNoShape">
              <a:avLst/>
            </a:prstTxWarp>
          </a:bodyPr>
          <a:lstStyle/>
          <a:p>
            <a:pPr defTabSz="671114"/>
            <a:endParaRPr lang="zh-CN" altLang="en-US" sz="1100">
              <a:solidFill>
                <a:prstClr val="black"/>
              </a:solidFill>
              <a:latin typeface="+mj-lt"/>
            </a:endParaRPr>
          </a:p>
        </p:txBody>
      </p:sp>
      <p:sp>
        <p:nvSpPr>
          <p:cNvPr id="57" name="下箭头 257"/>
          <p:cNvSpPr/>
          <p:nvPr>
            <p:custDataLst>
              <p:tags r:id="rId6"/>
            </p:custDataLst>
          </p:nvPr>
        </p:nvSpPr>
        <p:spPr bwMode="auto">
          <a:xfrm>
            <a:off x="3318671" y="4605032"/>
            <a:ext cx="251895" cy="201623"/>
          </a:xfrm>
          <a:prstGeom prst="downArrow">
            <a:avLst/>
          </a:prstGeom>
          <a:solidFill>
            <a:srgbClr val="EA6876"/>
          </a:solidFill>
          <a:ln w="3175" cap="flat" cmpd="sng" algn="ctr">
            <a:solidFill>
              <a:srgbClr val="EA6876"/>
            </a:solidFill>
            <a:prstDash val="solid"/>
            <a:round/>
            <a:headEnd type="none" w="med" len="med"/>
            <a:tailEnd type="none" w="med" len="med"/>
          </a:ln>
          <a:effectLst/>
        </p:spPr>
        <p:txBody>
          <a:bodyPr vert="horz" wrap="square" lIns="67111" tIns="33556" rIns="67111" bIns="33556" numCol="1" rtlCol="0" anchor="t" anchorCtr="0" compatLnSpc="1">
            <a:prstTxWarp prst="textNoShape">
              <a:avLst/>
            </a:prstTxWarp>
          </a:bodyPr>
          <a:lstStyle/>
          <a:p>
            <a:pPr defTabSz="671114"/>
            <a:endParaRPr lang="zh-CN" altLang="en-US" sz="1100">
              <a:solidFill>
                <a:prstClr val="black"/>
              </a:solidFill>
              <a:latin typeface="+mj-lt"/>
            </a:endParaRPr>
          </a:p>
        </p:txBody>
      </p:sp>
      <p:sp>
        <p:nvSpPr>
          <p:cNvPr id="58" name="下箭头 258"/>
          <p:cNvSpPr/>
          <p:nvPr>
            <p:custDataLst>
              <p:tags r:id="rId7"/>
            </p:custDataLst>
          </p:nvPr>
        </p:nvSpPr>
        <p:spPr bwMode="auto">
          <a:xfrm rot="14335645">
            <a:off x="4623127" y="4514363"/>
            <a:ext cx="251895" cy="356513"/>
          </a:xfrm>
          <a:prstGeom prst="downArrow">
            <a:avLst/>
          </a:prstGeom>
          <a:solidFill>
            <a:srgbClr val="D70012"/>
          </a:solidFill>
          <a:ln w="3175" cap="flat" cmpd="sng" algn="ctr">
            <a:solidFill>
              <a:srgbClr val="D70012"/>
            </a:solidFill>
            <a:prstDash val="solid"/>
            <a:round/>
            <a:headEnd type="none" w="med" len="med"/>
            <a:tailEnd type="none" w="med" len="med"/>
          </a:ln>
          <a:effectLst/>
        </p:spPr>
        <p:txBody>
          <a:bodyPr vert="horz" wrap="square" lIns="67111" tIns="33556" rIns="67111" bIns="33556" numCol="1" rtlCol="0" anchor="t" anchorCtr="0" compatLnSpc="1">
            <a:prstTxWarp prst="textNoShape">
              <a:avLst/>
            </a:prstTxWarp>
          </a:bodyPr>
          <a:lstStyle/>
          <a:p>
            <a:pPr defTabSz="671114"/>
            <a:endParaRPr lang="zh-CN" altLang="en-US" sz="1100">
              <a:solidFill>
                <a:prstClr val="black"/>
              </a:solidFill>
              <a:latin typeface="+mj-lt"/>
            </a:endParaRPr>
          </a:p>
        </p:txBody>
      </p:sp>
      <p:sp>
        <p:nvSpPr>
          <p:cNvPr id="59" name="下箭头 259"/>
          <p:cNvSpPr/>
          <p:nvPr>
            <p:custDataLst>
              <p:tags r:id="rId8"/>
            </p:custDataLst>
          </p:nvPr>
        </p:nvSpPr>
        <p:spPr bwMode="auto">
          <a:xfrm>
            <a:off x="6474797" y="4605031"/>
            <a:ext cx="251895" cy="201623"/>
          </a:xfrm>
          <a:prstGeom prst="downArrow">
            <a:avLst/>
          </a:prstGeom>
          <a:solidFill>
            <a:srgbClr val="EA6876"/>
          </a:solidFill>
          <a:ln w="3175" cap="flat" cmpd="sng" algn="ctr">
            <a:solidFill>
              <a:srgbClr val="EA6876"/>
            </a:solidFill>
            <a:prstDash val="solid"/>
            <a:round/>
            <a:headEnd type="none" w="med" len="med"/>
            <a:tailEnd type="none" w="med" len="med"/>
          </a:ln>
          <a:effectLst/>
        </p:spPr>
        <p:txBody>
          <a:bodyPr vert="horz" wrap="square" lIns="67111" tIns="33556" rIns="67111" bIns="33556" numCol="1" rtlCol="0" anchor="t" anchorCtr="0" compatLnSpc="1">
            <a:prstTxWarp prst="textNoShape">
              <a:avLst/>
            </a:prstTxWarp>
          </a:bodyPr>
          <a:lstStyle/>
          <a:p>
            <a:pPr defTabSz="671114"/>
            <a:endParaRPr lang="zh-CN" altLang="en-US" sz="1100">
              <a:solidFill>
                <a:prstClr val="black"/>
              </a:solidFill>
              <a:latin typeface="+mj-lt"/>
            </a:endParaRPr>
          </a:p>
        </p:txBody>
      </p:sp>
      <p:sp>
        <p:nvSpPr>
          <p:cNvPr id="60" name="Text Box 17"/>
          <p:cNvSpPr txBox="1">
            <a:spLocks noChangeArrowheads="1"/>
          </p:cNvSpPr>
          <p:nvPr>
            <p:custDataLst>
              <p:tags r:id="rId9"/>
            </p:custDataLst>
          </p:nvPr>
        </p:nvSpPr>
        <p:spPr bwMode="auto">
          <a:xfrm>
            <a:off x="216823" y="3872906"/>
            <a:ext cx="1059620" cy="367175"/>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800" b="1" dirty="0">
                <a:solidFill>
                  <a:srgbClr val="D70012"/>
                </a:solidFill>
                <a:latin typeface="+mj-lt"/>
                <a:cs typeface="Times New Roman" pitchFamily="18" charset="0"/>
              </a:rPr>
              <a:t>Heat </a:t>
            </a:r>
            <a:r>
              <a:rPr lang="tr-TR" altLang="zh-CN" sz="800" b="1" dirty="0">
                <a:solidFill>
                  <a:srgbClr val="D70012"/>
                </a:solidFill>
                <a:latin typeface="+mj-lt"/>
                <a:cs typeface="Times New Roman" pitchFamily="18" charset="0"/>
              </a:rPr>
              <a:t>rejection</a:t>
            </a:r>
            <a:endParaRPr lang="zh-CN" altLang="en-US" sz="800" b="1" dirty="0">
              <a:solidFill>
                <a:srgbClr val="D70012"/>
              </a:solidFill>
              <a:latin typeface="+mj-lt"/>
              <a:cs typeface="Times New Roman" pitchFamily="18" charset="0"/>
            </a:endParaRPr>
          </a:p>
        </p:txBody>
      </p:sp>
      <p:sp>
        <p:nvSpPr>
          <p:cNvPr id="61" name="Text Box 17_"/>
          <p:cNvSpPr txBox="1">
            <a:spLocks noChangeArrowheads="1"/>
          </p:cNvSpPr>
          <p:nvPr>
            <p:custDataLst>
              <p:tags r:id="rId10"/>
            </p:custDataLst>
          </p:nvPr>
        </p:nvSpPr>
        <p:spPr bwMode="auto">
          <a:xfrm>
            <a:off x="3872105" y="4775212"/>
            <a:ext cx="1059620" cy="367175"/>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defPPr>
              <a:defRPr lang="de-DE"/>
            </a:defPPr>
            <a:lvl1pPr algn="ctr" eaLnBrk="1" hangingPunct="1">
              <a:defRPr sz="800" b="1">
                <a:solidFill>
                  <a:srgbClr val="D70012"/>
                </a:solidFill>
                <a:latin typeface="+mj-lt"/>
                <a:ea typeface="宋体" charset="-122"/>
                <a:cs typeface="Times New Roman" pitchFamily="18" charset="0"/>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en-US" altLang="zh-CN" dirty="0"/>
              <a:t>Heat </a:t>
            </a:r>
            <a:r>
              <a:rPr lang="tr-TR" altLang="zh-CN" dirty="0"/>
              <a:t>rejection</a:t>
            </a:r>
            <a:endParaRPr lang="zh-CN" altLang="en-US" dirty="0"/>
          </a:p>
        </p:txBody>
      </p:sp>
      <p:sp>
        <p:nvSpPr>
          <p:cNvPr id="62" name="Text Box 17__"/>
          <p:cNvSpPr txBox="1">
            <a:spLocks noChangeArrowheads="1"/>
          </p:cNvSpPr>
          <p:nvPr>
            <p:custDataLst>
              <p:tags r:id="rId11"/>
            </p:custDataLst>
          </p:nvPr>
        </p:nvSpPr>
        <p:spPr bwMode="auto">
          <a:xfrm>
            <a:off x="3173315" y="4647197"/>
            <a:ext cx="548544" cy="73831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defPPr>
              <a:defRPr lang="de-DE"/>
            </a:defPPr>
            <a:lvl1pPr algn="ctr" eaLnBrk="1" hangingPunct="1">
              <a:defRPr sz="800" b="1">
                <a:solidFill>
                  <a:srgbClr val="D70012"/>
                </a:solidFill>
                <a:latin typeface="+mj-lt"/>
                <a:ea typeface="宋体" charset="-122"/>
                <a:cs typeface="Times New Roman" pitchFamily="18" charset="0"/>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en-US" altLang="zh-CN" dirty="0"/>
              <a:t>Heat release</a:t>
            </a:r>
            <a:endParaRPr lang="zh-CN" altLang="en-US" dirty="0"/>
          </a:p>
        </p:txBody>
      </p:sp>
      <p:sp>
        <p:nvSpPr>
          <p:cNvPr id="63" name="Text Box 17___"/>
          <p:cNvSpPr txBox="1">
            <a:spLocks noChangeArrowheads="1"/>
          </p:cNvSpPr>
          <p:nvPr>
            <p:custDataLst>
              <p:tags r:id="rId12"/>
            </p:custDataLst>
          </p:nvPr>
        </p:nvSpPr>
        <p:spPr bwMode="auto">
          <a:xfrm>
            <a:off x="6346783" y="4604961"/>
            <a:ext cx="548544" cy="73831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defPPr>
              <a:defRPr lang="de-DE"/>
            </a:defPPr>
            <a:lvl1pPr algn="ctr" eaLnBrk="1" hangingPunct="1">
              <a:defRPr sz="800" b="1">
                <a:solidFill>
                  <a:srgbClr val="D70012"/>
                </a:solidFill>
                <a:latin typeface="+mj-lt"/>
                <a:ea typeface="宋体" charset="-122"/>
                <a:cs typeface="Times New Roman" pitchFamily="18" charset="0"/>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en-US" altLang="zh-CN" dirty="0"/>
              <a:t>Heat release</a:t>
            </a:r>
            <a:endParaRPr lang="zh-CN" altLang="en-US" dirty="0"/>
          </a:p>
        </p:txBody>
      </p:sp>
      <p:sp>
        <p:nvSpPr>
          <p:cNvPr id="64" name="Text Box 17____"/>
          <p:cNvSpPr txBox="1">
            <a:spLocks noChangeArrowheads="1"/>
          </p:cNvSpPr>
          <p:nvPr>
            <p:custDataLst>
              <p:tags r:id="rId13"/>
            </p:custDataLst>
          </p:nvPr>
        </p:nvSpPr>
        <p:spPr bwMode="auto">
          <a:xfrm>
            <a:off x="1629099" y="4890324"/>
            <a:ext cx="1047943" cy="73831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defPPr>
              <a:defRPr lang="de-DE"/>
            </a:defPPr>
            <a:lvl1pPr algn="ctr" eaLnBrk="1" hangingPunct="1">
              <a:defRPr sz="800" b="1">
                <a:solidFill>
                  <a:srgbClr val="D70012"/>
                </a:solidFill>
                <a:latin typeface="+mj-lt"/>
                <a:ea typeface="宋体" charset="-122"/>
                <a:cs typeface="Times New Roman" pitchFamily="18" charset="0"/>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en-US" altLang="zh-CN" dirty="0"/>
              <a:t>Internal transfer</a:t>
            </a:r>
            <a:endParaRPr lang="zh-CN" altLang="en-US" dirty="0"/>
          </a:p>
        </p:txBody>
      </p:sp>
      <p:sp>
        <p:nvSpPr>
          <p:cNvPr id="65" name="Text Box 17_____"/>
          <p:cNvSpPr txBox="1">
            <a:spLocks noChangeArrowheads="1"/>
          </p:cNvSpPr>
          <p:nvPr>
            <p:custDataLst>
              <p:tags r:id="rId14"/>
            </p:custDataLst>
          </p:nvPr>
        </p:nvSpPr>
        <p:spPr bwMode="auto">
          <a:xfrm>
            <a:off x="5194655" y="4775212"/>
            <a:ext cx="1047943" cy="73831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defPPr>
              <a:defRPr lang="de-DE"/>
            </a:defPPr>
            <a:lvl1pPr algn="ctr" eaLnBrk="1" hangingPunct="1">
              <a:defRPr sz="800" b="1">
                <a:solidFill>
                  <a:srgbClr val="D70012"/>
                </a:solidFill>
                <a:latin typeface="+mj-lt"/>
                <a:ea typeface="宋体" charset="-122"/>
                <a:cs typeface="Times New Roman" pitchFamily="18" charset="0"/>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en-US" altLang="zh-CN" dirty="0"/>
              <a:t>Internal transfer</a:t>
            </a:r>
            <a:endParaRPr lang="zh-CN" altLang="en-US" dirty="0"/>
          </a:p>
        </p:txBody>
      </p:sp>
      <p:sp>
        <p:nvSpPr>
          <p:cNvPr id="75" name="Rectangle 74"/>
          <p:cNvSpPr/>
          <p:nvPr>
            <p:custDataLst>
              <p:tags r:id="rId15"/>
            </p:custDataLst>
          </p:nvPr>
        </p:nvSpPr>
        <p:spPr>
          <a:xfrm>
            <a:off x="7139392" y="5113890"/>
            <a:ext cx="1353256" cy="461665"/>
          </a:xfrm>
          <a:prstGeom prst="rect">
            <a:avLst/>
          </a:prstGeom>
        </p:spPr>
        <p:txBody>
          <a:bodyPr wrap="none">
            <a:spAutoFit/>
          </a:bodyPr>
          <a:lstStyle/>
          <a:p>
            <a:r>
              <a:rPr lang="tr-TR" sz="1200" dirty="0"/>
              <a:t>C : cooling mode</a:t>
            </a:r>
          </a:p>
          <a:p>
            <a:r>
              <a:rPr lang="tr-TR" sz="1200" dirty="0"/>
              <a:t>H : heating mode</a:t>
            </a:r>
            <a:endParaRPr lang="en-US" sz="1200" dirty="0"/>
          </a:p>
        </p:txBody>
      </p:sp>
      <p:sp>
        <p:nvSpPr>
          <p:cNvPr id="76" name="Rectangle 75"/>
          <p:cNvSpPr/>
          <p:nvPr>
            <p:custDataLst>
              <p:tags r:id="rId16"/>
            </p:custDataLst>
          </p:nvPr>
        </p:nvSpPr>
        <p:spPr>
          <a:xfrm>
            <a:off x="6120100" y="2484235"/>
            <a:ext cx="595035" cy="246221"/>
          </a:xfrm>
          <a:prstGeom prst="rect">
            <a:avLst/>
          </a:prstGeom>
        </p:spPr>
        <p:txBody>
          <a:bodyPr wrap="none">
            <a:spAutoFit/>
          </a:bodyPr>
          <a:lstStyle/>
          <a:p>
            <a:r>
              <a:rPr lang="tr-TR" sz="1000" dirty="0">
                <a:solidFill>
                  <a:srgbClr val="08427E"/>
                </a:solidFill>
              </a:rPr>
              <a:t>3 pipes</a:t>
            </a:r>
            <a:endParaRPr lang="en-US" sz="1000" dirty="0">
              <a:solidFill>
                <a:srgbClr val="08427E"/>
              </a:solidFill>
            </a:endParaRPr>
          </a:p>
        </p:txBody>
      </p:sp>
      <p:sp>
        <p:nvSpPr>
          <p:cNvPr id="77" name="Rectangle 76"/>
          <p:cNvSpPr/>
          <p:nvPr>
            <p:custDataLst>
              <p:tags r:id="rId17"/>
            </p:custDataLst>
          </p:nvPr>
        </p:nvSpPr>
        <p:spPr>
          <a:xfrm>
            <a:off x="2674469" y="3575166"/>
            <a:ext cx="595035" cy="246221"/>
          </a:xfrm>
          <a:prstGeom prst="rect">
            <a:avLst/>
          </a:prstGeom>
        </p:spPr>
        <p:txBody>
          <a:bodyPr wrap="none">
            <a:spAutoFit/>
          </a:bodyPr>
          <a:lstStyle/>
          <a:p>
            <a:r>
              <a:rPr lang="tr-TR" sz="1000" dirty="0">
                <a:solidFill>
                  <a:srgbClr val="08427E"/>
                </a:solidFill>
              </a:rPr>
              <a:t>2 pipes</a:t>
            </a:r>
            <a:endParaRPr lang="en-US" sz="1000" dirty="0">
              <a:solidFill>
                <a:srgbClr val="08427E"/>
              </a:solidFill>
            </a:endParaRPr>
          </a:p>
        </p:txBody>
      </p:sp>
      <p:sp>
        <p:nvSpPr>
          <p:cNvPr id="79" name="Rectangle 78"/>
          <p:cNvSpPr/>
          <p:nvPr>
            <p:custDataLst>
              <p:tags r:id="rId18"/>
            </p:custDataLst>
          </p:nvPr>
        </p:nvSpPr>
        <p:spPr>
          <a:xfrm>
            <a:off x="840541" y="3496494"/>
            <a:ext cx="595035" cy="246221"/>
          </a:xfrm>
          <a:prstGeom prst="rect">
            <a:avLst/>
          </a:prstGeom>
        </p:spPr>
        <p:txBody>
          <a:bodyPr wrap="none">
            <a:spAutoFit/>
          </a:bodyPr>
          <a:lstStyle/>
          <a:p>
            <a:r>
              <a:rPr lang="tr-TR" sz="1000" dirty="0">
                <a:solidFill>
                  <a:srgbClr val="08427E"/>
                </a:solidFill>
              </a:rPr>
              <a:t>2 pipes</a:t>
            </a:r>
            <a:endParaRPr lang="en-US" sz="1000" dirty="0">
              <a:solidFill>
                <a:srgbClr val="08427E"/>
              </a:solidFill>
            </a:endParaRPr>
          </a:p>
        </p:txBody>
      </p:sp>
      <p:sp>
        <p:nvSpPr>
          <p:cNvPr id="80" name="Rectangle 79"/>
          <p:cNvSpPr/>
          <p:nvPr>
            <p:custDataLst>
              <p:tags r:id="rId19"/>
            </p:custDataLst>
          </p:nvPr>
        </p:nvSpPr>
        <p:spPr>
          <a:xfrm>
            <a:off x="5428207" y="3532104"/>
            <a:ext cx="595035" cy="246221"/>
          </a:xfrm>
          <a:prstGeom prst="rect">
            <a:avLst/>
          </a:prstGeom>
        </p:spPr>
        <p:txBody>
          <a:bodyPr wrap="none">
            <a:spAutoFit/>
          </a:bodyPr>
          <a:lstStyle/>
          <a:p>
            <a:r>
              <a:rPr lang="tr-TR" sz="1000" dirty="0">
                <a:solidFill>
                  <a:srgbClr val="08427E"/>
                </a:solidFill>
              </a:rPr>
              <a:t>2 pipes</a:t>
            </a:r>
            <a:endParaRPr lang="en-US" sz="1000" dirty="0">
              <a:solidFill>
                <a:srgbClr val="08427E"/>
              </a:solidFill>
            </a:endParaRPr>
          </a:p>
        </p:txBody>
      </p:sp>
      <p:sp>
        <p:nvSpPr>
          <p:cNvPr id="81" name="Rectangle 80"/>
          <p:cNvSpPr/>
          <p:nvPr>
            <p:custDataLst>
              <p:tags r:id="rId20"/>
            </p:custDataLst>
          </p:nvPr>
        </p:nvSpPr>
        <p:spPr>
          <a:xfrm>
            <a:off x="4706953" y="3798909"/>
            <a:ext cx="595035" cy="246221"/>
          </a:xfrm>
          <a:prstGeom prst="rect">
            <a:avLst/>
          </a:prstGeom>
        </p:spPr>
        <p:txBody>
          <a:bodyPr wrap="none">
            <a:spAutoFit/>
          </a:bodyPr>
          <a:lstStyle/>
          <a:p>
            <a:r>
              <a:rPr lang="tr-TR" sz="1000" dirty="0">
                <a:solidFill>
                  <a:srgbClr val="08427E"/>
                </a:solidFill>
              </a:rPr>
              <a:t>2 pipes</a:t>
            </a:r>
            <a:endParaRPr lang="en-US" sz="1000" dirty="0">
              <a:solidFill>
                <a:srgbClr val="08427E"/>
              </a:solidFill>
            </a:endParaRPr>
          </a:p>
        </p:txBody>
      </p:sp>
      <p:sp>
        <p:nvSpPr>
          <p:cNvPr id="82" name="Rectangle 81"/>
          <p:cNvSpPr/>
          <p:nvPr>
            <p:custDataLst>
              <p:tags r:id="rId21"/>
            </p:custDataLst>
          </p:nvPr>
        </p:nvSpPr>
        <p:spPr>
          <a:xfrm>
            <a:off x="3926375" y="3570529"/>
            <a:ext cx="595035" cy="246221"/>
          </a:xfrm>
          <a:prstGeom prst="rect">
            <a:avLst/>
          </a:prstGeom>
        </p:spPr>
        <p:txBody>
          <a:bodyPr wrap="none">
            <a:spAutoFit/>
          </a:bodyPr>
          <a:lstStyle/>
          <a:p>
            <a:r>
              <a:rPr lang="tr-TR" sz="1000" dirty="0">
                <a:solidFill>
                  <a:srgbClr val="08427E"/>
                </a:solidFill>
              </a:rPr>
              <a:t>2 pipes</a:t>
            </a:r>
            <a:endParaRPr lang="en-US" sz="1000" dirty="0">
              <a:solidFill>
                <a:srgbClr val="08427E"/>
              </a:solidFill>
            </a:endParaRPr>
          </a:p>
        </p:txBody>
      </p:sp>
      <p:sp>
        <p:nvSpPr>
          <p:cNvPr id="83" name="Rectangle 82"/>
          <p:cNvSpPr/>
          <p:nvPr>
            <p:custDataLst>
              <p:tags r:id="rId22"/>
            </p:custDataLst>
          </p:nvPr>
        </p:nvSpPr>
        <p:spPr>
          <a:xfrm>
            <a:off x="2992461" y="2500361"/>
            <a:ext cx="595035" cy="246221"/>
          </a:xfrm>
          <a:prstGeom prst="rect">
            <a:avLst/>
          </a:prstGeom>
        </p:spPr>
        <p:txBody>
          <a:bodyPr wrap="none">
            <a:spAutoFit/>
          </a:bodyPr>
          <a:lstStyle/>
          <a:p>
            <a:r>
              <a:rPr lang="tr-TR" sz="1000" dirty="0">
                <a:solidFill>
                  <a:srgbClr val="08427E"/>
                </a:solidFill>
              </a:rPr>
              <a:t>3 pipes</a:t>
            </a:r>
            <a:endParaRPr lang="en-US" sz="1000" dirty="0">
              <a:solidFill>
                <a:srgbClr val="08427E"/>
              </a:solidFill>
            </a:endParaRPr>
          </a:p>
        </p:txBody>
      </p:sp>
      <p:cxnSp>
        <p:nvCxnSpPr>
          <p:cNvPr id="86" name="肘形连接符 121"/>
          <p:cNvCxnSpPr/>
          <p:nvPr>
            <p:custDataLst>
              <p:tags r:id="rId23"/>
            </p:custDataLst>
          </p:nvPr>
        </p:nvCxnSpPr>
        <p:spPr bwMode="auto">
          <a:xfrm flipV="1">
            <a:off x="2074676" y="2731261"/>
            <a:ext cx="5085043" cy="529244"/>
          </a:xfrm>
          <a:prstGeom prst="bentConnector3">
            <a:avLst>
              <a:gd name="adj1" fmla="val 9840"/>
            </a:avLst>
          </a:prstGeom>
          <a:solidFill>
            <a:schemeClr val="accent1"/>
          </a:solidFill>
          <a:ln w="31750" cap="rnd" cmpd="sng" algn="ctr">
            <a:solidFill>
              <a:schemeClr val="accent4"/>
            </a:solidFill>
            <a:prstDash val="solid"/>
            <a:round/>
            <a:headEnd type="none" w="med" len="med"/>
            <a:tailEnd type="none" w="med" len="med"/>
          </a:ln>
          <a:effectLst/>
        </p:spPr>
      </p:cxnSp>
      <p:cxnSp>
        <p:nvCxnSpPr>
          <p:cNvPr id="87" name="肘形连接符 122"/>
          <p:cNvCxnSpPr/>
          <p:nvPr>
            <p:custDataLst>
              <p:tags r:id="rId24"/>
            </p:custDataLst>
          </p:nvPr>
        </p:nvCxnSpPr>
        <p:spPr bwMode="auto">
          <a:xfrm rot="5400000" flipH="1" flipV="1">
            <a:off x="3445317" y="2846502"/>
            <a:ext cx="559307" cy="386856"/>
          </a:xfrm>
          <a:prstGeom prst="bentConnector3">
            <a:avLst>
              <a:gd name="adj1" fmla="val 3490"/>
            </a:avLst>
          </a:prstGeom>
          <a:solidFill>
            <a:schemeClr val="accent1"/>
          </a:solidFill>
          <a:ln w="31750" cap="rnd" cmpd="sng" algn="ctr">
            <a:solidFill>
              <a:schemeClr val="accent4"/>
            </a:solidFill>
            <a:prstDash val="solid"/>
            <a:round/>
            <a:headEnd type="none" w="med" len="med"/>
            <a:tailEnd type="none" w="med" len="med"/>
          </a:ln>
          <a:effectLst/>
        </p:spPr>
      </p:cxnSp>
      <p:cxnSp>
        <p:nvCxnSpPr>
          <p:cNvPr id="88" name="肘形连接符 123"/>
          <p:cNvCxnSpPr/>
          <p:nvPr>
            <p:custDataLst>
              <p:tags r:id="rId25"/>
            </p:custDataLst>
          </p:nvPr>
        </p:nvCxnSpPr>
        <p:spPr bwMode="auto">
          <a:xfrm rot="5400000">
            <a:off x="5334721" y="2798180"/>
            <a:ext cx="484331" cy="418873"/>
          </a:xfrm>
          <a:prstGeom prst="bentConnector3">
            <a:avLst>
              <a:gd name="adj1" fmla="val 102645"/>
            </a:avLst>
          </a:prstGeom>
          <a:solidFill>
            <a:schemeClr val="accent1"/>
          </a:solidFill>
          <a:ln w="31750" cap="rnd" cmpd="sng" algn="ctr">
            <a:solidFill>
              <a:schemeClr val="accent4"/>
            </a:solidFill>
            <a:prstDash val="solid"/>
            <a:round/>
            <a:headEnd type="none" w="med" len="med"/>
            <a:tailEnd type="none" w="med" len="med"/>
          </a:ln>
          <a:effectLst/>
        </p:spPr>
      </p:cxnSp>
      <p:cxnSp>
        <p:nvCxnSpPr>
          <p:cNvPr id="92" name="直接连接符 129"/>
          <p:cNvCxnSpPr/>
          <p:nvPr>
            <p:custDataLst>
              <p:tags r:id="rId26"/>
            </p:custDataLst>
          </p:nvPr>
        </p:nvCxnSpPr>
        <p:spPr bwMode="auto">
          <a:xfrm>
            <a:off x="7181463" y="4056494"/>
            <a:ext cx="727923" cy="0"/>
          </a:xfrm>
          <a:prstGeom prst="line">
            <a:avLst/>
          </a:prstGeom>
          <a:solidFill>
            <a:schemeClr val="accent1"/>
          </a:solidFill>
          <a:ln w="31750" cap="rnd" cmpd="sng" algn="ctr">
            <a:solidFill>
              <a:schemeClr val="accent4"/>
            </a:solidFill>
            <a:prstDash val="solid"/>
            <a:round/>
            <a:headEnd type="none" w="med" len="med"/>
            <a:tailEnd type="none" w="med" len="med"/>
          </a:ln>
          <a:effectLst/>
        </p:spPr>
      </p:cxnSp>
      <p:cxnSp>
        <p:nvCxnSpPr>
          <p:cNvPr id="95" name="直接连接符 129"/>
          <p:cNvCxnSpPr/>
          <p:nvPr>
            <p:custDataLst>
              <p:tags r:id="rId27"/>
            </p:custDataLst>
          </p:nvPr>
        </p:nvCxnSpPr>
        <p:spPr bwMode="auto">
          <a:xfrm>
            <a:off x="7159719" y="2760276"/>
            <a:ext cx="6215" cy="1289252"/>
          </a:xfrm>
          <a:prstGeom prst="line">
            <a:avLst/>
          </a:prstGeom>
          <a:solidFill>
            <a:schemeClr val="accent1"/>
          </a:solidFill>
          <a:ln w="31750" cap="rnd" cmpd="sng" algn="ctr">
            <a:solidFill>
              <a:schemeClr val="accent4"/>
            </a:solidFill>
            <a:prstDash val="solid"/>
            <a:round/>
            <a:headEnd type="none" w="med" len="med"/>
            <a:tailEnd type="none" w="med" len="med"/>
          </a:ln>
          <a:effectLst/>
        </p:spPr>
      </p:cxnSp>
      <p:sp>
        <p:nvSpPr>
          <p:cNvPr id="107" name="Rectangle 106"/>
          <p:cNvSpPr/>
          <p:nvPr>
            <p:custDataLst>
              <p:tags r:id="rId28"/>
            </p:custDataLst>
          </p:nvPr>
        </p:nvSpPr>
        <p:spPr>
          <a:xfrm>
            <a:off x="5763585" y="2800632"/>
            <a:ext cx="595035" cy="246221"/>
          </a:xfrm>
          <a:prstGeom prst="rect">
            <a:avLst/>
          </a:prstGeom>
        </p:spPr>
        <p:txBody>
          <a:bodyPr wrap="none">
            <a:spAutoFit/>
          </a:bodyPr>
          <a:lstStyle/>
          <a:p>
            <a:r>
              <a:rPr lang="tr-TR" sz="1000" dirty="0">
                <a:solidFill>
                  <a:srgbClr val="08427E"/>
                </a:solidFill>
              </a:rPr>
              <a:t>3 pipes</a:t>
            </a:r>
            <a:endParaRPr lang="en-US" sz="1000" dirty="0">
              <a:solidFill>
                <a:srgbClr val="08427E"/>
              </a:solidFill>
            </a:endParaRPr>
          </a:p>
        </p:txBody>
      </p:sp>
      <p:sp>
        <p:nvSpPr>
          <p:cNvPr id="108" name="Rectangle 107"/>
          <p:cNvSpPr/>
          <p:nvPr>
            <p:custDataLst>
              <p:tags r:id="rId29"/>
            </p:custDataLst>
          </p:nvPr>
        </p:nvSpPr>
        <p:spPr>
          <a:xfrm>
            <a:off x="3914508" y="2800632"/>
            <a:ext cx="595035" cy="246221"/>
          </a:xfrm>
          <a:prstGeom prst="rect">
            <a:avLst/>
          </a:prstGeom>
        </p:spPr>
        <p:txBody>
          <a:bodyPr wrap="none">
            <a:spAutoFit/>
          </a:bodyPr>
          <a:lstStyle/>
          <a:p>
            <a:r>
              <a:rPr lang="tr-TR" sz="1000" dirty="0">
                <a:solidFill>
                  <a:srgbClr val="08427E"/>
                </a:solidFill>
              </a:rPr>
              <a:t>3 pipes</a:t>
            </a:r>
            <a:endParaRPr lang="en-US" sz="1000" dirty="0">
              <a:solidFill>
                <a:srgbClr val="08427E"/>
              </a:solidFill>
            </a:endParaRPr>
          </a:p>
        </p:txBody>
      </p:sp>
      <p:pic>
        <p:nvPicPr>
          <p:cNvPr id="5" name="Picture 4"/>
          <p:cNvPicPr>
            <a:picLocks noChangeAspect="1"/>
          </p:cNvPicPr>
          <p:nvPr/>
        </p:nvPicPr>
        <p:blipFill>
          <a:blip r:embed="rId31"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4059" y="2034148"/>
            <a:ext cx="1891464" cy="2837196"/>
          </a:xfrm>
          <a:prstGeom prst="rect">
            <a:avLst/>
          </a:prstGeom>
        </p:spPr>
      </p:pic>
      <p:pic>
        <p:nvPicPr>
          <p:cNvPr id="73" name="Picture 72"/>
          <p:cNvPicPr>
            <a:picLocks noChangeAspect="1"/>
          </p:cNvPicPr>
          <p:nvPr/>
        </p:nvPicPr>
        <p:blipFill>
          <a:blip r:embed="rId32">
            <a:clrChange>
              <a:clrFrom>
                <a:srgbClr val="FFFFFF"/>
              </a:clrFrom>
              <a:clrTo>
                <a:srgbClr val="FFFFFF">
                  <a:alpha val="0"/>
                </a:srgbClr>
              </a:clrTo>
            </a:clrChange>
          </a:blip>
          <a:stretch>
            <a:fillRect/>
          </a:stretch>
        </p:blipFill>
        <p:spPr>
          <a:xfrm>
            <a:off x="963614" y="2889603"/>
            <a:ext cx="1209278" cy="698869"/>
          </a:xfrm>
          <a:prstGeom prst="rect">
            <a:avLst/>
          </a:prstGeom>
        </p:spPr>
      </p:pic>
      <p:pic>
        <p:nvPicPr>
          <p:cNvPr id="74" name="Picture 73"/>
          <p:cNvPicPr>
            <a:picLocks noChangeAspect="1"/>
          </p:cNvPicPr>
          <p:nvPr/>
        </p:nvPicPr>
        <p:blipFill>
          <a:blip r:embed="rId33">
            <a:clrChange>
              <a:clrFrom>
                <a:srgbClr val="FFFFFF"/>
              </a:clrFrom>
              <a:clrTo>
                <a:srgbClr val="FFFFFF">
                  <a:alpha val="0"/>
                </a:srgbClr>
              </a:clrTo>
            </a:clrChange>
          </a:blip>
          <a:stretch>
            <a:fillRect/>
          </a:stretch>
        </p:blipFill>
        <p:spPr>
          <a:xfrm>
            <a:off x="2675739" y="2978586"/>
            <a:ext cx="1000494" cy="581774"/>
          </a:xfrm>
          <a:prstGeom prst="rect">
            <a:avLst/>
          </a:prstGeom>
        </p:spPr>
      </p:pic>
      <p:pic>
        <p:nvPicPr>
          <p:cNvPr id="78" name="Picture 77"/>
          <p:cNvPicPr>
            <a:picLocks noChangeAspect="1"/>
          </p:cNvPicPr>
          <p:nvPr/>
        </p:nvPicPr>
        <p:blipFill>
          <a:blip r:embed="rId33">
            <a:clrChange>
              <a:clrFrom>
                <a:srgbClr val="FFFFFF"/>
              </a:clrFrom>
              <a:clrTo>
                <a:srgbClr val="FFFFFF">
                  <a:alpha val="0"/>
                </a:srgbClr>
              </a:clrTo>
            </a:clrChange>
          </a:blip>
          <a:stretch>
            <a:fillRect/>
          </a:stretch>
        </p:blipFill>
        <p:spPr>
          <a:xfrm>
            <a:off x="4365955" y="2875864"/>
            <a:ext cx="1101784" cy="640673"/>
          </a:xfrm>
          <a:prstGeom prst="rect">
            <a:avLst/>
          </a:prstGeom>
        </p:spPr>
      </p:pic>
      <p:sp>
        <p:nvSpPr>
          <p:cNvPr id="85" name="Title 1">
            <a:extLst>
              <a:ext uri="{FF2B5EF4-FFF2-40B4-BE49-F238E27FC236}">
                <a16:creationId xmlns:a16="http://schemas.microsoft.com/office/drawing/2014/main" id="{75CBADEC-5D94-4FBF-BF1A-68947D4B7D74}"/>
              </a:ext>
            </a:extLst>
          </p:cNvPr>
          <p:cNvSpPr>
            <a:spLocks noGrp="1"/>
          </p:cNvSpPr>
          <p:nvPr>
            <p:ph type="title"/>
          </p:nvPr>
        </p:nvSpPr>
        <p:spPr>
          <a:xfrm>
            <a:off x="259200" y="648000"/>
            <a:ext cx="10450800" cy="388800"/>
          </a:xfrm>
        </p:spPr>
        <p:txBody>
          <a:bodyPr/>
          <a:lstStyle/>
          <a:p>
            <a:r>
              <a:rPr lang="de-DE"/>
              <a:t>Working Principle</a:t>
            </a:r>
            <a:endParaRPr lang="en-US"/>
          </a:p>
        </p:txBody>
      </p:sp>
      <p:sp>
        <p:nvSpPr>
          <p:cNvPr id="89" name="Text Placeholder 2">
            <a:extLst>
              <a:ext uri="{FF2B5EF4-FFF2-40B4-BE49-F238E27FC236}">
                <a16:creationId xmlns:a16="http://schemas.microsoft.com/office/drawing/2014/main" id="{4597CC67-0277-4DB7-A51F-F2690117990C}"/>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605198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7473" y="120617"/>
            <a:ext cx="848964" cy="848964"/>
          </a:xfrm>
          <a:prstGeom prst="rect">
            <a:avLst/>
          </a:prstGeom>
        </p:spPr>
      </p:pic>
      <p:graphicFrame>
        <p:nvGraphicFramePr>
          <p:cNvPr id="5" name="Table 4"/>
          <p:cNvGraphicFramePr>
            <a:graphicFrameLocks noGrp="1"/>
          </p:cNvGraphicFramePr>
          <p:nvPr/>
        </p:nvGraphicFramePr>
        <p:xfrm>
          <a:off x="485660" y="1240076"/>
          <a:ext cx="4741115" cy="1861470"/>
        </p:xfrm>
        <a:graphic>
          <a:graphicData uri="http://schemas.openxmlformats.org/drawingml/2006/table">
            <a:tbl>
              <a:tblPr firstRow="1" firstCol="1" bandRow="1">
                <a:tableStyleId>{5C22544A-7EE6-4342-B048-85BDC9FD1C3A}</a:tableStyleId>
              </a:tblPr>
              <a:tblGrid>
                <a:gridCol w="1303643">
                  <a:extLst>
                    <a:ext uri="{9D8B030D-6E8A-4147-A177-3AD203B41FA5}">
                      <a16:colId xmlns:a16="http://schemas.microsoft.com/office/drawing/2014/main" val="2577821995"/>
                    </a:ext>
                  </a:extLst>
                </a:gridCol>
                <a:gridCol w="666679">
                  <a:extLst>
                    <a:ext uri="{9D8B030D-6E8A-4147-A177-3AD203B41FA5}">
                      <a16:colId xmlns:a16="http://schemas.microsoft.com/office/drawing/2014/main" val="2767361953"/>
                    </a:ext>
                  </a:extLst>
                </a:gridCol>
                <a:gridCol w="839383">
                  <a:extLst>
                    <a:ext uri="{9D8B030D-6E8A-4147-A177-3AD203B41FA5}">
                      <a16:colId xmlns:a16="http://schemas.microsoft.com/office/drawing/2014/main" val="2045331321"/>
                    </a:ext>
                  </a:extLst>
                </a:gridCol>
                <a:gridCol w="375123">
                  <a:extLst>
                    <a:ext uri="{9D8B030D-6E8A-4147-A177-3AD203B41FA5}">
                      <a16:colId xmlns:a16="http://schemas.microsoft.com/office/drawing/2014/main" val="2777596330"/>
                    </a:ext>
                  </a:extLst>
                </a:gridCol>
                <a:gridCol w="508829">
                  <a:extLst>
                    <a:ext uri="{9D8B030D-6E8A-4147-A177-3AD203B41FA5}">
                      <a16:colId xmlns:a16="http://schemas.microsoft.com/office/drawing/2014/main" val="361891909"/>
                    </a:ext>
                  </a:extLst>
                </a:gridCol>
                <a:gridCol w="564016">
                  <a:extLst>
                    <a:ext uri="{9D8B030D-6E8A-4147-A177-3AD203B41FA5}">
                      <a16:colId xmlns:a16="http://schemas.microsoft.com/office/drawing/2014/main" val="3260402622"/>
                    </a:ext>
                  </a:extLst>
                </a:gridCol>
                <a:gridCol w="483442">
                  <a:extLst>
                    <a:ext uri="{9D8B030D-6E8A-4147-A177-3AD203B41FA5}">
                      <a16:colId xmlns:a16="http://schemas.microsoft.com/office/drawing/2014/main" val="1613906167"/>
                    </a:ext>
                  </a:extLst>
                </a:gridCol>
              </a:tblGrid>
              <a:tr h="248451">
                <a:tc rowSpan="2">
                  <a:txBody>
                    <a:bodyPr/>
                    <a:lstStyle/>
                    <a:p>
                      <a:pPr algn="ctr" fontAlgn="ctr"/>
                      <a:r>
                        <a:rPr lang="en-US" sz="1100" u="none" strike="noStrike" dirty="0">
                          <a:effectLst/>
                        </a:rPr>
                        <a:t>System</a:t>
                      </a:r>
                      <a:endParaRPr lang="en-US" sz="1100" b="0" i="0" u="none" strike="noStrike" dirty="0">
                        <a:solidFill>
                          <a:srgbClr val="000000"/>
                        </a:solidFill>
                        <a:effectLst/>
                        <a:latin typeface="Arial" panose="020B0604020202020204" pitchFamily="34" charset="0"/>
                      </a:endParaRPr>
                    </a:p>
                  </a:txBody>
                  <a:tcPr marL="9525" marR="9525" marT="9525" marB="0" anchor="ctr"/>
                </a:tc>
                <a:tc gridSpan="4">
                  <a:txBody>
                    <a:bodyPr/>
                    <a:lstStyle/>
                    <a:p>
                      <a:pPr algn="ctr" fontAlgn="t"/>
                      <a:r>
                        <a:rPr lang="en-US" sz="1100" u="none" strike="noStrike">
                          <a:effectLst/>
                        </a:rPr>
                        <a:t>Outdoor Unit</a:t>
                      </a:r>
                      <a:endParaRPr lang="en-US" sz="1100" b="0" i="0" u="none" strike="noStrike">
                        <a:solidFill>
                          <a:srgbClr val="000000"/>
                        </a:solidFill>
                        <a:effectLst/>
                        <a:latin typeface="Arial" panose="020B0604020202020204" pitchFamily="34" charset="0"/>
                      </a:endParaRPr>
                    </a:p>
                  </a:txBody>
                  <a:tcPr marL="4286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t"/>
                      <a:r>
                        <a:rPr lang="en-US" sz="1100" u="none" strike="noStrike" dirty="0">
                          <a:effectLst/>
                        </a:rPr>
                        <a:t>Current</a:t>
                      </a:r>
                      <a:endParaRPr lang="en-US" sz="1100" b="0" i="0" u="none" strike="noStrike" dirty="0">
                        <a:solidFill>
                          <a:srgbClr val="000000"/>
                        </a:solidFill>
                        <a:effectLst/>
                        <a:latin typeface="Arial" panose="020B0604020202020204" pitchFamily="34" charset="0"/>
                      </a:endParaRPr>
                    </a:p>
                  </a:txBody>
                  <a:tcPr marL="257175" marR="9525" marT="9525" marB="0"/>
                </a:tc>
                <a:tc hMerge="1">
                  <a:txBody>
                    <a:bodyPr/>
                    <a:lstStyle/>
                    <a:p>
                      <a:endParaRPr lang="en-US"/>
                    </a:p>
                  </a:txBody>
                  <a:tcPr/>
                </a:tc>
                <a:extLst>
                  <a:ext uri="{0D108BD9-81ED-4DB2-BD59-A6C34878D82A}">
                    <a16:rowId xmlns:a16="http://schemas.microsoft.com/office/drawing/2014/main" val="3811044013"/>
                  </a:ext>
                </a:extLst>
              </a:tr>
              <a:tr h="335594">
                <a:tc vMerge="1">
                  <a:txBody>
                    <a:bodyPr/>
                    <a:lstStyle/>
                    <a:p>
                      <a:endParaRPr lang="en-US"/>
                    </a:p>
                  </a:txBody>
                  <a:tcPr/>
                </a:tc>
                <a:tc>
                  <a:txBody>
                    <a:bodyPr/>
                    <a:lstStyle/>
                    <a:p>
                      <a:pPr algn="ctr" fontAlgn="t"/>
                      <a:r>
                        <a:rPr lang="en-US" sz="1100" u="none" strike="noStrike" dirty="0">
                          <a:effectLst/>
                        </a:rPr>
                        <a:t>Voltage</a:t>
                      </a:r>
                      <a:br>
                        <a:rPr lang="en-US" sz="1100" u="none" strike="noStrike" dirty="0">
                          <a:effectLst/>
                        </a:rPr>
                      </a:br>
                      <a:r>
                        <a:rPr lang="en-US" sz="1100" u="none" strike="noStrike" dirty="0">
                          <a:effectLst/>
                        </a:rPr>
                        <a:t>(V)</a:t>
                      </a:r>
                      <a:endParaRPr lang="en-US" sz="11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100" u="none" strike="noStrike" dirty="0">
                          <a:effectLst/>
                        </a:rPr>
                        <a:t>Frequency</a:t>
                      </a:r>
                      <a:br>
                        <a:rPr lang="en-US" sz="1100" u="none" strike="noStrike" dirty="0">
                          <a:effectLst/>
                        </a:rPr>
                      </a:br>
                      <a:r>
                        <a:rPr lang="en-US" sz="1100" u="none" strike="noStrike" dirty="0">
                          <a:effectLst/>
                        </a:rPr>
                        <a:t>(Hz)</a:t>
                      </a:r>
                      <a:endParaRPr lang="en-US" sz="11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100" u="none" strike="noStrike">
                          <a:effectLst/>
                        </a:rPr>
                        <a:t>Min.</a:t>
                      </a:r>
                      <a:br>
                        <a:rPr lang="en-US" sz="1100" u="none" strike="noStrike" dirty="0">
                          <a:effectLst/>
                        </a:rPr>
                      </a:br>
                      <a:r>
                        <a:rPr lang="en-US" sz="1100" u="none" strike="noStrike" dirty="0">
                          <a:effectLst/>
                        </a:rPr>
                        <a:t>(V)</a:t>
                      </a:r>
                      <a:endParaRPr lang="en-US" sz="11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t"/>
                      <a:r>
                        <a:rPr lang="en-US" sz="1100" u="none" strike="noStrike">
                          <a:effectLst/>
                        </a:rPr>
                        <a:t>Max.</a:t>
                      </a:r>
                      <a:br>
                        <a:rPr lang="en-US" sz="1100" u="none" strike="noStrike" dirty="0">
                          <a:effectLst/>
                        </a:rPr>
                      </a:br>
                      <a:r>
                        <a:rPr lang="en-US" sz="1100" u="none" strike="noStrike" dirty="0">
                          <a:effectLst/>
                        </a:rPr>
                        <a:t>(V)</a:t>
                      </a:r>
                      <a:endParaRPr lang="en-US" sz="1100" b="0" i="0" u="none" strike="noStrike" dirty="0">
                        <a:solidFill>
                          <a:srgbClr val="000000"/>
                        </a:solidFill>
                        <a:effectLst/>
                        <a:latin typeface="Times New Roman" panose="02020603050405020304" pitchFamily="18" charset="0"/>
                      </a:endParaRPr>
                    </a:p>
                  </a:txBody>
                  <a:tcPr marL="85725" marR="9525" marT="9525" marB="0"/>
                </a:tc>
                <a:tc>
                  <a:txBody>
                    <a:bodyPr/>
                    <a:lstStyle/>
                    <a:p>
                      <a:pPr algn="ctr" fontAlgn="t"/>
                      <a:r>
                        <a:rPr lang="en-US" sz="1100" u="none" strike="noStrike" dirty="0">
                          <a:effectLst/>
                        </a:rPr>
                        <a:t>MCA</a:t>
                      </a:r>
                      <a:br>
                        <a:rPr lang="en-US" sz="1100" u="none" strike="noStrike" dirty="0">
                          <a:effectLst/>
                        </a:rPr>
                      </a:br>
                      <a:r>
                        <a:rPr lang="en-US" sz="1100" u="none" strike="noStrike" dirty="0">
                          <a:effectLst/>
                        </a:rPr>
                        <a:t>(A)</a:t>
                      </a:r>
                      <a:endParaRPr lang="en-US" sz="1100" b="0" i="0" u="none" strike="noStrike" dirty="0">
                        <a:solidFill>
                          <a:srgbClr val="000000"/>
                        </a:solidFill>
                        <a:effectLst/>
                        <a:latin typeface="Times New Roman" panose="02020603050405020304" pitchFamily="18" charset="0"/>
                      </a:endParaRPr>
                    </a:p>
                  </a:txBody>
                  <a:tcPr marL="85725" marR="9525" marT="9525" marB="0"/>
                </a:tc>
                <a:tc>
                  <a:txBody>
                    <a:bodyPr/>
                    <a:lstStyle/>
                    <a:p>
                      <a:pPr algn="ctr" fontAlgn="t"/>
                      <a:r>
                        <a:rPr lang="en-US" sz="1100" u="none" strike="noStrike">
                          <a:effectLst/>
                        </a:rPr>
                        <a:t>MFA</a:t>
                      </a:r>
                      <a:br>
                        <a:rPr lang="en-US" sz="1100" u="none" strike="noStrike">
                          <a:effectLst/>
                        </a:rPr>
                      </a:br>
                      <a:r>
                        <a:rPr lang="en-US" sz="1100" u="none" strike="noStrike">
                          <a:effectLst/>
                        </a:rPr>
                        <a:t>(A)</a:t>
                      </a:r>
                      <a:endParaRPr lang="en-US" sz="1100" b="0" i="0" u="none" strike="noStrike">
                        <a:solidFill>
                          <a:srgbClr val="000000"/>
                        </a:solidFill>
                        <a:effectLst/>
                        <a:latin typeface="Times New Roman" panose="02020603050405020304" pitchFamily="18" charset="0"/>
                      </a:endParaRPr>
                    </a:p>
                  </a:txBody>
                  <a:tcPr marL="9525" marR="9525" marT="9525" marB="0"/>
                </a:tc>
                <a:extLst>
                  <a:ext uri="{0D108BD9-81ED-4DB2-BD59-A6C34878D82A}">
                    <a16:rowId xmlns:a16="http://schemas.microsoft.com/office/drawing/2014/main" val="1927503827"/>
                  </a:ext>
                </a:extLst>
              </a:tr>
              <a:tr h="211369">
                <a:tc>
                  <a:txBody>
                    <a:bodyPr/>
                    <a:lstStyle/>
                    <a:p>
                      <a:pPr algn="ctr" rtl="0" fontAlgn="ctr"/>
                      <a:r>
                        <a:rPr lang="en-US" sz="1100" u="none" strike="noStrike" dirty="0">
                          <a:effectLst/>
                        </a:rPr>
                        <a:t>AF6300A 22 C-3</a:t>
                      </a:r>
                      <a:endParaRPr lang="en-US" sz="1100" b="1" i="0" u="none" strike="noStrike" dirty="0">
                        <a:solidFill>
                          <a:srgbClr val="000000"/>
                        </a:solidFill>
                        <a:effectLst/>
                        <a:latin typeface="Bosch Office Sans" pitchFamily="2" charset="0"/>
                      </a:endParaRPr>
                    </a:p>
                  </a:txBody>
                  <a:tcPr marL="9525" marR="9525" marT="9525" marB="0" anchor="ctr"/>
                </a:tc>
                <a:tc>
                  <a:txBody>
                    <a:bodyPr/>
                    <a:lstStyle/>
                    <a:p>
                      <a:pPr algn="ctr" fontAlgn="t"/>
                      <a:r>
                        <a:rPr lang="en-US" sz="1100" u="none" strike="noStrike" dirty="0">
                          <a:effectLst/>
                        </a:rPr>
                        <a:t>380-415</a:t>
                      </a:r>
                      <a:endParaRPr lang="en-US"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n-US" sz="1100" u="none" strike="noStrike" dirty="0">
                          <a:effectLst/>
                        </a:rPr>
                        <a:t>50</a:t>
                      </a:r>
                      <a:endParaRPr lang="en-US" sz="1100" b="0" i="0" u="none" strike="noStrike" dirty="0">
                        <a:solidFill>
                          <a:srgbClr val="231F20"/>
                        </a:solidFill>
                        <a:effectLst/>
                        <a:latin typeface="Arial" panose="020B0604020202020204" pitchFamily="34" charset="0"/>
                      </a:endParaRPr>
                    </a:p>
                  </a:txBody>
                  <a:tcPr marL="171450" marR="9525" marT="9525" marB="0"/>
                </a:tc>
                <a:tc>
                  <a:txBody>
                    <a:bodyPr/>
                    <a:lstStyle/>
                    <a:p>
                      <a:pPr algn="ctr" fontAlgn="t"/>
                      <a:r>
                        <a:rPr lang="en-US" sz="1100" u="none" strike="noStrike" dirty="0">
                          <a:effectLst/>
                        </a:rPr>
                        <a:t>342</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tr-TR" sz="1100" b="0" i="0" u="none" strike="noStrike" dirty="0">
                          <a:solidFill>
                            <a:srgbClr val="231F20"/>
                          </a:solidFill>
                          <a:effectLst/>
                          <a:latin typeface="Arial" panose="020B0604020202020204" pitchFamily="34" charset="0"/>
                        </a:rPr>
                        <a:t>440</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tr-TR" sz="1100" b="0" i="0" u="none" strike="noStrike" dirty="0">
                          <a:solidFill>
                            <a:schemeClr val="dk1"/>
                          </a:solidFill>
                          <a:effectLst/>
                          <a:latin typeface="+mn-lt"/>
                        </a:rPr>
                        <a:t>24,0</a:t>
                      </a:r>
                      <a:endParaRPr lang="en-US" sz="1100" b="0" i="0" u="none" strike="noStrike" dirty="0">
                        <a:solidFill>
                          <a:srgbClr val="231F20"/>
                        </a:solidFill>
                        <a:effectLst/>
                        <a:latin typeface="Arial" panose="020B0604020202020204" pitchFamily="34" charset="0"/>
                      </a:endParaRPr>
                    </a:p>
                  </a:txBody>
                  <a:tcPr marL="9525" marR="85725" marT="9525" marB="0"/>
                </a:tc>
                <a:tc>
                  <a:txBody>
                    <a:bodyPr/>
                    <a:lstStyle/>
                    <a:p>
                      <a:pPr algn="ctr" fontAlgn="t"/>
                      <a:r>
                        <a:rPr lang="tr-TR" sz="1100" u="none" strike="noStrike" dirty="0">
                          <a:effectLst/>
                        </a:rPr>
                        <a:t>32</a:t>
                      </a:r>
                      <a:endParaRPr lang="en-US" sz="1100" b="0" i="0" u="none" strike="noStrike" dirty="0">
                        <a:solidFill>
                          <a:srgbClr val="231F20"/>
                        </a:solidFill>
                        <a:effectLst/>
                        <a:latin typeface="Arial" panose="020B0604020202020204" pitchFamily="34" charset="0"/>
                      </a:endParaRPr>
                    </a:p>
                  </a:txBody>
                  <a:tcPr marL="85725" marR="9525" marT="9525" marB="0"/>
                </a:tc>
                <a:extLst>
                  <a:ext uri="{0D108BD9-81ED-4DB2-BD59-A6C34878D82A}">
                    <a16:rowId xmlns:a16="http://schemas.microsoft.com/office/drawing/2014/main" val="263760218"/>
                  </a:ext>
                </a:extLst>
              </a:tr>
              <a:tr h="211369">
                <a:tc>
                  <a:txBody>
                    <a:bodyPr/>
                    <a:lstStyle/>
                    <a:p>
                      <a:pPr algn="ctr" rtl="0" fontAlgn="ctr"/>
                      <a:r>
                        <a:rPr lang="en-US" sz="1100" u="none" strike="noStrike" dirty="0">
                          <a:effectLst/>
                        </a:rPr>
                        <a:t>AF6300A 28 C-3</a:t>
                      </a:r>
                      <a:endParaRPr lang="en-US" sz="1100" b="1" i="0" u="none" strike="noStrike" dirty="0">
                        <a:solidFill>
                          <a:srgbClr val="000000"/>
                        </a:solidFill>
                        <a:effectLst/>
                        <a:latin typeface="Bosch Office Sans" pitchFamily="2" charset="0"/>
                      </a:endParaRPr>
                    </a:p>
                  </a:txBody>
                  <a:tcPr marL="9525" marR="9525" marT="9525" marB="0" anchor="ctr"/>
                </a:tc>
                <a:tc>
                  <a:txBody>
                    <a:bodyPr/>
                    <a:lstStyle/>
                    <a:p>
                      <a:pPr algn="ctr" fontAlgn="t"/>
                      <a:r>
                        <a:rPr lang="en-US" sz="1100" u="none" strike="noStrike">
                          <a:effectLst/>
                        </a:rPr>
                        <a:t>380-415</a:t>
                      </a:r>
                      <a:endParaRPr lang="en-US" sz="11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100" u="none" strike="noStrike" dirty="0">
                          <a:effectLst/>
                        </a:rPr>
                        <a:t>50</a:t>
                      </a:r>
                      <a:endParaRPr lang="en-US" sz="1100" b="0" i="0" u="none" strike="noStrike" dirty="0">
                        <a:solidFill>
                          <a:srgbClr val="231F20"/>
                        </a:solidFill>
                        <a:effectLst/>
                        <a:latin typeface="Arial" panose="020B0604020202020204" pitchFamily="34" charset="0"/>
                      </a:endParaRPr>
                    </a:p>
                  </a:txBody>
                  <a:tcPr marL="171450" marR="9525" marT="9525" marB="0"/>
                </a:tc>
                <a:tc>
                  <a:txBody>
                    <a:bodyPr/>
                    <a:lstStyle/>
                    <a:p>
                      <a:pPr algn="ctr" fontAlgn="t"/>
                      <a:r>
                        <a:rPr lang="en-US" sz="1100" u="none" strike="noStrike">
                          <a:effectLst/>
                        </a:rPr>
                        <a:t>342</a:t>
                      </a:r>
                      <a:endParaRPr lang="en-US" sz="1100" b="0" i="0" u="none" strike="noStrike">
                        <a:solidFill>
                          <a:srgbClr val="231F20"/>
                        </a:solidFill>
                        <a:effectLst/>
                        <a:latin typeface="Arial" panose="020B0604020202020204" pitchFamily="34" charset="0"/>
                      </a:endParaRPr>
                    </a:p>
                  </a:txBody>
                  <a:tcPr marL="9525" marR="9525" marT="9525" marB="0"/>
                </a:tc>
                <a:tc>
                  <a:txBody>
                    <a:bodyPr/>
                    <a:lstStyle/>
                    <a:p>
                      <a:pPr algn="ctr" fontAlgn="t"/>
                      <a:r>
                        <a:rPr kumimoji="0" lang="tr-TR" sz="1100" b="0" i="0" u="none" strike="noStrike" kern="1200" cap="none" spc="0" normalizeH="0" baseline="0" noProof="0">
                          <a:ln>
                            <a:noFill/>
                          </a:ln>
                          <a:solidFill>
                            <a:srgbClr val="231F20"/>
                          </a:solidFill>
                          <a:effectLst/>
                          <a:uLnTx/>
                          <a:uFillTx/>
                          <a:latin typeface="Arial" panose="020B0604020202020204" pitchFamily="34" charset="0"/>
                          <a:ea typeface="+mn-ea"/>
                          <a:cs typeface="+mn-cs"/>
                        </a:rPr>
                        <a:t>440</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en-US" sz="1100" u="none" strike="noStrike" dirty="0">
                          <a:effectLst/>
                        </a:rPr>
                        <a:t>2</a:t>
                      </a:r>
                      <a:r>
                        <a:rPr lang="tr-TR" sz="1100" u="none" strike="noStrike" dirty="0">
                          <a:effectLst/>
                        </a:rPr>
                        <a:t>5,2</a:t>
                      </a:r>
                      <a:endParaRPr lang="en-US" sz="1100" b="0" i="0" u="none" strike="noStrike" dirty="0">
                        <a:solidFill>
                          <a:srgbClr val="231F20"/>
                        </a:solidFill>
                        <a:effectLst/>
                        <a:latin typeface="Arial" panose="020B0604020202020204" pitchFamily="34" charset="0"/>
                      </a:endParaRPr>
                    </a:p>
                  </a:txBody>
                  <a:tcPr marL="9525" marR="85725" marT="9525" marB="0"/>
                </a:tc>
                <a:tc>
                  <a:txBody>
                    <a:bodyPr/>
                    <a:lstStyle/>
                    <a:p>
                      <a:pPr algn="ctr" fontAlgn="t"/>
                      <a:r>
                        <a:rPr lang="tr-TR" sz="1100" b="0" i="0" u="none" strike="noStrike" dirty="0">
                          <a:solidFill>
                            <a:schemeClr val="dk1"/>
                          </a:solidFill>
                          <a:effectLst/>
                          <a:latin typeface="+mn-lt"/>
                        </a:rPr>
                        <a:t>32</a:t>
                      </a:r>
                      <a:endParaRPr lang="en-US" sz="1100" b="0" i="0" u="none" strike="noStrike" dirty="0">
                        <a:solidFill>
                          <a:srgbClr val="231F20"/>
                        </a:solidFill>
                        <a:effectLst/>
                        <a:latin typeface="Arial" panose="020B0604020202020204" pitchFamily="34" charset="0"/>
                      </a:endParaRPr>
                    </a:p>
                  </a:txBody>
                  <a:tcPr marL="85725" marR="9525" marT="9525" marB="0"/>
                </a:tc>
                <a:extLst>
                  <a:ext uri="{0D108BD9-81ED-4DB2-BD59-A6C34878D82A}">
                    <a16:rowId xmlns:a16="http://schemas.microsoft.com/office/drawing/2014/main" val="1492759899"/>
                  </a:ext>
                </a:extLst>
              </a:tr>
              <a:tr h="211369">
                <a:tc>
                  <a:txBody>
                    <a:bodyPr/>
                    <a:lstStyle/>
                    <a:p>
                      <a:pPr algn="ctr" rtl="0" fontAlgn="ctr"/>
                      <a:r>
                        <a:rPr lang="en-US" sz="1100" u="none" strike="noStrike" dirty="0">
                          <a:effectLst/>
                        </a:rPr>
                        <a:t>AF6300A 33 C-3</a:t>
                      </a:r>
                      <a:endParaRPr lang="en-US" sz="1100" b="1" i="0" u="none" strike="noStrike" dirty="0">
                        <a:solidFill>
                          <a:srgbClr val="000000"/>
                        </a:solidFill>
                        <a:effectLst/>
                        <a:latin typeface="Bosch Office Sans" pitchFamily="2" charset="0"/>
                      </a:endParaRPr>
                    </a:p>
                  </a:txBody>
                  <a:tcPr marL="9525" marR="9525" marT="9525" marB="0" anchor="ctr"/>
                </a:tc>
                <a:tc>
                  <a:txBody>
                    <a:bodyPr/>
                    <a:lstStyle/>
                    <a:p>
                      <a:pPr algn="ctr" fontAlgn="t"/>
                      <a:r>
                        <a:rPr lang="en-US" sz="1100" u="none" strike="noStrike">
                          <a:effectLst/>
                        </a:rPr>
                        <a:t>380-415</a:t>
                      </a:r>
                      <a:endParaRPr lang="en-US" sz="11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100" u="none" strike="noStrike">
                          <a:effectLst/>
                        </a:rPr>
                        <a:t>50</a:t>
                      </a:r>
                      <a:endParaRPr lang="en-US" sz="1100" b="0" i="0" u="none" strike="noStrike">
                        <a:solidFill>
                          <a:srgbClr val="231F20"/>
                        </a:solidFill>
                        <a:effectLst/>
                        <a:latin typeface="Arial" panose="020B0604020202020204" pitchFamily="34" charset="0"/>
                      </a:endParaRPr>
                    </a:p>
                  </a:txBody>
                  <a:tcPr marL="171450" marR="9525" marT="9525" marB="0"/>
                </a:tc>
                <a:tc>
                  <a:txBody>
                    <a:bodyPr/>
                    <a:lstStyle/>
                    <a:p>
                      <a:pPr algn="ctr" fontAlgn="t"/>
                      <a:r>
                        <a:rPr lang="en-US" sz="1100" u="none" strike="noStrike">
                          <a:effectLst/>
                        </a:rPr>
                        <a:t>342</a:t>
                      </a:r>
                      <a:endParaRPr lang="en-US" sz="1100" b="0" i="0" u="none" strike="noStrike">
                        <a:solidFill>
                          <a:srgbClr val="231F20"/>
                        </a:solidFill>
                        <a:effectLst/>
                        <a:latin typeface="Arial" panose="020B0604020202020204" pitchFamily="34" charset="0"/>
                      </a:endParaRPr>
                    </a:p>
                  </a:txBody>
                  <a:tcPr marL="9525" marR="9525" marT="9525" marB="0"/>
                </a:tc>
                <a:tc>
                  <a:txBody>
                    <a:bodyPr/>
                    <a:lstStyle/>
                    <a:p>
                      <a:pPr algn="ctr" fontAlgn="t"/>
                      <a:r>
                        <a:rPr kumimoji="0" lang="tr-TR" sz="1100" b="0" i="0" u="none" strike="noStrike" kern="1200" cap="none" spc="0" normalizeH="0" baseline="0" noProof="0">
                          <a:ln>
                            <a:noFill/>
                          </a:ln>
                          <a:solidFill>
                            <a:srgbClr val="231F20"/>
                          </a:solidFill>
                          <a:effectLst/>
                          <a:uLnTx/>
                          <a:uFillTx/>
                          <a:latin typeface="Arial" panose="020B0604020202020204" pitchFamily="34" charset="0"/>
                          <a:ea typeface="+mn-ea"/>
                          <a:cs typeface="+mn-cs"/>
                        </a:rPr>
                        <a:t>440</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en-US" sz="1100" u="none" strike="noStrike" dirty="0">
                          <a:effectLst/>
                        </a:rPr>
                        <a:t>2</a:t>
                      </a:r>
                      <a:r>
                        <a:rPr lang="tr-TR" sz="1100" u="none" strike="noStrike" dirty="0">
                          <a:effectLst/>
                        </a:rPr>
                        <a:t>6,4</a:t>
                      </a:r>
                      <a:endParaRPr lang="en-US" sz="1100" b="0" i="0" u="none" strike="noStrike" dirty="0">
                        <a:solidFill>
                          <a:srgbClr val="231F20"/>
                        </a:solidFill>
                        <a:effectLst/>
                        <a:latin typeface="Arial" panose="020B0604020202020204" pitchFamily="34" charset="0"/>
                      </a:endParaRPr>
                    </a:p>
                  </a:txBody>
                  <a:tcPr marL="9525" marR="85725" marT="9525" marB="0"/>
                </a:tc>
                <a:tc>
                  <a:txBody>
                    <a:bodyPr/>
                    <a:lstStyle/>
                    <a:p>
                      <a:pPr algn="ctr" fontAlgn="t"/>
                      <a:r>
                        <a:rPr lang="tr-TR" sz="1100" b="0" i="0" u="none" strike="noStrike" dirty="0">
                          <a:solidFill>
                            <a:schemeClr val="dk1"/>
                          </a:solidFill>
                          <a:effectLst/>
                          <a:latin typeface="+mn-lt"/>
                        </a:rPr>
                        <a:t>32</a:t>
                      </a:r>
                      <a:endParaRPr lang="en-US" sz="1100" b="0" i="0" u="none" strike="noStrike" dirty="0">
                        <a:solidFill>
                          <a:srgbClr val="231F20"/>
                        </a:solidFill>
                        <a:effectLst/>
                        <a:latin typeface="Arial" panose="020B0604020202020204" pitchFamily="34" charset="0"/>
                      </a:endParaRPr>
                    </a:p>
                  </a:txBody>
                  <a:tcPr marL="85725" marR="9525" marT="9525" marB="0"/>
                </a:tc>
                <a:extLst>
                  <a:ext uri="{0D108BD9-81ED-4DB2-BD59-A6C34878D82A}">
                    <a16:rowId xmlns:a16="http://schemas.microsoft.com/office/drawing/2014/main" val="2198836875"/>
                  </a:ext>
                </a:extLst>
              </a:tr>
              <a:tr h="211369">
                <a:tc>
                  <a:txBody>
                    <a:bodyPr/>
                    <a:lstStyle/>
                    <a:p>
                      <a:pPr algn="ctr" rtl="0" fontAlgn="ctr"/>
                      <a:r>
                        <a:rPr lang="en-US" sz="1100" u="none" strike="noStrike" dirty="0">
                          <a:effectLst/>
                        </a:rPr>
                        <a:t>AF6300A 40 C-3</a:t>
                      </a:r>
                      <a:endParaRPr lang="en-US" sz="1100" b="1" i="0" u="none" strike="noStrike" dirty="0">
                        <a:solidFill>
                          <a:srgbClr val="000000"/>
                        </a:solidFill>
                        <a:effectLst/>
                        <a:latin typeface="Bosch Office Sans" pitchFamily="2" charset="0"/>
                      </a:endParaRPr>
                    </a:p>
                  </a:txBody>
                  <a:tcPr marL="9525" marR="9525" marT="9525" marB="0" anchor="ctr"/>
                </a:tc>
                <a:tc>
                  <a:txBody>
                    <a:bodyPr/>
                    <a:lstStyle/>
                    <a:p>
                      <a:pPr algn="ctr" fontAlgn="t"/>
                      <a:r>
                        <a:rPr lang="en-US" sz="1100" u="none" strike="noStrike">
                          <a:effectLst/>
                        </a:rPr>
                        <a:t>380-415</a:t>
                      </a:r>
                      <a:endParaRPr lang="en-US" sz="11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100" u="none" strike="noStrike">
                          <a:effectLst/>
                        </a:rPr>
                        <a:t>50</a:t>
                      </a:r>
                      <a:endParaRPr lang="en-US" sz="1100" b="0" i="0" u="none" strike="noStrike">
                        <a:solidFill>
                          <a:srgbClr val="231F20"/>
                        </a:solidFill>
                        <a:effectLst/>
                        <a:latin typeface="Arial" panose="020B0604020202020204" pitchFamily="34" charset="0"/>
                      </a:endParaRPr>
                    </a:p>
                  </a:txBody>
                  <a:tcPr marL="171450" marR="9525" marT="9525" marB="0"/>
                </a:tc>
                <a:tc>
                  <a:txBody>
                    <a:bodyPr/>
                    <a:lstStyle/>
                    <a:p>
                      <a:pPr algn="ctr" fontAlgn="t"/>
                      <a:r>
                        <a:rPr lang="en-US" sz="1100" u="none" strike="noStrike">
                          <a:effectLst/>
                        </a:rPr>
                        <a:t>342</a:t>
                      </a:r>
                      <a:endParaRPr lang="en-US" sz="1100" b="0" i="0" u="none" strike="noStrike">
                        <a:solidFill>
                          <a:srgbClr val="231F20"/>
                        </a:solidFill>
                        <a:effectLst/>
                        <a:latin typeface="Arial" panose="020B0604020202020204" pitchFamily="34" charset="0"/>
                      </a:endParaRPr>
                    </a:p>
                  </a:txBody>
                  <a:tcPr marL="9525" marR="9525" marT="9525" marB="0"/>
                </a:tc>
                <a:tc>
                  <a:txBody>
                    <a:bodyPr/>
                    <a:lstStyle/>
                    <a:p>
                      <a:pPr algn="ctr" fontAlgn="t"/>
                      <a:r>
                        <a:rPr kumimoji="0" lang="tr-TR" sz="1100" b="0" i="0" u="none" strike="noStrike" kern="1200" cap="none" spc="0" normalizeH="0" baseline="0" noProof="0">
                          <a:ln>
                            <a:noFill/>
                          </a:ln>
                          <a:solidFill>
                            <a:srgbClr val="231F20"/>
                          </a:solidFill>
                          <a:effectLst/>
                          <a:uLnTx/>
                          <a:uFillTx/>
                          <a:latin typeface="Arial" panose="020B0604020202020204" pitchFamily="34" charset="0"/>
                          <a:ea typeface="+mn-ea"/>
                          <a:cs typeface="+mn-cs"/>
                        </a:rPr>
                        <a:t>440</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tr-TR" sz="1100" b="0" i="0" u="none" strike="noStrike" dirty="0">
                          <a:solidFill>
                            <a:schemeClr val="dk1"/>
                          </a:solidFill>
                          <a:effectLst/>
                          <a:latin typeface="+mn-lt"/>
                        </a:rPr>
                        <a:t>33,1</a:t>
                      </a:r>
                      <a:endParaRPr lang="en-US" sz="1100" b="0" i="0" u="none" strike="noStrike" dirty="0">
                        <a:solidFill>
                          <a:srgbClr val="231F20"/>
                        </a:solidFill>
                        <a:effectLst/>
                        <a:latin typeface="Arial" panose="020B0604020202020204" pitchFamily="34" charset="0"/>
                      </a:endParaRPr>
                    </a:p>
                  </a:txBody>
                  <a:tcPr marL="9525" marR="85725" marT="9525" marB="0"/>
                </a:tc>
                <a:tc>
                  <a:txBody>
                    <a:bodyPr/>
                    <a:lstStyle/>
                    <a:p>
                      <a:pPr algn="ctr" fontAlgn="t"/>
                      <a:r>
                        <a:rPr lang="tr-TR" sz="1100" b="0" i="0" u="none" strike="noStrike" dirty="0">
                          <a:solidFill>
                            <a:schemeClr val="dk1"/>
                          </a:solidFill>
                          <a:effectLst/>
                          <a:latin typeface="+mn-lt"/>
                        </a:rPr>
                        <a:t>40</a:t>
                      </a:r>
                      <a:endParaRPr lang="en-US" sz="1100" b="0" i="0" u="none" strike="noStrike" dirty="0">
                        <a:solidFill>
                          <a:srgbClr val="231F20"/>
                        </a:solidFill>
                        <a:effectLst/>
                        <a:latin typeface="Arial" panose="020B0604020202020204" pitchFamily="34" charset="0"/>
                      </a:endParaRPr>
                    </a:p>
                  </a:txBody>
                  <a:tcPr marL="85725" marR="9525" marT="9525" marB="0"/>
                </a:tc>
                <a:extLst>
                  <a:ext uri="{0D108BD9-81ED-4DB2-BD59-A6C34878D82A}">
                    <a16:rowId xmlns:a16="http://schemas.microsoft.com/office/drawing/2014/main" val="663152314"/>
                  </a:ext>
                </a:extLst>
              </a:tr>
              <a:tr h="211369">
                <a:tc>
                  <a:txBody>
                    <a:bodyPr/>
                    <a:lstStyle/>
                    <a:p>
                      <a:pPr algn="ctr" rtl="0" fontAlgn="ctr"/>
                      <a:r>
                        <a:rPr lang="en-US" sz="1100" u="none" strike="noStrike" dirty="0">
                          <a:effectLst/>
                        </a:rPr>
                        <a:t>AF6300A 45 C-3</a:t>
                      </a:r>
                      <a:endParaRPr lang="en-US" sz="1100" b="1" i="0" u="none" strike="noStrike" dirty="0">
                        <a:solidFill>
                          <a:srgbClr val="000000"/>
                        </a:solidFill>
                        <a:effectLst/>
                        <a:latin typeface="Bosch Office Sans" pitchFamily="2" charset="0"/>
                      </a:endParaRPr>
                    </a:p>
                  </a:txBody>
                  <a:tcPr marL="9525" marR="9525" marT="9525" marB="0" anchor="ctr"/>
                </a:tc>
                <a:tc>
                  <a:txBody>
                    <a:bodyPr/>
                    <a:lstStyle/>
                    <a:p>
                      <a:pPr algn="ctr" fontAlgn="t"/>
                      <a:r>
                        <a:rPr lang="en-US" sz="1100" u="none" strike="noStrike">
                          <a:effectLst/>
                        </a:rPr>
                        <a:t>380-415</a:t>
                      </a:r>
                      <a:endParaRPr lang="en-US" sz="1100" b="0" i="0" u="none" strike="noStrike">
                        <a:solidFill>
                          <a:srgbClr val="000000"/>
                        </a:solidFill>
                        <a:effectLst/>
                        <a:latin typeface="Arial" panose="020B0604020202020204" pitchFamily="34" charset="0"/>
                      </a:endParaRPr>
                    </a:p>
                  </a:txBody>
                  <a:tcPr marL="9525" marR="9525" marT="9525" marB="0"/>
                </a:tc>
                <a:tc>
                  <a:txBody>
                    <a:bodyPr/>
                    <a:lstStyle/>
                    <a:p>
                      <a:pPr algn="ctr" fontAlgn="t"/>
                      <a:r>
                        <a:rPr lang="en-US" sz="1100" u="none" strike="noStrike">
                          <a:effectLst/>
                        </a:rPr>
                        <a:t>50</a:t>
                      </a:r>
                      <a:endParaRPr lang="en-US" sz="1100" b="0" i="0" u="none" strike="noStrike">
                        <a:solidFill>
                          <a:srgbClr val="231F20"/>
                        </a:solidFill>
                        <a:effectLst/>
                        <a:latin typeface="Arial" panose="020B0604020202020204" pitchFamily="34" charset="0"/>
                      </a:endParaRPr>
                    </a:p>
                  </a:txBody>
                  <a:tcPr marL="171450" marR="9525" marT="9525" marB="0"/>
                </a:tc>
                <a:tc>
                  <a:txBody>
                    <a:bodyPr/>
                    <a:lstStyle/>
                    <a:p>
                      <a:pPr algn="ctr" fontAlgn="t"/>
                      <a:r>
                        <a:rPr lang="en-US" sz="1100" u="none" strike="noStrike">
                          <a:effectLst/>
                        </a:rPr>
                        <a:t>342</a:t>
                      </a:r>
                      <a:endParaRPr lang="en-US" sz="1100" b="0" i="0" u="none" strike="noStrike">
                        <a:solidFill>
                          <a:srgbClr val="231F20"/>
                        </a:solidFill>
                        <a:effectLst/>
                        <a:latin typeface="Arial" panose="020B0604020202020204" pitchFamily="34" charset="0"/>
                      </a:endParaRPr>
                    </a:p>
                  </a:txBody>
                  <a:tcPr marL="9525" marR="9525" marT="9525" marB="0"/>
                </a:tc>
                <a:tc>
                  <a:txBody>
                    <a:bodyPr/>
                    <a:lstStyle/>
                    <a:p>
                      <a:pPr algn="ctr" fontAlgn="t"/>
                      <a:r>
                        <a:rPr kumimoji="0" lang="tr-TR" sz="1100" b="0" i="0" u="none" strike="noStrike" kern="1200" cap="none" spc="0" normalizeH="0" baseline="0" noProof="0">
                          <a:ln>
                            <a:noFill/>
                          </a:ln>
                          <a:solidFill>
                            <a:srgbClr val="231F20"/>
                          </a:solidFill>
                          <a:effectLst/>
                          <a:uLnTx/>
                          <a:uFillTx/>
                          <a:latin typeface="Arial" panose="020B0604020202020204" pitchFamily="34" charset="0"/>
                          <a:ea typeface="+mn-ea"/>
                          <a:cs typeface="+mn-cs"/>
                        </a:rPr>
                        <a:t>440</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en-US" sz="1100" u="none" strike="noStrike" dirty="0">
                          <a:effectLst/>
                        </a:rPr>
                        <a:t>3</a:t>
                      </a:r>
                      <a:r>
                        <a:rPr lang="tr-TR" sz="1100" u="none" strike="noStrike" dirty="0">
                          <a:effectLst/>
                        </a:rPr>
                        <a:t>3,1</a:t>
                      </a:r>
                      <a:endParaRPr lang="en-US" sz="1100" b="0" i="0" u="none" strike="noStrike" dirty="0">
                        <a:solidFill>
                          <a:srgbClr val="231F20"/>
                        </a:solidFill>
                        <a:effectLst/>
                        <a:latin typeface="Arial" panose="020B0604020202020204" pitchFamily="34" charset="0"/>
                      </a:endParaRPr>
                    </a:p>
                  </a:txBody>
                  <a:tcPr marL="9525" marR="85725" marT="9525" marB="0"/>
                </a:tc>
                <a:tc>
                  <a:txBody>
                    <a:bodyPr/>
                    <a:lstStyle/>
                    <a:p>
                      <a:pPr algn="ctr" fontAlgn="t"/>
                      <a:r>
                        <a:rPr lang="tr-TR" sz="1100" b="0" i="0" u="none" strike="noStrike" dirty="0">
                          <a:solidFill>
                            <a:schemeClr val="dk1"/>
                          </a:solidFill>
                          <a:effectLst/>
                          <a:latin typeface="+mn-lt"/>
                        </a:rPr>
                        <a:t>40</a:t>
                      </a:r>
                      <a:endParaRPr lang="en-US" sz="1100" b="0" i="0" u="none" strike="noStrike" dirty="0">
                        <a:solidFill>
                          <a:srgbClr val="231F20"/>
                        </a:solidFill>
                        <a:effectLst/>
                        <a:latin typeface="Arial" panose="020B0604020202020204" pitchFamily="34" charset="0"/>
                      </a:endParaRPr>
                    </a:p>
                  </a:txBody>
                  <a:tcPr marL="85725" marR="9525" marT="9525" marB="0"/>
                </a:tc>
                <a:extLst>
                  <a:ext uri="{0D108BD9-81ED-4DB2-BD59-A6C34878D82A}">
                    <a16:rowId xmlns:a16="http://schemas.microsoft.com/office/drawing/2014/main" val="655147254"/>
                  </a:ext>
                </a:extLst>
              </a:tr>
              <a:tr h="211369">
                <a:tc>
                  <a:txBody>
                    <a:bodyPr/>
                    <a:lstStyle/>
                    <a:p>
                      <a:pPr algn="ctr" rtl="0" fontAlgn="ctr"/>
                      <a:r>
                        <a:rPr lang="en-US" sz="1100" u="none" strike="noStrike" dirty="0">
                          <a:effectLst/>
                        </a:rPr>
                        <a:t>AF6300A 50 C-3</a:t>
                      </a:r>
                      <a:endParaRPr lang="en-US" sz="1100" b="1" i="0" u="none" strike="noStrike" dirty="0">
                        <a:solidFill>
                          <a:srgbClr val="000000"/>
                        </a:solidFill>
                        <a:effectLst/>
                        <a:latin typeface="Bosch Office Sans" pitchFamily="2" charset="0"/>
                      </a:endParaRPr>
                    </a:p>
                  </a:txBody>
                  <a:tcPr marL="9525" marR="9525" marT="9525" marB="0" anchor="ctr"/>
                </a:tc>
                <a:tc>
                  <a:txBody>
                    <a:bodyPr/>
                    <a:lstStyle/>
                    <a:p>
                      <a:pPr algn="ctr" fontAlgn="t"/>
                      <a:r>
                        <a:rPr lang="en-US" sz="1100" u="none" strike="noStrike" dirty="0">
                          <a:effectLst/>
                        </a:rPr>
                        <a:t>380-415</a:t>
                      </a:r>
                      <a:endParaRPr lang="en-US" sz="1100" b="0" i="0" u="none" strike="noStrike" dirty="0">
                        <a:solidFill>
                          <a:srgbClr val="000000"/>
                        </a:solidFill>
                        <a:effectLst/>
                        <a:latin typeface="Arial" panose="020B0604020202020204" pitchFamily="34" charset="0"/>
                      </a:endParaRPr>
                    </a:p>
                  </a:txBody>
                  <a:tcPr marL="9525" marR="9525" marT="9525" marB="0"/>
                </a:tc>
                <a:tc>
                  <a:txBody>
                    <a:bodyPr/>
                    <a:lstStyle/>
                    <a:p>
                      <a:pPr algn="ctr" fontAlgn="t"/>
                      <a:r>
                        <a:rPr lang="en-US" sz="1100" u="none" strike="noStrike" dirty="0">
                          <a:effectLst/>
                        </a:rPr>
                        <a:t>50</a:t>
                      </a:r>
                      <a:endParaRPr lang="en-US" sz="1100" b="0" i="0" u="none" strike="noStrike" dirty="0">
                        <a:solidFill>
                          <a:srgbClr val="231F20"/>
                        </a:solidFill>
                        <a:effectLst/>
                        <a:latin typeface="Arial" panose="020B0604020202020204" pitchFamily="34" charset="0"/>
                      </a:endParaRPr>
                    </a:p>
                  </a:txBody>
                  <a:tcPr marL="171450" marR="9525" marT="9525" marB="0"/>
                </a:tc>
                <a:tc>
                  <a:txBody>
                    <a:bodyPr/>
                    <a:lstStyle/>
                    <a:p>
                      <a:pPr algn="ctr" fontAlgn="t"/>
                      <a:r>
                        <a:rPr lang="en-US" sz="1100" u="none" strike="noStrike" dirty="0">
                          <a:effectLst/>
                        </a:rPr>
                        <a:t>342</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kumimoji="0" lang="tr-TR" sz="1100" b="0" i="0" u="none" strike="noStrike" kern="1200" cap="none" spc="0" normalizeH="0" baseline="0" noProof="0" dirty="0">
                          <a:ln>
                            <a:noFill/>
                          </a:ln>
                          <a:solidFill>
                            <a:srgbClr val="231F20"/>
                          </a:solidFill>
                          <a:effectLst/>
                          <a:uLnTx/>
                          <a:uFillTx/>
                          <a:latin typeface="Arial" panose="020B0604020202020204" pitchFamily="34" charset="0"/>
                          <a:ea typeface="+mn-ea"/>
                          <a:cs typeface="+mn-cs"/>
                        </a:rPr>
                        <a:t>440</a:t>
                      </a:r>
                      <a:endParaRPr lang="en-US" sz="1100" b="0" i="0" u="none" strike="noStrike" dirty="0">
                        <a:solidFill>
                          <a:srgbClr val="231F20"/>
                        </a:solidFill>
                        <a:effectLst/>
                        <a:latin typeface="Arial" panose="020B0604020202020204" pitchFamily="34" charset="0"/>
                      </a:endParaRPr>
                    </a:p>
                  </a:txBody>
                  <a:tcPr marL="9525" marR="9525" marT="9525" marB="0"/>
                </a:tc>
                <a:tc>
                  <a:txBody>
                    <a:bodyPr/>
                    <a:lstStyle/>
                    <a:p>
                      <a:pPr algn="ctr" fontAlgn="t"/>
                      <a:r>
                        <a:rPr lang="tr-TR" sz="1100" b="0" i="0" u="none" strike="noStrike" dirty="0">
                          <a:solidFill>
                            <a:schemeClr val="dk1"/>
                          </a:solidFill>
                          <a:effectLst/>
                          <a:latin typeface="+mn-lt"/>
                        </a:rPr>
                        <a:t>40,8</a:t>
                      </a:r>
                      <a:endParaRPr lang="en-US" sz="1100" b="0" i="0" u="none" strike="noStrike" dirty="0">
                        <a:solidFill>
                          <a:srgbClr val="231F20"/>
                        </a:solidFill>
                        <a:effectLst/>
                        <a:latin typeface="Arial" panose="020B0604020202020204" pitchFamily="34" charset="0"/>
                      </a:endParaRPr>
                    </a:p>
                  </a:txBody>
                  <a:tcPr marL="9525" marR="85725" marT="9525" marB="0"/>
                </a:tc>
                <a:tc>
                  <a:txBody>
                    <a:bodyPr/>
                    <a:lstStyle/>
                    <a:p>
                      <a:pPr algn="ctr" fontAlgn="t"/>
                      <a:r>
                        <a:rPr lang="tr-TR" sz="1100" b="0" i="0" u="none" strike="noStrike" dirty="0">
                          <a:solidFill>
                            <a:schemeClr val="dk1"/>
                          </a:solidFill>
                          <a:effectLst/>
                          <a:latin typeface="+mn-lt"/>
                        </a:rPr>
                        <a:t>50</a:t>
                      </a:r>
                      <a:endParaRPr lang="en-US" sz="1100" b="0" i="0" u="none" strike="noStrike" dirty="0">
                        <a:solidFill>
                          <a:srgbClr val="231F20"/>
                        </a:solidFill>
                        <a:effectLst/>
                        <a:latin typeface="Arial" panose="020B0604020202020204" pitchFamily="34" charset="0"/>
                      </a:endParaRPr>
                    </a:p>
                  </a:txBody>
                  <a:tcPr marL="85725" marR="9525" marT="9525" marB="0"/>
                </a:tc>
                <a:extLst>
                  <a:ext uri="{0D108BD9-81ED-4DB2-BD59-A6C34878D82A}">
                    <a16:rowId xmlns:a16="http://schemas.microsoft.com/office/drawing/2014/main" val="3127690716"/>
                  </a:ext>
                </a:extLst>
              </a:tr>
            </a:tbl>
          </a:graphicData>
        </a:graphic>
      </p:graphicFrame>
      <p:sp>
        <p:nvSpPr>
          <p:cNvPr id="6" name="Rectangle 5"/>
          <p:cNvSpPr/>
          <p:nvPr/>
        </p:nvSpPr>
        <p:spPr>
          <a:xfrm>
            <a:off x="485660" y="3285459"/>
            <a:ext cx="4514965" cy="1954381"/>
          </a:xfrm>
          <a:prstGeom prst="rect">
            <a:avLst/>
          </a:prstGeom>
        </p:spPr>
        <p:txBody>
          <a:bodyPr wrap="square">
            <a:spAutoFit/>
          </a:bodyPr>
          <a:lstStyle/>
          <a:p>
            <a:pPr marL="171450" indent="-171450">
              <a:buFont typeface="Wingdings" panose="05000000000000000000" pitchFamily="2" charset="2"/>
              <a:buChar char="§"/>
            </a:pPr>
            <a:r>
              <a:rPr lang="en-US" sz="1100" dirty="0">
                <a:solidFill>
                  <a:srgbClr val="000000"/>
                </a:solidFill>
                <a:latin typeface="ArialMT"/>
              </a:rPr>
              <a:t>MCA: Minimum Circuit Amps</a:t>
            </a:r>
            <a:endParaRPr lang="tr-TR" sz="1100" dirty="0">
              <a:solidFill>
                <a:srgbClr val="FF0000"/>
              </a:solidFill>
              <a:latin typeface="ArialMT"/>
            </a:endParaRPr>
          </a:p>
          <a:p>
            <a:pPr marL="171450" indent="-171450">
              <a:buFont typeface="Wingdings" panose="05000000000000000000" pitchFamily="2" charset="2"/>
              <a:buChar char="§"/>
            </a:pPr>
            <a:r>
              <a:rPr lang="en-US" sz="1100" dirty="0">
                <a:solidFill>
                  <a:srgbClr val="000000"/>
                </a:solidFill>
                <a:latin typeface="ArialMT"/>
              </a:rPr>
              <a:t>MFA: Maximum Fuse Amps</a:t>
            </a:r>
            <a:endParaRPr lang="tr-TR" sz="1100" dirty="0">
              <a:solidFill>
                <a:srgbClr val="000000"/>
              </a:solidFill>
              <a:latin typeface="ArialMT"/>
            </a:endParaRPr>
          </a:p>
          <a:p>
            <a:pPr marL="171450" indent="-171450">
              <a:buFont typeface="Wingdings" panose="05000000000000000000" pitchFamily="2" charset="2"/>
              <a:buChar char="§"/>
            </a:pPr>
            <a:r>
              <a:rPr lang="en-US" sz="1100" dirty="0"/>
              <a:t>Select the wire diameters separately for different unit models based</a:t>
            </a:r>
            <a:r>
              <a:rPr lang="tr-TR" sz="1100" dirty="0"/>
              <a:t> </a:t>
            </a:r>
            <a:r>
              <a:rPr lang="en-US" sz="1100" dirty="0"/>
              <a:t>on the </a:t>
            </a:r>
            <a:r>
              <a:rPr lang="en-US" sz="1100"/>
              <a:t>relevant standards.</a:t>
            </a:r>
            <a:endParaRPr lang="en-US" sz="1100" dirty="0"/>
          </a:p>
          <a:p>
            <a:pPr marL="171450" indent="-171450">
              <a:buFont typeface="Wingdings" panose="05000000000000000000" pitchFamily="2" charset="2"/>
              <a:buChar char="§"/>
            </a:pPr>
            <a:r>
              <a:rPr lang="tr-TR" sz="1100" dirty="0"/>
              <a:t>M</a:t>
            </a:r>
            <a:r>
              <a:rPr lang="en-US" sz="1100" dirty="0" err="1"/>
              <a:t>aximum</a:t>
            </a:r>
            <a:r>
              <a:rPr lang="en-US" sz="1100" dirty="0"/>
              <a:t> allowable voltage range variation between phases is </a:t>
            </a:r>
            <a:r>
              <a:rPr lang="en-US" sz="1100"/>
              <a:t>2%.</a:t>
            </a:r>
            <a:endParaRPr lang="en-US" sz="1100" dirty="0"/>
          </a:p>
          <a:p>
            <a:pPr marL="171450" indent="-171450">
              <a:buFont typeface="Wingdings" panose="05000000000000000000" pitchFamily="2" charset="2"/>
              <a:buChar char="§"/>
            </a:pPr>
            <a:r>
              <a:rPr lang="en-US" sz="1100" dirty="0"/>
              <a:t>Select a circuit breaker that complies with the local laws </a:t>
            </a:r>
            <a:r>
              <a:rPr lang="en-US" sz="1100"/>
              <a:t>and</a:t>
            </a:r>
            <a:r>
              <a:rPr lang="tr-TR" sz="1100"/>
              <a:t> </a:t>
            </a:r>
            <a:r>
              <a:rPr lang="en-US" sz="1100"/>
              <a:t>regulations.</a:t>
            </a:r>
            <a:endParaRPr lang="en-US" sz="1100" dirty="0"/>
          </a:p>
          <a:p>
            <a:pPr marL="171450" indent="-171450">
              <a:buFont typeface="Wingdings" panose="05000000000000000000" pitchFamily="2" charset="2"/>
              <a:buChar char="§"/>
            </a:pPr>
            <a:r>
              <a:rPr lang="en-US" sz="1100" dirty="0"/>
              <a:t>Select the wire diameter and type of circuit breaker based on the</a:t>
            </a:r>
            <a:r>
              <a:rPr lang="tr-TR" sz="1100" dirty="0"/>
              <a:t> t</a:t>
            </a:r>
            <a:r>
              <a:rPr lang="en-US" sz="1100" dirty="0"/>
              <a:t>able </a:t>
            </a:r>
            <a:r>
              <a:rPr lang="tr-TR" sz="1100" dirty="0" err="1"/>
              <a:t>above</a:t>
            </a:r>
            <a:r>
              <a:rPr lang="tr-TR" sz="1100" dirty="0"/>
              <a:t> </a:t>
            </a:r>
            <a:r>
              <a:rPr lang="en-US" sz="1100" dirty="0"/>
              <a:t>where MCA is used to select the wire diameter, and MFA</a:t>
            </a:r>
            <a:r>
              <a:rPr lang="tr-TR" sz="1100" dirty="0"/>
              <a:t> </a:t>
            </a:r>
            <a:r>
              <a:rPr lang="en-US" sz="1100" dirty="0"/>
              <a:t>is used to select the current circuit breakers and residual current</a:t>
            </a:r>
            <a:r>
              <a:rPr lang="tr-TR" sz="1100" dirty="0"/>
              <a:t> </a:t>
            </a:r>
            <a:r>
              <a:rPr lang="en-US" sz="1100" dirty="0"/>
              <a:t>operation breakers</a:t>
            </a:r>
          </a:p>
        </p:txBody>
      </p:sp>
      <p:sp>
        <p:nvSpPr>
          <p:cNvPr id="7" name="Rectangle 6"/>
          <p:cNvSpPr/>
          <p:nvPr/>
        </p:nvSpPr>
        <p:spPr>
          <a:xfrm>
            <a:off x="5486400" y="1240076"/>
            <a:ext cx="5223600" cy="2554545"/>
          </a:xfrm>
          <a:prstGeom prst="rect">
            <a:avLst/>
          </a:prstGeom>
        </p:spPr>
        <p:txBody>
          <a:bodyPr wrap="square">
            <a:spAutoFit/>
          </a:bodyPr>
          <a:lstStyle/>
          <a:p>
            <a:pPr marL="0" marR="0">
              <a:spcBef>
                <a:spcPts val="0"/>
              </a:spcBef>
              <a:spcAft>
                <a:spcPts val="0"/>
              </a:spcAft>
            </a:pPr>
            <a:r>
              <a:rPr lang="en-US" sz="1000" b="1" dirty="0">
                <a:latin typeface="+mj-lt"/>
                <a:ea typeface="Calibri" panose="020F0502020204030204" pitchFamily="34" charset="0"/>
              </a:rPr>
              <a:t>MCA (Minimum Circuit Ampacity)</a:t>
            </a:r>
            <a:endParaRPr lang="tr-TR" sz="1000" b="1" dirty="0">
              <a:latin typeface="+mj-lt"/>
              <a:ea typeface="Calibri" panose="020F0502020204030204" pitchFamily="34" charset="0"/>
            </a:endParaRPr>
          </a:p>
          <a:p>
            <a:pPr marL="0" marR="0">
              <a:spcBef>
                <a:spcPts val="0"/>
              </a:spcBef>
              <a:spcAft>
                <a:spcPts val="0"/>
              </a:spcAft>
            </a:pP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It is used for conductor sizing to ensure that the wiring does not overheat under normal </a:t>
            </a:r>
            <a:r>
              <a:rPr lang="en-US" sz="1000">
                <a:latin typeface="+mj-lt"/>
                <a:ea typeface="Calibri" panose="020F0502020204030204" pitchFamily="34" charset="0"/>
              </a:rPr>
              <a:t>operating conditions. .</a:t>
            </a: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The minimum circuit ampacity (MCA) is the minimum wire size required for a field </a:t>
            </a:r>
            <a:r>
              <a:rPr lang="en-US" sz="1000">
                <a:latin typeface="+mj-lt"/>
                <a:ea typeface="Calibri" panose="020F0502020204030204" pitchFamily="34" charset="0"/>
              </a:rPr>
              <a:t>wired product.</a:t>
            </a:r>
            <a:r>
              <a:rPr lang="en-US" sz="1000" dirty="0">
                <a:latin typeface="+mj-lt"/>
                <a:ea typeface="Calibri" panose="020F0502020204030204" pitchFamily="34" charset="0"/>
              </a:rPr>
              <a:t> It is chosen to guarantee that the wiring will not overheat under the expected </a:t>
            </a:r>
            <a:r>
              <a:rPr lang="en-US" sz="1000">
                <a:latin typeface="+mj-lt"/>
                <a:ea typeface="Calibri" panose="020F0502020204030204" pitchFamily="34" charset="0"/>
              </a:rPr>
              <a:t>operating conditions.</a:t>
            </a:r>
            <a:r>
              <a:rPr lang="en-US" sz="1000" dirty="0">
                <a:latin typeface="+mj-lt"/>
                <a:ea typeface="Calibri" panose="020F0502020204030204" pitchFamily="34" charset="0"/>
              </a:rPr>
              <a:t>  </a:t>
            </a:r>
          </a:p>
          <a:p>
            <a:pPr marL="0" marR="0">
              <a:spcBef>
                <a:spcPts val="0"/>
              </a:spcBef>
              <a:spcAft>
                <a:spcPts val="0"/>
              </a:spcAft>
            </a:pPr>
            <a:r>
              <a:rPr lang="en-US" sz="1000" dirty="0">
                <a:latin typeface="+mj-lt"/>
                <a:ea typeface="Calibri" panose="020F0502020204030204" pitchFamily="34" charset="0"/>
              </a:rPr>
              <a:t>The wire size takes into account the normal current draw, ageing of components and </a:t>
            </a:r>
            <a:r>
              <a:rPr lang="en-US" sz="1000">
                <a:latin typeface="+mj-lt"/>
                <a:ea typeface="Calibri" panose="020F0502020204030204" pitchFamily="34" charset="0"/>
              </a:rPr>
              <a:t>anticipated faults. </a:t>
            </a: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 </a:t>
            </a:r>
          </a:p>
          <a:p>
            <a:pPr marL="0" marR="0">
              <a:spcBef>
                <a:spcPts val="0"/>
              </a:spcBef>
              <a:spcAft>
                <a:spcPts val="0"/>
              </a:spcAft>
            </a:pPr>
            <a:r>
              <a:rPr lang="en-US" sz="1000" b="1" dirty="0">
                <a:latin typeface="+mj-lt"/>
                <a:ea typeface="Calibri" panose="020F0502020204030204" pitchFamily="34" charset="0"/>
              </a:rPr>
              <a:t>MFA (Maximum Fuse Amps)</a:t>
            </a:r>
            <a:endParaRPr lang="tr-TR" sz="1000" b="1" dirty="0">
              <a:latin typeface="+mj-lt"/>
              <a:ea typeface="Calibri" panose="020F0502020204030204" pitchFamily="34" charset="0"/>
            </a:endParaRPr>
          </a:p>
          <a:p>
            <a:pPr marL="0" marR="0">
              <a:spcBef>
                <a:spcPts val="0"/>
              </a:spcBef>
              <a:spcAft>
                <a:spcPts val="0"/>
              </a:spcAft>
            </a:pP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This value is required for the protection of motor (fan motor), given </a:t>
            </a:r>
            <a:r>
              <a:rPr lang="en-US" sz="1000">
                <a:latin typeface="+mj-lt"/>
                <a:ea typeface="Calibri" panose="020F0502020204030204" pitchFamily="34" charset="0"/>
              </a:rPr>
              <a:t>by manufacturers.</a:t>
            </a: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And it is used for selecting the </a:t>
            </a:r>
            <a:r>
              <a:rPr lang="en-US" sz="1000">
                <a:latin typeface="+mj-lt"/>
                <a:ea typeface="Calibri" panose="020F0502020204030204" pitchFamily="34" charset="0"/>
              </a:rPr>
              <a:t>circuit breakers.</a:t>
            </a: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This is also called MOP (Maximum overcurrent protection)</a:t>
            </a:r>
          </a:p>
          <a:p>
            <a:pPr marL="0" marR="0">
              <a:spcBef>
                <a:spcPts val="0"/>
              </a:spcBef>
              <a:spcAft>
                <a:spcPts val="0"/>
              </a:spcAft>
            </a:pPr>
            <a:r>
              <a:rPr lang="en-US" sz="1000">
                <a:latin typeface="+mj-lt"/>
                <a:ea typeface="Calibri" panose="020F0502020204030204" pitchFamily="34" charset="0"/>
              </a:rPr>
              <a:t> </a:t>
            </a:r>
            <a:endParaRPr lang="en-US" sz="1000" dirty="0">
              <a:latin typeface="+mj-lt"/>
              <a:ea typeface="Calibri" panose="020F0502020204030204" pitchFamily="34" charset="0"/>
            </a:endParaRPr>
          </a:p>
        </p:txBody>
      </p:sp>
      <p:sp>
        <p:nvSpPr>
          <p:cNvPr id="15" name="Title 1">
            <a:extLst>
              <a:ext uri="{FF2B5EF4-FFF2-40B4-BE49-F238E27FC236}">
                <a16:creationId xmlns:a16="http://schemas.microsoft.com/office/drawing/2014/main" id="{46CBFC4C-A38F-4355-8618-4E814B946B8D}"/>
              </a:ext>
            </a:extLst>
          </p:cNvPr>
          <p:cNvSpPr>
            <a:spLocks noGrp="1"/>
          </p:cNvSpPr>
          <p:nvPr>
            <p:ph type="title"/>
          </p:nvPr>
        </p:nvSpPr>
        <p:spPr>
          <a:xfrm>
            <a:off x="259200" y="648000"/>
            <a:ext cx="10450800" cy="388800"/>
          </a:xfrm>
        </p:spPr>
        <p:txBody>
          <a:bodyPr/>
          <a:lstStyle/>
          <a:p>
            <a:r>
              <a:rPr lang="de-DE"/>
              <a:t>Energy Specifications</a:t>
            </a:r>
            <a:endParaRPr lang="en-US"/>
          </a:p>
        </p:txBody>
      </p:sp>
      <p:sp>
        <p:nvSpPr>
          <p:cNvPr id="16" name="Text Placeholder 2">
            <a:extLst>
              <a:ext uri="{FF2B5EF4-FFF2-40B4-BE49-F238E27FC236}">
                <a16:creationId xmlns:a16="http://schemas.microsoft.com/office/drawing/2014/main" id="{8D7BCE77-9108-4FD9-8D3C-E8AF4B41F174}"/>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3539671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txBox="1"/>
          <p:nvPr/>
        </p:nvSpPr>
        <p:spPr>
          <a:xfrm>
            <a:off x="410845" y="1036800"/>
            <a:ext cx="4683669" cy="4344779"/>
          </a:xfrm>
          <a:prstGeom prst="rect">
            <a:avLst/>
          </a:prstGeom>
        </p:spPr>
        <p:txBody>
          <a:bodyPr vert="horz" wrap="square" lIns="0" tIns="121920" rIns="0" bIns="0" rtlCol="0">
            <a:spAutoFit/>
          </a:bodyPr>
          <a:lstStyle/>
          <a:p>
            <a:pPr marL="12700">
              <a:lnSpc>
                <a:spcPct val="100000"/>
              </a:lnSpc>
              <a:spcBef>
                <a:spcPts val="765"/>
              </a:spcBef>
            </a:pPr>
            <a:r>
              <a:rPr sz="1600" spc="-10" dirty="0">
                <a:latin typeface="+mj-lt"/>
                <a:cs typeface="Calibri"/>
              </a:rPr>
              <a:t>Three stage </a:t>
            </a:r>
            <a:r>
              <a:rPr sz="1600" spc="-5" dirty="0">
                <a:latin typeface="+mj-lt"/>
                <a:cs typeface="Calibri"/>
              </a:rPr>
              <a:t>of oil </a:t>
            </a:r>
            <a:r>
              <a:rPr sz="1600" spc="-15" dirty="0">
                <a:latin typeface="+mj-lt"/>
                <a:cs typeface="Calibri"/>
              </a:rPr>
              <a:t>control </a:t>
            </a:r>
            <a:r>
              <a:rPr sz="1600" spc="-10" dirty="0">
                <a:latin typeface="+mj-lt"/>
                <a:cs typeface="Calibri"/>
              </a:rPr>
              <a:t>technology ensure </a:t>
            </a:r>
            <a:r>
              <a:rPr lang="tr-TR" sz="1600" spc="-5" dirty="0">
                <a:latin typeface="+mj-lt"/>
                <a:cs typeface="Calibri"/>
              </a:rPr>
              <a:t> </a:t>
            </a:r>
            <a:r>
              <a:rPr sz="1600" spc="-10" dirty="0">
                <a:latin typeface="+mj-lt"/>
                <a:cs typeface="Calibri"/>
              </a:rPr>
              <a:t>outdoor </a:t>
            </a:r>
            <a:r>
              <a:rPr lang="tr-TR" sz="1600" spc="-10" dirty="0" err="1">
                <a:latin typeface="+mj-lt"/>
                <a:cs typeface="Calibri"/>
              </a:rPr>
              <a:t>unit’s</a:t>
            </a:r>
            <a:r>
              <a:rPr lang="tr-TR" sz="1600" spc="-10" dirty="0">
                <a:latin typeface="+mj-lt"/>
                <a:cs typeface="Calibri"/>
              </a:rPr>
              <a:t> </a:t>
            </a:r>
            <a:r>
              <a:rPr sz="1600" spc="-10" dirty="0">
                <a:latin typeface="+mj-lt"/>
                <a:cs typeface="Calibri"/>
              </a:rPr>
              <a:t>compressor </a:t>
            </a:r>
            <a:r>
              <a:rPr sz="1600" spc="-5" dirty="0">
                <a:latin typeface="+mj-lt"/>
                <a:cs typeface="Calibri"/>
              </a:rPr>
              <a:t>oil is </a:t>
            </a:r>
            <a:r>
              <a:rPr sz="1600" spc="-10" dirty="0">
                <a:latin typeface="+mj-lt"/>
                <a:cs typeface="Calibri"/>
              </a:rPr>
              <a:t>always </a:t>
            </a:r>
            <a:r>
              <a:rPr sz="1600" spc="-20" dirty="0">
                <a:latin typeface="+mj-lt"/>
                <a:cs typeface="Calibri"/>
              </a:rPr>
              <a:t>kept </a:t>
            </a:r>
            <a:r>
              <a:rPr sz="1600" spc="-10" dirty="0">
                <a:latin typeface="+mj-lt"/>
                <a:cs typeface="Calibri"/>
              </a:rPr>
              <a:t>at </a:t>
            </a:r>
            <a:r>
              <a:rPr sz="1600" spc="-5" dirty="0">
                <a:latin typeface="+mj-lt"/>
                <a:cs typeface="Calibri"/>
              </a:rPr>
              <a:t>a </a:t>
            </a:r>
            <a:r>
              <a:rPr sz="1600" spc="-15" dirty="0">
                <a:latin typeface="+mj-lt"/>
                <a:cs typeface="Calibri"/>
              </a:rPr>
              <a:t>safe</a:t>
            </a:r>
            <a:r>
              <a:rPr lang="tr-TR" sz="1600" spc="305" dirty="0">
                <a:latin typeface="+mj-lt"/>
                <a:cs typeface="Calibri"/>
              </a:rPr>
              <a:t> </a:t>
            </a:r>
            <a:r>
              <a:rPr sz="1600" spc="-10" dirty="0">
                <a:latin typeface="+mj-lt"/>
                <a:cs typeface="Calibri"/>
              </a:rPr>
              <a:t>level,</a:t>
            </a:r>
            <a:r>
              <a:rPr lang="tr-TR" sz="1600" spc="-10" dirty="0">
                <a:latin typeface="+mj-lt"/>
                <a:cs typeface="Calibri"/>
              </a:rPr>
              <a:t> </a:t>
            </a:r>
            <a:r>
              <a:rPr sz="1600" spc="-5" dirty="0">
                <a:latin typeface="+mj-lt"/>
                <a:cs typeface="Calibri"/>
              </a:rPr>
              <a:t>eliminating </a:t>
            </a:r>
            <a:r>
              <a:rPr sz="1600" spc="-10" dirty="0">
                <a:latin typeface="+mj-lt"/>
                <a:cs typeface="Calibri"/>
              </a:rPr>
              <a:t>any compressor </a:t>
            </a:r>
            <a:r>
              <a:rPr sz="1600" spc="-5" dirty="0">
                <a:latin typeface="+mj-lt"/>
                <a:cs typeface="Calibri"/>
              </a:rPr>
              <a:t>oil </a:t>
            </a:r>
            <a:r>
              <a:rPr sz="1600" spc="-10">
                <a:latin typeface="+mj-lt"/>
                <a:cs typeface="Calibri"/>
              </a:rPr>
              <a:t>shortage</a:t>
            </a:r>
            <a:r>
              <a:rPr sz="1600" spc="30">
                <a:latin typeface="+mj-lt"/>
                <a:cs typeface="Calibri"/>
              </a:rPr>
              <a:t> </a:t>
            </a:r>
            <a:r>
              <a:rPr sz="1600" spc="-10">
                <a:latin typeface="+mj-lt"/>
                <a:cs typeface="Calibri"/>
              </a:rPr>
              <a:t>problems.</a:t>
            </a:r>
            <a:endParaRPr sz="1600" dirty="0">
              <a:latin typeface="+mj-lt"/>
              <a:cs typeface="Calibri"/>
            </a:endParaRPr>
          </a:p>
          <a:p>
            <a:pPr>
              <a:lnSpc>
                <a:spcPct val="100000"/>
              </a:lnSpc>
            </a:pPr>
            <a:endParaRPr sz="1600" dirty="0">
              <a:latin typeface="+mj-lt"/>
              <a:cs typeface="Calibri"/>
            </a:endParaRPr>
          </a:p>
          <a:p>
            <a:pPr marL="538480" lvl="1" indent="-342900">
              <a:lnSpc>
                <a:spcPct val="100000"/>
              </a:lnSpc>
              <a:spcBef>
                <a:spcPts val="1085"/>
              </a:spcBef>
              <a:buAutoNum type="arabicPeriod"/>
              <a:tabLst>
                <a:tab pos="537845" algn="l"/>
                <a:tab pos="538480" algn="l"/>
              </a:tabLst>
            </a:pPr>
            <a:r>
              <a:rPr sz="1600" spc="-10" dirty="0">
                <a:latin typeface="+mj-lt"/>
                <a:cs typeface="Calibri"/>
              </a:rPr>
              <a:t>Compressor </a:t>
            </a:r>
            <a:r>
              <a:rPr sz="1600" spc="-5" dirty="0">
                <a:latin typeface="+mj-lt"/>
                <a:cs typeface="Calibri"/>
              </a:rPr>
              <a:t>internal </a:t>
            </a:r>
            <a:r>
              <a:rPr sz="1600" spc="-5">
                <a:latin typeface="+mj-lt"/>
                <a:cs typeface="Calibri"/>
              </a:rPr>
              <a:t>oil</a:t>
            </a:r>
            <a:r>
              <a:rPr sz="1600" spc="40">
                <a:latin typeface="+mj-lt"/>
                <a:cs typeface="Calibri"/>
              </a:rPr>
              <a:t> </a:t>
            </a:r>
            <a:r>
              <a:rPr sz="1600" spc="-10">
                <a:latin typeface="+mj-lt"/>
                <a:cs typeface="Calibri"/>
              </a:rPr>
              <a:t>separation.</a:t>
            </a:r>
            <a:endParaRPr lang="tr-TR" sz="1600" spc="-10" dirty="0">
              <a:latin typeface="+mj-lt"/>
              <a:cs typeface="Calibri"/>
            </a:endParaRPr>
          </a:p>
          <a:p>
            <a:pPr marL="538480" lvl="1" indent="-342900">
              <a:lnSpc>
                <a:spcPct val="100000"/>
              </a:lnSpc>
              <a:spcBef>
                <a:spcPts val="1085"/>
              </a:spcBef>
              <a:buAutoNum type="arabicPeriod"/>
              <a:tabLst>
                <a:tab pos="537845" algn="l"/>
                <a:tab pos="538480" algn="l"/>
              </a:tabLst>
            </a:pPr>
            <a:endParaRPr sz="1600" dirty="0">
              <a:latin typeface="+mj-lt"/>
              <a:cs typeface="Calibri"/>
            </a:endParaRPr>
          </a:p>
          <a:p>
            <a:pPr marL="538480" marR="483234" lvl="1" indent="-342900">
              <a:lnSpc>
                <a:spcPct val="100000"/>
              </a:lnSpc>
              <a:buAutoNum type="arabicPeriod"/>
              <a:tabLst>
                <a:tab pos="537845" algn="l"/>
                <a:tab pos="538480" algn="l"/>
              </a:tabLst>
            </a:pPr>
            <a:r>
              <a:rPr sz="1600" spc="-5" dirty="0">
                <a:latin typeface="+mj-lt"/>
                <a:cs typeface="Calibri"/>
              </a:rPr>
              <a:t>High-efficiency </a:t>
            </a:r>
            <a:r>
              <a:rPr sz="1600" spc="-10" dirty="0">
                <a:latin typeface="+mj-lt"/>
                <a:cs typeface="Calibri"/>
              </a:rPr>
              <a:t>centrifugal </a:t>
            </a:r>
            <a:r>
              <a:rPr sz="1600" spc="-5" dirty="0">
                <a:latin typeface="+mj-lt"/>
                <a:cs typeface="Calibri"/>
              </a:rPr>
              <a:t>oil </a:t>
            </a:r>
            <a:r>
              <a:rPr sz="1600" spc="-15" dirty="0">
                <a:latin typeface="+mj-lt"/>
                <a:cs typeface="Calibri"/>
              </a:rPr>
              <a:t>separator </a:t>
            </a:r>
            <a:r>
              <a:rPr sz="1600" dirty="0">
                <a:latin typeface="+mj-lt"/>
                <a:cs typeface="Calibri"/>
              </a:rPr>
              <a:t>(with </a:t>
            </a:r>
            <a:r>
              <a:rPr sz="1600" spc="-10" dirty="0">
                <a:latin typeface="+mj-lt"/>
                <a:cs typeface="Calibri"/>
              </a:rPr>
              <a:t>separation </a:t>
            </a:r>
            <a:r>
              <a:rPr sz="1600" spc="-5" dirty="0">
                <a:latin typeface="+mj-lt"/>
                <a:cs typeface="Calibri"/>
              </a:rPr>
              <a:t>efficiency of up to 99%) </a:t>
            </a:r>
            <a:r>
              <a:rPr sz="1600" spc="-10" dirty="0">
                <a:latin typeface="+mj-lt"/>
                <a:cs typeface="Calibri"/>
              </a:rPr>
              <a:t>ensures  </a:t>
            </a:r>
            <a:r>
              <a:rPr sz="1600" spc="-5" dirty="0">
                <a:latin typeface="+mj-lt"/>
                <a:cs typeface="Calibri"/>
              </a:rPr>
              <a:t>that oil is </a:t>
            </a:r>
            <a:r>
              <a:rPr sz="1600" spc="-15" dirty="0">
                <a:latin typeface="+mj-lt"/>
                <a:cs typeface="Calibri"/>
              </a:rPr>
              <a:t>separated from </a:t>
            </a:r>
            <a:r>
              <a:rPr sz="1600" spc="-5" dirty="0">
                <a:latin typeface="+mj-lt"/>
                <a:cs typeface="Calibri"/>
              </a:rPr>
              <a:t>the </a:t>
            </a:r>
            <a:r>
              <a:rPr sz="1600" spc="-10" dirty="0">
                <a:latin typeface="+mj-lt"/>
                <a:cs typeface="Calibri"/>
              </a:rPr>
              <a:t>discharge </a:t>
            </a:r>
            <a:r>
              <a:rPr sz="1600" spc="-15" dirty="0">
                <a:latin typeface="+mj-lt"/>
                <a:cs typeface="Calibri"/>
              </a:rPr>
              <a:t>gas </a:t>
            </a:r>
            <a:r>
              <a:rPr sz="1600" spc="-5" dirty="0">
                <a:latin typeface="+mj-lt"/>
                <a:cs typeface="Calibri"/>
              </a:rPr>
              <a:t>and </a:t>
            </a:r>
            <a:r>
              <a:rPr sz="1600" spc="-10" dirty="0">
                <a:latin typeface="+mj-lt"/>
                <a:cs typeface="Calibri"/>
              </a:rPr>
              <a:t>returned to </a:t>
            </a:r>
            <a:r>
              <a:rPr sz="1600" spc="-5">
                <a:latin typeface="+mj-lt"/>
                <a:cs typeface="Calibri"/>
              </a:rPr>
              <a:t>the </a:t>
            </a:r>
            <a:r>
              <a:rPr sz="1600" spc="-15">
                <a:latin typeface="+mj-lt"/>
                <a:cs typeface="Calibri"/>
              </a:rPr>
              <a:t>compressor</a:t>
            </a:r>
            <a:r>
              <a:rPr sz="1600" spc="-10">
                <a:latin typeface="+mj-lt"/>
                <a:cs typeface="Calibri"/>
              </a:rPr>
              <a:t>.</a:t>
            </a:r>
            <a:endParaRPr lang="tr-TR" sz="1600" spc="-10" dirty="0">
              <a:latin typeface="+mj-lt"/>
              <a:cs typeface="Calibri"/>
            </a:endParaRPr>
          </a:p>
          <a:p>
            <a:pPr marL="538480" marR="483234" lvl="1" indent="-342900">
              <a:lnSpc>
                <a:spcPct val="100000"/>
              </a:lnSpc>
              <a:buAutoNum type="arabicPeriod"/>
              <a:tabLst>
                <a:tab pos="537845" algn="l"/>
                <a:tab pos="538480" algn="l"/>
              </a:tabLst>
            </a:pPr>
            <a:endParaRPr sz="1600" dirty="0">
              <a:latin typeface="+mj-lt"/>
              <a:cs typeface="Calibri"/>
            </a:endParaRPr>
          </a:p>
          <a:p>
            <a:pPr marL="538480" marR="354330" lvl="1" indent="-342900">
              <a:lnSpc>
                <a:spcPct val="100000"/>
              </a:lnSpc>
              <a:buAutoNum type="arabicPeriod"/>
              <a:tabLst>
                <a:tab pos="537845" algn="l"/>
                <a:tab pos="538480" algn="l"/>
              </a:tabLst>
            </a:pPr>
            <a:r>
              <a:rPr sz="1600" spc="-5" dirty="0">
                <a:latin typeface="+mj-lt"/>
                <a:cs typeface="Calibri"/>
              </a:rPr>
              <a:t>Auto oil</a:t>
            </a:r>
            <a:r>
              <a:rPr lang="tr-TR" sz="1600" spc="-5" dirty="0">
                <a:latin typeface="+mj-lt"/>
                <a:cs typeface="Calibri"/>
              </a:rPr>
              <a:t>-</a:t>
            </a:r>
            <a:r>
              <a:rPr sz="1600" spc="-15" dirty="0">
                <a:latin typeface="+mj-lt"/>
                <a:cs typeface="Calibri"/>
              </a:rPr>
              <a:t>return program </a:t>
            </a:r>
            <a:r>
              <a:rPr sz="1600" spc="-10" dirty="0">
                <a:latin typeface="+mj-lt"/>
                <a:cs typeface="Calibri"/>
              </a:rPr>
              <a:t>monitors </a:t>
            </a:r>
            <a:r>
              <a:rPr sz="1600" spc="-5" dirty="0">
                <a:latin typeface="+mj-lt"/>
                <a:cs typeface="Calibri"/>
              </a:rPr>
              <a:t>the running time and </a:t>
            </a:r>
            <a:r>
              <a:rPr sz="1600" spc="-15" dirty="0">
                <a:latin typeface="+mj-lt"/>
                <a:cs typeface="Calibri"/>
              </a:rPr>
              <a:t>system </a:t>
            </a:r>
            <a:r>
              <a:rPr sz="1600" spc="-10" dirty="0">
                <a:latin typeface="+mj-lt"/>
                <a:cs typeface="Calibri"/>
              </a:rPr>
              <a:t>status to ensure </a:t>
            </a:r>
            <a:r>
              <a:rPr sz="1600" spc="-5" dirty="0">
                <a:latin typeface="+mj-lt"/>
                <a:cs typeface="Calibri"/>
              </a:rPr>
              <a:t>reliable </a:t>
            </a:r>
            <a:r>
              <a:rPr sz="1600" spc="-10">
                <a:latin typeface="+mj-lt"/>
                <a:cs typeface="Calibri"/>
              </a:rPr>
              <a:t>oil  return.</a:t>
            </a:r>
            <a:endParaRPr sz="1600" dirty="0">
              <a:latin typeface="+mj-lt"/>
              <a:cs typeface="Calibri"/>
            </a:endParaRPr>
          </a:p>
        </p:txBody>
      </p:sp>
      <p:sp>
        <p:nvSpPr>
          <p:cNvPr id="7" name="object 4"/>
          <p:cNvSpPr/>
          <p:nvPr/>
        </p:nvSpPr>
        <p:spPr>
          <a:xfrm>
            <a:off x="5094514" y="2927266"/>
            <a:ext cx="5511102" cy="2253996"/>
          </a:xfrm>
          <a:prstGeom prst="rect">
            <a:avLst/>
          </a:prstGeom>
          <a:blipFill>
            <a:blip r:embed="rId2" cstate="print"/>
            <a:stretch>
              <a:fillRect/>
            </a:stretch>
          </a:blipFill>
        </p:spPr>
        <p:txBody>
          <a:bodyPr wrap="square" lIns="0" tIns="0" rIns="0" bIns="0" rtlCol="0"/>
          <a:lstStyle/>
          <a:p>
            <a:endParaRPr/>
          </a:p>
        </p:txBody>
      </p:sp>
      <p:sp>
        <p:nvSpPr>
          <p:cNvPr id="12" name="Title 1">
            <a:extLst>
              <a:ext uri="{FF2B5EF4-FFF2-40B4-BE49-F238E27FC236}">
                <a16:creationId xmlns:a16="http://schemas.microsoft.com/office/drawing/2014/main" id="{DBEF948B-A695-46DC-A6C4-2BC27718CD26}"/>
              </a:ext>
            </a:extLst>
          </p:cNvPr>
          <p:cNvSpPr>
            <a:spLocks noGrp="1"/>
          </p:cNvSpPr>
          <p:nvPr>
            <p:ph type="title"/>
          </p:nvPr>
        </p:nvSpPr>
        <p:spPr>
          <a:xfrm>
            <a:off x="259200" y="648000"/>
            <a:ext cx="10450800" cy="388800"/>
          </a:xfrm>
        </p:spPr>
        <p:txBody>
          <a:bodyPr/>
          <a:lstStyle/>
          <a:p>
            <a:r>
              <a:rPr lang="de-DE"/>
              <a:t>Oil Return Logic</a:t>
            </a:r>
            <a:endParaRPr lang="en-US"/>
          </a:p>
        </p:txBody>
      </p:sp>
      <p:sp>
        <p:nvSpPr>
          <p:cNvPr id="13" name="Text Placeholder 2">
            <a:extLst>
              <a:ext uri="{FF2B5EF4-FFF2-40B4-BE49-F238E27FC236}">
                <a16:creationId xmlns:a16="http://schemas.microsoft.com/office/drawing/2014/main" id="{CEAF9550-0006-42BD-B544-2FA081429CF1}"/>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299796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en-US" sz="1800"/>
              <a:t>Product Line up </a:t>
            </a:r>
            <a:r>
              <a:rPr lang="de-DE" sz="1800"/>
              <a:t>&amp; Feature</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334358"/>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t>Af5300 ODU ( 2 Pipe) </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AF6300 ODU ( 3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Ahu-Kit D</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HydroBox</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ERV unit</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Controllers</a:t>
            </a:r>
            <a:br>
              <a:rPr lang="de-DE" sz="1800">
                <a:solidFill>
                  <a:schemeClr val="bg1">
                    <a:lumMod val="65000"/>
                  </a:schemeClr>
                </a:solidFill>
              </a:rPr>
            </a:br>
            <a:br>
              <a:rPr lang="de-DE" sz="1800">
                <a:solidFill>
                  <a:schemeClr val="bg1">
                    <a:lumMod val="65000"/>
                  </a:schemeClr>
                </a:solidFill>
              </a:rPr>
            </a:br>
            <a:br>
              <a:rPr lang="de-DE" sz="1800"/>
            </a:br>
            <a:br>
              <a:rPr lang="de-DE" sz="1800"/>
            </a:br>
            <a:br>
              <a:rPr lang="de-DE" sz="1800"/>
            </a:br>
            <a:endParaRPr lang="en-US" sz="1800"/>
          </a:p>
        </p:txBody>
      </p:sp>
    </p:spTree>
    <p:extLst>
      <p:ext uri="{BB962C8B-B14F-4D97-AF65-F5344CB8AC3E}">
        <p14:creationId xmlns:p14="http://schemas.microsoft.com/office/powerpoint/2010/main" val="1381573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619435" y="5171148"/>
            <a:ext cx="7053943" cy="357325"/>
          </a:xfrm>
          <a:prstGeom prst="rect">
            <a:avLst/>
          </a:prstGeom>
          <a:noFill/>
        </p:spPr>
        <p:txBody>
          <a:bodyPr wrap="none" lIns="0" tIns="0" rIns="0" bIns="0" rtlCol="0">
            <a:noAutofit/>
          </a:bodyPr>
          <a:lstStyle/>
          <a:p>
            <a:pPr marR="0" algn="r" defTabSz="914400" eaLnBrk="1" fontAlgn="auto" latinLnBrk="0" hangingPunct="1">
              <a:lnSpc>
                <a:spcPts val="2300"/>
              </a:lnSpc>
              <a:spcBef>
                <a:spcPts val="500"/>
              </a:spcBef>
              <a:spcAft>
                <a:spcPts val="0"/>
              </a:spcAft>
              <a:buClrTx/>
              <a:buSzTx/>
              <a:buFontTx/>
              <a:buNone/>
              <a:tabLst/>
            </a:pPr>
            <a:r>
              <a:rPr kumimoji="0" lang="tr-TR" sz="900" b="1" i="0" u="none" strike="noStrike" kern="0" cap="none" spc="0" normalizeH="0" baseline="0" noProof="0" dirty="0" err="1">
                <a:ln>
                  <a:noFill/>
                </a:ln>
                <a:solidFill>
                  <a:srgbClr val="C00000"/>
                </a:solidFill>
                <a:effectLst/>
                <a:uLnTx/>
                <a:uFillTx/>
              </a:rPr>
              <a:t>Remark</a:t>
            </a:r>
            <a:r>
              <a:rPr kumimoji="0" lang="tr-TR" sz="900" b="1" i="0" u="none" strike="noStrike" kern="0" cap="none" spc="0" normalizeH="0" baseline="0" noProof="0" dirty="0">
                <a:ln>
                  <a:noFill/>
                </a:ln>
                <a:solidFill>
                  <a:srgbClr val="C00000"/>
                </a:solidFill>
                <a:effectLst/>
                <a:uLnTx/>
                <a:uFillTx/>
              </a:rPr>
              <a:t> : </a:t>
            </a:r>
            <a:r>
              <a:rPr kumimoji="0" lang="tr-TR" sz="900" b="1" i="0" u="none" strike="noStrike" kern="0" cap="none" spc="0" normalizeH="0" baseline="0" noProof="0" dirty="0" err="1">
                <a:ln>
                  <a:noFill/>
                </a:ln>
                <a:solidFill>
                  <a:srgbClr val="C00000"/>
                </a:solidFill>
                <a:effectLst/>
                <a:uLnTx/>
                <a:uFillTx/>
              </a:rPr>
              <a:t>This</a:t>
            </a:r>
            <a:r>
              <a:rPr kumimoji="0" lang="tr-TR" sz="900" b="1" i="0" u="none" strike="noStrike" kern="0" cap="none" spc="0" normalizeH="0" baseline="0" noProof="0" dirty="0">
                <a:ln>
                  <a:noFill/>
                </a:ln>
                <a:solidFill>
                  <a:srgbClr val="C00000"/>
                </a:solidFill>
                <a:effectLst/>
                <a:uLnTx/>
                <a:uFillTx/>
              </a:rPr>
              <a:t> </a:t>
            </a:r>
            <a:r>
              <a:rPr kumimoji="0" lang="tr-TR" sz="900" b="1" i="0" u="none" strike="noStrike" kern="0" cap="none" spc="0" normalizeH="0" baseline="0" noProof="0" dirty="0" err="1">
                <a:ln>
                  <a:noFill/>
                </a:ln>
                <a:solidFill>
                  <a:srgbClr val="C00000"/>
                </a:solidFill>
                <a:effectLst/>
                <a:uLnTx/>
                <a:uFillTx/>
              </a:rPr>
              <a:t>function</a:t>
            </a:r>
            <a:r>
              <a:rPr kumimoji="0" lang="tr-TR" sz="900" b="1" i="0" u="none" strike="noStrike" kern="0" cap="none" spc="0" normalizeH="0" noProof="0" dirty="0">
                <a:ln>
                  <a:noFill/>
                </a:ln>
                <a:solidFill>
                  <a:srgbClr val="C00000"/>
                </a:solidFill>
                <a:effectLst/>
                <a:uLnTx/>
                <a:uFillTx/>
              </a:rPr>
              <a:t> is </a:t>
            </a:r>
            <a:r>
              <a:rPr kumimoji="0" lang="tr-TR" sz="900" b="1" i="0" u="none" strike="noStrike" kern="0" cap="none" spc="0" normalizeH="0" noProof="0" dirty="0" err="1">
                <a:ln>
                  <a:noFill/>
                </a:ln>
                <a:solidFill>
                  <a:srgbClr val="C00000"/>
                </a:solidFill>
                <a:effectLst/>
                <a:uLnTx/>
                <a:uFillTx/>
              </a:rPr>
              <a:t>valid</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where</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multi</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outdoor</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units</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are</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combined</a:t>
            </a:r>
            <a:r>
              <a:rPr kumimoji="0" lang="tr-TR" sz="900" b="1" i="0" u="none" strike="noStrike" kern="0" cap="none" spc="0" normalizeH="0" noProof="0" dirty="0">
                <a:ln>
                  <a:noFill/>
                </a:ln>
                <a:solidFill>
                  <a:srgbClr val="C00000"/>
                </a:solidFill>
                <a:effectLst/>
                <a:uLnTx/>
                <a:uFillTx/>
              </a:rPr>
              <a:t> at </a:t>
            </a:r>
            <a:r>
              <a:rPr kumimoji="0" lang="tr-TR" sz="900" b="1" i="0" u="none" strike="noStrike" kern="0" cap="none" spc="0" normalizeH="0" noProof="0" dirty="0" err="1">
                <a:ln>
                  <a:noFill/>
                </a:ln>
                <a:solidFill>
                  <a:srgbClr val="C00000"/>
                </a:solidFill>
                <a:effectLst/>
                <a:uLnTx/>
                <a:uFillTx/>
              </a:rPr>
              <a:t>installation</a:t>
            </a:r>
            <a:endParaRPr kumimoji="0" lang="en-US" sz="900" b="1" i="0" u="none" strike="noStrike" kern="0" cap="none" spc="0" normalizeH="0" baseline="0" noProof="0" dirty="0">
              <a:ln>
                <a:noFill/>
              </a:ln>
              <a:solidFill>
                <a:srgbClr val="C00000"/>
              </a:solidFill>
              <a:effectLst/>
              <a:uLnTx/>
              <a:uFillTx/>
            </a:endParaRPr>
          </a:p>
        </p:txBody>
      </p:sp>
      <p:sp>
        <p:nvSpPr>
          <p:cNvPr id="17" name="object 3"/>
          <p:cNvSpPr txBox="1"/>
          <p:nvPr/>
        </p:nvSpPr>
        <p:spPr>
          <a:xfrm>
            <a:off x="490831" y="3751519"/>
            <a:ext cx="9731531" cy="1414618"/>
          </a:xfrm>
          <a:prstGeom prst="rect">
            <a:avLst/>
          </a:prstGeom>
        </p:spPr>
        <p:txBody>
          <a:bodyPr vert="horz" wrap="square" lIns="0" tIns="154305" rIns="0" bIns="0" rtlCol="0">
            <a:spAutoFit/>
          </a:bodyPr>
          <a:lstStyle/>
          <a:p>
            <a:pPr marL="12700" marR="5080">
              <a:lnSpc>
                <a:spcPct val="120000"/>
              </a:lnSpc>
              <a:spcBef>
                <a:spcPts val="610"/>
              </a:spcBef>
            </a:pPr>
            <a:r>
              <a:rPr sz="1600" spc="-15" dirty="0">
                <a:latin typeface="+mj-lt"/>
                <a:cs typeface="Calibri"/>
              </a:rPr>
              <a:t>Normally, </a:t>
            </a:r>
            <a:r>
              <a:rPr lang="tr-TR" sz="1600" spc="-5" dirty="0" err="1">
                <a:latin typeface="+mj-lt"/>
                <a:cs typeface="Calibri"/>
              </a:rPr>
              <a:t>outdoor</a:t>
            </a:r>
            <a:r>
              <a:rPr lang="tr-TR" sz="1600" spc="-5" dirty="0">
                <a:latin typeface="+mj-lt"/>
                <a:cs typeface="Calibri"/>
              </a:rPr>
              <a:t> </a:t>
            </a:r>
            <a:r>
              <a:rPr lang="tr-TR" sz="1600" spc="-5" dirty="0" err="1">
                <a:latin typeface="+mj-lt"/>
                <a:cs typeface="Calibri"/>
              </a:rPr>
              <a:t>unit</a:t>
            </a:r>
            <a:r>
              <a:rPr lang="tr-TR" sz="1600" spc="-5" dirty="0">
                <a:latin typeface="+mj-lt"/>
                <a:cs typeface="Calibri"/>
              </a:rPr>
              <a:t> s</a:t>
            </a:r>
            <a:r>
              <a:rPr sz="1600" spc="-10" dirty="0">
                <a:latin typeface="+mj-lt"/>
                <a:cs typeface="Calibri"/>
              </a:rPr>
              <a:t>top</a:t>
            </a:r>
            <a:r>
              <a:rPr lang="tr-TR" sz="1600" spc="-10" dirty="0">
                <a:latin typeface="+mj-lt"/>
                <a:cs typeface="Calibri"/>
              </a:rPr>
              <a:t>s </a:t>
            </a:r>
            <a:r>
              <a:rPr lang="tr-TR" sz="1600" spc="-5" dirty="0">
                <a:latin typeface="+mj-lt"/>
                <a:cs typeface="Calibri"/>
              </a:rPr>
              <a:t>normal</a:t>
            </a:r>
            <a:r>
              <a:rPr sz="1600" spc="-5" dirty="0">
                <a:latin typeface="+mj-lt"/>
                <a:cs typeface="Calibri"/>
              </a:rPr>
              <a:t> heating </a:t>
            </a:r>
            <a:r>
              <a:rPr sz="1600" spc="-10" dirty="0">
                <a:latin typeface="+mj-lt"/>
                <a:cs typeface="Calibri"/>
              </a:rPr>
              <a:t>operation </a:t>
            </a:r>
            <a:r>
              <a:rPr lang="tr-TR" sz="1600" spc="-10" dirty="0" err="1">
                <a:latin typeface="+mj-lt"/>
                <a:cs typeface="Calibri"/>
              </a:rPr>
              <a:t>during</a:t>
            </a:r>
            <a:r>
              <a:rPr lang="tr-TR" sz="1600" spc="-10" dirty="0">
                <a:latin typeface="+mj-lt"/>
                <a:cs typeface="Calibri"/>
              </a:rPr>
              <a:t> </a:t>
            </a:r>
            <a:r>
              <a:rPr sz="1600" spc="-10">
                <a:latin typeface="+mj-lt"/>
                <a:cs typeface="Calibri"/>
              </a:rPr>
              <a:t>defrost</a:t>
            </a:r>
            <a:r>
              <a:rPr lang="tr-TR" sz="1600" spc="-10">
                <a:latin typeface="+mj-lt"/>
                <a:cs typeface="Calibri"/>
              </a:rPr>
              <a:t> operation.</a:t>
            </a:r>
            <a:endParaRPr lang="tr-TR" sz="1600" spc="-10" dirty="0">
              <a:latin typeface="+mj-lt"/>
              <a:cs typeface="Calibri"/>
            </a:endParaRPr>
          </a:p>
          <a:p>
            <a:pPr marL="12700" marR="5080">
              <a:lnSpc>
                <a:spcPct val="120000"/>
              </a:lnSpc>
              <a:spcBef>
                <a:spcPts val="610"/>
              </a:spcBef>
            </a:pPr>
            <a:r>
              <a:rPr sz="1600" spc="-30" dirty="0">
                <a:latin typeface="+mj-lt"/>
                <a:cs typeface="Calibri"/>
              </a:rPr>
              <a:t>However, </a:t>
            </a:r>
            <a:r>
              <a:rPr sz="1600" spc="-10" dirty="0">
                <a:latin typeface="+mj-lt"/>
                <a:cs typeface="Calibri"/>
              </a:rPr>
              <a:t>continuous  heating operation </a:t>
            </a:r>
            <a:r>
              <a:rPr lang="tr-TR" sz="1600" spc="-5" dirty="0" err="1">
                <a:latin typeface="+mj-lt"/>
                <a:cs typeface="Calibri"/>
              </a:rPr>
              <a:t>feature</a:t>
            </a:r>
            <a:r>
              <a:rPr lang="tr-TR" sz="1600" spc="-5" dirty="0">
                <a:latin typeface="+mj-lt"/>
                <a:cs typeface="Calibri"/>
              </a:rPr>
              <a:t> </a:t>
            </a:r>
            <a:r>
              <a:rPr sz="1600" spc="-15" dirty="0">
                <a:latin typeface="+mj-lt"/>
                <a:cs typeface="Calibri"/>
              </a:rPr>
              <a:t>makes </a:t>
            </a:r>
            <a:r>
              <a:rPr sz="1600" spc="-5" dirty="0">
                <a:latin typeface="+mj-lt"/>
                <a:cs typeface="Calibri"/>
              </a:rPr>
              <a:t>it possible </a:t>
            </a:r>
            <a:r>
              <a:rPr sz="1600" spc="-10" dirty="0">
                <a:latin typeface="+mj-lt"/>
                <a:cs typeface="Calibri"/>
              </a:rPr>
              <a:t>to </a:t>
            </a:r>
            <a:r>
              <a:rPr sz="1600" spc="-15" dirty="0">
                <a:latin typeface="+mj-lt"/>
                <a:cs typeface="Calibri"/>
              </a:rPr>
              <a:t>perform </a:t>
            </a:r>
            <a:r>
              <a:rPr sz="1600" spc="-10" dirty="0">
                <a:latin typeface="+mj-lt"/>
                <a:cs typeface="Calibri"/>
              </a:rPr>
              <a:t>defrosting </a:t>
            </a:r>
            <a:r>
              <a:rPr sz="1600" spc="-5" dirty="0">
                <a:latin typeface="+mj-lt"/>
                <a:cs typeface="Calibri"/>
              </a:rPr>
              <a:t>while </a:t>
            </a:r>
            <a:r>
              <a:rPr lang="tr-TR" sz="1600" spc="-5" dirty="0">
                <a:latin typeface="+mj-lt"/>
                <a:cs typeface="Calibri"/>
              </a:rPr>
              <a:t>h</a:t>
            </a:r>
            <a:r>
              <a:rPr sz="1600" spc="-10" dirty="0">
                <a:latin typeface="+mj-lt"/>
                <a:cs typeface="Calibri"/>
              </a:rPr>
              <a:t>eating </a:t>
            </a:r>
            <a:r>
              <a:rPr sz="1600" spc="-15">
                <a:latin typeface="+mj-lt"/>
                <a:cs typeface="Calibri"/>
              </a:rPr>
              <a:t>operation  </a:t>
            </a:r>
            <a:r>
              <a:rPr sz="1600" spc="-10">
                <a:latin typeface="+mj-lt"/>
                <a:cs typeface="Calibri"/>
              </a:rPr>
              <a:t>continues. </a:t>
            </a:r>
            <a:r>
              <a:rPr lang="tr-TR" sz="1600" spc="-10" dirty="0" err="1">
                <a:latin typeface="+mj-lt"/>
                <a:cs typeface="Calibri"/>
              </a:rPr>
              <a:t>In</a:t>
            </a:r>
            <a:r>
              <a:rPr lang="tr-TR" sz="1600" spc="-10" dirty="0">
                <a:latin typeface="+mj-lt"/>
                <a:cs typeface="Calibri"/>
              </a:rPr>
              <a:t> </a:t>
            </a:r>
            <a:r>
              <a:rPr lang="tr-TR" sz="1600" spc="-10" dirty="0" err="1">
                <a:latin typeface="+mj-lt"/>
                <a:cs typeface="Calibri"/>
              </a:rPr>
              <a:t>cascaded</a:t>
            </a:r>
            <a:r>
              <a:rPr lang="tr-TR" sz="1600" spc="-10" dirty="0">
                <a:latin typeface="+mj-lt"/>
                <a:cs typeface="Calibri"/>
              </a:rPr>
              <a:t> </a:t>
            </a:r>
            <a:r>
              <a:rPr lang="tr-TR" sz="1600" spc="-10" dirty="0" err="1">
                <a:latin typeface="+mj-lt"/>
                <a:cs typeface="Calibri"/>
              </a:rPr>
              <a:t>applications</a:t>
            </a:r>
            <a:r>
              <a:rPr lang="tr-TR" sz="1600" spc="-10" dirty="0">
                <a:latin typeface="+mj-lt"/>
                <a:cs typeface="Calibri"/>
              </a:rPr>
              <a:t>, (2 </a:t>
            </a:r>
            <a:r>
              <a:rPr lang="tr-TR" sz="1600" spc="-10" dirty="0" err="1">
                <a:latin typeface="+mj-lt"/>
                <a:cs typeface="Calibri"/>
              </a:rPr>
              <a:t>outdoor</a:t>
            </a:r>
            <a:r>
              <a:rPr lang="tr-TR" sz="1600" spc="-10" dirty="0">
                <a:latin typeface="+mj-lt"/>
                <a:cs typeface="Calibri"/>
              </a:rPr>
              <a:t> </a:t>
            </a:r>
            <a:r>
              <a:rPr lang="tr-TR" sz="1600" spc="-10" dirty="0" err="1">
                <a:latin typeface="+mj-lt"/>
                <a:cs typeface="Calibri"/>
              </a:rPr>
              <a:t>units</a:t>
            </a:r>
            <a:r>
              <a:rPr lang="tr-TR" sz="1600" spc="-10" dirty="0">
                <a:latin typeface="+mj-lt"/>
                <a:cs typeface="Calibri"/>
              </a:rPr>
              <a:t> </a:t>
            </a:r>
            <a:r>
              <a:rPr lang="tr-TR" sz="1600" spc="-10" dirty="0" err="1">
                <a:latin typeface="+mj-lt"/>
                <a:cs typeface="Calibri"/>
              </a:rPr>
              <a:t>or</a:t>
            </a:r>
            <a:r>
              <a:rPr lang="tr-TR" sz="1600" spc="-10" dirty="0">
                <a:latin typeface="+mj-lt"/>
                <a:cs typeface="Calibri"/>
              </a:rPr>
              <a:t> 3 </a:t>
            </a:r>
            <a:r>
              <a:rPr lang="tr-TR" sz="1600" spc="-10" dirty="0" err="1">
                <a:latin typeface="+mj-lt"/>
                <a:cs typeface="Calibri"/>
              </a:rPr>
              <a:t>outdoor</a:t>
            </a:r>
            <a:r>
              <a:rPr lang="tr-TR" sz="1600" spc="-10" dirty="0">
                <a:latin typeface="+mj-lt"/>
                <a:cs typeface="Calibri"/>
              </a:rPr>
              <a:t> </a:t>
            </a:r>
            <a:r>
              <a:rPr lang="tr-TR" sz="1600" spc="-10" dirty="0" err="1">
                <a:latin typeface="+mj-lt"/>
                <a:cs typeface="Calibri"/>
              </a:rPr>
              <a:t>units</a:t>
            </a:r>
            <a:r>
              <a:rPr lang="tr-TR" sz="1600" spc="-10" dirty="0">
                <a:latin typeface="+mj-lt"/>
                <a:cs typeface="Calibri"/>
              </a:rPr>
              <a:t>), un</a:t>
            </a:r>
            <a:r>
              <a:rPr sz="1600" spc="-5" dirty="0">
                <a:latin typeface="+mj-lt"/>
                <a:cs typeface="Calibri"/>
              </a:rPr>
              <a:t>its </a:t>
            </a:r>
            <a:r>
              <a:rPr sz="1600" spc="-15" dirty="0">
                <a:latin typeface="+mj-lt"/>
                <a:cs typeface="Calibri"/>
              </a:rPr>
              <a:t>perform </a:t>
            </a:r>
            <a:r>
              <a:rPr sz="1600" spc="-10">
                <a:latin typeface="+mj-lt"/>
                <a:cs typeface="Calibri"/>
              </a:rPr>
              <a:t>defrosting </a:t>
            </a:r>
            <a:r>
              <a:rPr sz="1600" spc="-15">
                <a:latin typeface="+mj-lt"/>
                <a:cs typeface="Calibri"/>
              </a:rPr>
              <a:t>alternately. </a:t>
            </a:r>
            <a:r>
              <a:rPr sz="1600" spc="-5" dirty="0">
                <a:latin typeface="+mj-lt"/>
                <a:cs typeface="Calibri"/>
              </a:rPr>
              <a:t>While </a:t>
            </a:r>
            <a:r>
              <a:rPr sz="1600" spc="-10" dirty="0">
                <a:latin typeface="+mj-lt"/>
                <a:cs typeface="Calibri"/>
              </a:rPr>
              <a:t>one </a:t>
            </a:r>
            <a:r>
              <a:rPr sz="1600" spc="-5" dirty="0">
                <a:latin typeface="+mj-lt"/>
                <a:cs typeface="Calibri"/>
              </a:rPr>
              <a:t>unit is </a:t>
            </a:r>
            <a:r>
              <a:rPr sz="1600" spc="-10" dirty="0">
                <a:latin typeface="+mj-lt"/>
                <a:cs typeface="Calibri"/>
              </a:rPr>
              <a:t>performing defrosting, </a:t>
            </a:r>
            <a:r>
              <a:rPr sz="1600" spc="-5" dirty="0">
                <a:latin typeface="+mj-lt"/>
                <a:cs typeface="Calibri"/>
              </a:rPr>
              <a:t>the other </a:t>
            </a:r>
            <a:r>
              <a:rPr lang="tr-TR" sz="1600" spc="-5" dirty="0" err="1">
                <a:latin typeface="+mj-lt"/>
                <a:cs typeface="Calibri"/>
              </a:rPr>
              <a:t>one</a:t>
            </a:r>
            <a:r>
              <a:rPr lang="tr-TR" sz="1600" spc="-5" dirty="0">
                <a:latin typeface="+mj-lt"/>
                <a:cs typeface="Calibri"/>
              </a:rPr>
              <a:t> </a:t>
            </a:r>
            <a:r>
              <a:rPr lang="tr-TR" sz="1600" spc="-5" err="1">
                <a:latin typeface="+mj-lt"/>
                <a:cs typeface="Calibri"/>
              </a:rPr>
              <a:t>continues</a:t>
            </a:r>
            <a:r>
              <a:rPr sz="1600" spc="65">
                <a:latin typeface="+mj-lt"/>
                <a:cs typeface="Calibri"/>
              </a:rPr>
              <a:t> </a:t>
            </a:r>
            <a:r>
              <a:rPr sz="1600" spc="-5">
                <a:latin typeface="+mj-lt"/>
                <a:cs typeface="Calibri"/>
              </a:rPr>
              <a:t>heating.</a:t>
            </a:r>
            <a:endParaRPr sz="1600" dirty="0">
              <a:latin typeface="+mj-lt"/>
              <a:cs typeface="Calibri"/>
            </a:endParaRPr>
          </a:p>
        </p:txBody>
      </p:sp>
      <p:sp>
        <p:nvSpPr>
          <p:cNvPr id="79" name="TextBox 78"/>
          <p:cNvSpPr txBox="1"/>
          <p:nvPr/>
        </p:nvSpPr>
        <p:spPr>
          <a:xfrm>
            <a:off x="8058802" y="1171370"/>
            <a:ext cx="1699029" cy="357325"/>
          </a:xfrm>
          <a:prstGeom prst="rect">
            <a:avLst/>
          </a:prstGeom>
          <a:noFill/>
        </p:spPr>
        <p:txBody>
          <a:bodyPr wrap="non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1" i="0" u="sng" strike="noStrike" kern="0" cap="none" spc="0" normalizeH="0" baseline="0" noProof="0" dirty="0" err="1">
                <a:ln>
                  <a:noFill/>
                </a:ln>
                <a:solidFill>
                  <a:srgbClr val="000000"/>
                </a:solidFill>
                <a:effectLst/>
                <a:uLnTx/>
                <a:uFillTx/>
              </a:rPr>
              <a:t>Continuous</a:t>
            </a:r>
            <a:r>
              <a:rPr kumimoji="0" lang="tr-TR" sz="1000" b="1" i="0" u="sng" strike="noStrike" kern="0" cap="none" spc="0" normalizeH="0" baseline="0" noProof="0" dirty="0">
                <a:ln>
                  <a:noFill/>
                </a:ln>
                <a:solidFill>
                  <a:srgbClr val="000000"/>
                </a:solidFill>
                <a:effectLst/>
                <a:uLnTx/>
                <a:uFillTx/>
              </a:rPr>
              <a:t> </a:t>
            </a:r>
            <a:r>
              <a:rPr kumimoji="0" lang="tr-TR" sz="1000" b="1" i="0" u="sng" strike="noStrike" kern="0" cap="none" spc="0" normalizeH="0" baseline="0" noProof="0" dirty="0" err="1">
                <a:ln>
                  <a:noFill/>
                </a:ln>
                <a:solidFill>
                  <a:srgbClr val="000000"/>
                </a:solidFill>
                <a:effectLst/>
                <a:uLnTx/>
                <a:uFillTx/>
              </a:rPr>
              <a:t>Heating</a:t>
            </a:r>
            <a:r>
              <a:rPr kumimoji="0" lang="tr-TR" sz="1000" b="1" i="0" u="sng" strike="noStrike" kern="0" cap="none" spc="0" normalizeH="0" baseline="0" noProof="0" dirty="0">
                <a:ln>
                  <a:noFill/>
                </a:ln>
                <a:solidFill>
                  <a:srgbClr val="000000"/>
                </a:solidFill>
                <a:effectLst/>
                <a:uLnTx/>
                <a:uFillTx/>
              </a:rPr>
              <a:t> </a:t>
            </a:r>
            <a:r>
              <a:rPr kumimoji="0" lang="tr-TR" sz="1000" b="1" i="0" u="sng" strike="noStrike" kern="0" cap="none" spc="0" normalizeH="0" baseline="0" noProof="0" dirty="0" err="1">
                <a:ln>
                  <a:noFill/>
                </a:ln>
                <a:solidFill>
                  <a:srgbClr val="000000"/>
                </a:solidFill>
                <a:effectLst/>
                <a:uLnTx/>
                <a:uFillTx/>
              </a:rPr>
              <a:t>Operation</a:t>
            </a:r>
            <a:endParaRPr kumimoji="0" lang="en-US" sz="1000" b="1" i="0" u="sng" strike="noStrike" kern="0" cap="none" spc="0" normalizeH="0" baseline="0" noProof="0" dirty="0">
              <a:ln>
                <a:noFill/>
              </a:ln>
              <a:solidFill>
                <a:srgbClr val="000000"/>
              </a:solidFill>
              <a:effectLst/>
              <a:uLnTx/>
              <a:uFillTx/>
            </a:endParaRPr>
          </a:p>
        </p:txBody>
      </p:sp>
      <p:grpSp>
        <p:nvGrpSpPr>
          <p:cNvPr id="124" name="Group 123"/>
          <p:cNvGrpSpPr/>
          <p:nvPr/>
        </p:nvGrpSpPr>
        <p:grpSpPr>
          <a:xfrm>
            <a:off x="238400" y="1171370"/>
            <a:ext cx="3196606" cy="2649561"/>
            <a:chOff x="318810" y="2623831"/>
            <a:chExt cx="3196606" cy="2649561"/>
          </a:xfrm>
        </p:grpSpPr>
        <p:cxnSp>
          <p:nvCxnSpPr>
            <p:cNvPr id="90" name="Straight Connector 89"/>
            <p:cNvCxnSpPr/>
            <p:nvPr/>
          </p:nvCxnSpPr>
          <p:spPr>
            <a:xfrm flipH="1">
              <a:off x="2658285" y="4614425"/>
              <a:ext cx="388737" cy="1654"/>
            </a:xfrm>
            <a:prstGeom prst="line">
              <a:avLst/>
            </a:prstGeom>
          </p:spPr>
          <p:style>
            <a:lnRef idx="2">
              <a:schemeClr val="dk1"/>
            </a:lnRef>
            <a:fillRef idx="0">
              <a:schemeClr val="dk1"/>
            </a:fillRef>
            <a:effectRef idx="1">
              <a:schemeClr val="dk1"/>
            </a:effectRef>
            <a:fontRef idx="minor">
              <a:schemeClr val="tx1"/>
            </a:fontRef>
          </p:style>
        </p:cxnSp>
        <p:sp>
          <p:nvSpPr>
            <p:cNvPr id="42" name="Flowchart: Manual Operation 41"/>
            <p:cNvSpPr/>
            <p:nvPr/>
          </p:nvSpPr>
          <p:spPr>
            <a:xfrm>
              <a:off x="318810" y="3013050"/>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endParaRPr lang="en-US" kern="0" dirty="0">
                <a:solidFill>
                  <a:srgbClr val="000000"/>
                </a:solidFill>
                <a:latin typeface="Bosch Office Sans"/>
              </a:endParaRPr>
            </a:p>
          </p:txBody>
        </p:sp>
        <p:pic>
          <p:nvPicPr>
            <p:cNvPr id="21" name="Picture 20"/>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845" y="3521519"/>
              <a:ext cx="653201" cy="968184"/>
            </a:xfrm>
            <a:prstGeom prst="rect">
              <a:avLst/>
            </a:prstGeom>
          </p:spPr>
        </p:pic>
        <p:cxnSp>
          <p:nvCxnSpPr>
            <p:cNvPr id="24" name="Straight Connector 23"/>
            <p:cNvCxnSpPr>
              <a:stCxn id="21" idx="2"/>
            </p:cNvCxnSpPr>
            <p:nvPr/>
          </p:nvCxnSpPr>
          <p:spPr>
            <a:xfrm>
              <a:off x="737446" y="4489703"/>
              <a:ext cx="143129" cy="27206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880575" y="4761763"/>
              <a:ext cx="135551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1425233" y="4467088"/>
              <a:ext cx="157089" cy="294675"/>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2236094" y="3786968"/>
              <a:ext cx="0" cy="974795"/>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flipH="1" flipV="1">
              <a:off x="2544005" y="3786968"/>
              <a:ext cx="483773" cy="0"/>
            </a:xfrm>
            <a:prstGeom prst="line">
              <a:avLst/>
            </a:prstGeom>
          </p:spPr>
          <p:style>
            <a:lnRef idx="2">
              <a:schemeClr val="dk1"/>
            </a:lnRef>
            <a:fillRef idx="0">
              <a:schemeClr val="dk1"/>
            </a:fillRef>
            <a:effectRef idx="1">
              <a:schemeClr val="dk1"/>
            </a:effectRef>
            <a:fontRef idx="minor">
              <a:schemeClr val="tx1"/>
            </a:fontRef>
          </p:style>
        </p:cxnSp>
        <p:sp>
          <p:nvSpPr>
            <p:cNvPr id="43" name="Flowchart: Manual Operation 42"/>
            <p:cNvSpPr/>
            <p:nvPr/>
          </p:nvSpPr>
          <p:spPr>
            <a:xfrm>
              <a:off x="1183216" y="3014658"/>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22" name="Picture 21"/>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5722" y="3521519"/>
              <a:ext cx="653201" cy="968184"/>
            </a:xfrm>
            <a:prstGeom prst="rect">
              <a:avLst/>
            </a:prstGeom>
          </p:spPr>
        </p:pic>
        <p:grpSp>
          <p:nvGrpSpPr>
            <p:cNvPr id="85" name="Group 84"/>
            <p:cNvGrpSpPr/>
            <p:nvPr/>
          </p:nvGrpSpPr>
          <p:grpSpPr>
            <a:xfrm>
              <a:off x="2735120" y="3468044"/>
              <a:ext cx="772371" cy="878052"/>
              <a:chOff x="2693513" y="2933496"/>
              <a:chExt cx="772371" cy="878052"/>
            </a:xfrm>
          </p:grpSpPr>
          <p:sp>
            <p:nvSpPr>
              <p:cNvPr id="44" name="Flowchart: Manual Operation 43"/>
              <p:cNvSpPr/>
              <p:nvPr/>
            </p:nvSpPr>
            <p:spPr>
              <a:xfrm rot="10800000">
                <a:off x="2693513" y="3246589"/>
                <a:ext cx="772371" cy="564959"/>
              </a:xfrm>
              <a:prstGeom prst="flowChartManualOperation">
                <a:avLst/>
              </a:prstGeom>
              <a:pattFill prst="smConfetti">
                <a:fgClr>
                  <a:srgbClr val="D70012"/>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47" name="Picture 46"/>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sp>
          <p:nvSpPr>
            <p:cNvPr id="48" name="TextBox 47"/>
            <p:cNvSpPr txBox="1"/>
            <p:nvPr/>
          </p:nvSpPr>
          <p:spPr>
            <a:xfrm>
              <a:off x="1064046" y="2623831"/>
              <a:ext cx="1699029" cy="357325"/>
            </a:xfrm>
            <a:prstGeom prst="rect">
              <a:avLst/>
            </a:prstGeom>
            <a:noFill/>
          </p:spPr>
          <p:txBody>
            <a:bodyPr wrap="non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1" i="0" u="sng" strike="noStrike" kern="0" cap="none" spc="0" normalizeH="0" baseline="0" noProof="0" dirty="0">
                  <a:ln>
                    <a:noFill/>
                  </a:ln>
                  <a:solidFill>
                    <a:srgbClr val="000000"/>
                  </a:solidFill>
                  <a:effectLst/>
                  <a:uLnTx/>
                  <a:uFillTx/>
                </a:rPr>
                <a:t>Normal </a:t>
              </a:r>
              <a:r>
                <a:rPr kumimoji="0" lang="tr-TR" sz="1000" b="1" i="0" u="sng" strike="noStrike" kern="0" cap="none" spc="0" normalizeH="0" baseline="0" noProof="0" dirty="0" err="1">
                  <a:ln>
                    <a:noFill/>
                  </a:ln>
                  <a:solidFill>
                    <a:srgbClr val="000000"/>
                  </a:solidFill>
                  <a:effectLst/>
                  <a:uLnTx/>
                  <a:uFillTx/>
                </a:rPr>
                <a:t>Heating</a:t>
              </a:r>
              <a:r>
                <a:rPr kumimoji="0" lang="tr-TR" sz="1000" b="1" i="0" u="sng" strike="noStrike" kern="0" cap="none" spc="0" normalizeH="0" baseline="0" noProof="0" dirty="0">
                  <a:ln>
                    <a:noFill/>
                  </a:ln>
                  <a:solidFill>
                    <a:srgbClr val="000000"/>
                  </a:solidFill>
                  <a:effectLst/>
                  <a:uLnTx/>
                  <a:uFillTx/>
                </a:rPr>
                <a:t> </a:t>
              </a:r>
              <a:r>
                <a:rPr kumimoji="0" lang="tr-TR" sz="1000" b="1" i="0" u="sng" strike="noStrike" kern="0" cap="none" spc="0" normalizeH="0" baseline="0" noProof="0" dirty="0" err="1">
                  <a:ln>
                    <a:noFill/>
                  </a:ln>
                  <a:solidFill>
                    <a:srgbClr val="000000"/>
                  </a:solidFill>
                  <a:effectLst/>
                  <a:uLnTx/>
                  <a:uFillTx/>
                </a:rPr>
                <a:t>Operation</a:t>
              </a:r>
              <a:endParaRPr kumimoji="0" lang="en-US" sz="1000" b="1" i="0" u="sng" strike="noStrike" kern="0" cap="none" spc="0" normalizeH="0" baseline="0" noProof="0" dirty="0">
                <a:ln>
                  <a:noFill/>
                </a:ln>
                <a:solidFill>
                  <a:srgbClr val="000000"/>
                </a:solidFill>
                <a:effectLst/>
                <a:uLnTx/>
                <a:uFillTx/>
              </a:endParaRPr>
            </a:p>
          </p:txBody>
        </p:sp>
        <p:sp>
          <p:nvSpPr>
            <p:cNvPr id="65" name="Rounded Rectangle 64"/>
            <p:cNvSpPr/>
            <p:nvPr/>
          </p:nvSpPr>
          <p:spPr>
            <a:xfrm>
              <a:off x="318810" y="3997728"/>
              <a:ext cx="735482" cy="209635"/>
            </a:xfrm>
            <a:prstGeom prst="roundRect">
              <a:avLst/>
            </a:prstGeom>
            <a:solidFill>
              <a:srgbClr val="6FB9E2"/>
            </a:solid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r>
                <a:rPr lang="tr-TR" sz="1000" kern="0" dirty="0" err="1">
                  <a:solidFill>
                    <a:srgbClr val="000000"/>
                  </a:solidFill>
                  <a:latin typeface="Bosch Office Sans"/>
                </a:rPr>
                <a:t>Heating</a:t>
              </a:r>
              <a:endParaRPr lang="en-US" sz="1000" kern="0" dirty="0">
                <a:solidFill>
                  <a:srgbClr val="000000"/>
                </a:solidFill>
                <a:latin typeface="Bosch Office Sans"/>
              </a:endParaRPr>
            </a:p>
          </p:txBody>
        </p:sp>
        <p:sp>
          <p:nvSpPr>
            <p:cNvPr id="66" name="Rounded Rectangle 65"/>
            <p:cNvSpPr/>
            <p:nvPr/>
          </p:nvSpPr>
          <p:spPr>
            <a:xfrm>
              <a:off x="1192388" y="4015833"/>
              <a:ext cx="735482" cy="209635"/>
            </a:xfrm>
            <a:prstGeom prst="roundRect">
              <a:avLst/>
            </a:prstGeom>
            <a:solidFill>
              <a:srgbClr val="6FB9E2"/>
            </a:solid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r>
                <a:rPr lang="tr-TR" sz="1000" kern="0" dirty="0" err="1">
                  <a:solidFill>
                    <a:srgbClr val="000000"/>
                  </a:solidFill>
                  <a:latin typeface="Bosch Office Sans"/>
                </a:rPr>
                <a:t>Heating</a:t>
              </a:r>
              <a:endParaRPr lang="en-US" sz="1000" kern="0" dirty="0">
                <a:solidFill>
                  <a:srgbClr val="000000"/>
                </a:solidFill>
                <a:latin typeface="Bosch Office Sans"/>
              </a:endParaRPr>
            </a:p>
          </p:txBody>
        </p:sp>
        <p:cxnSp>
          <p:nvCxnSpPr>
            <p:cNvPr id="89" name="Straight Connector 88"/>
            <p:cNvCxnSpPr/>
            <p:nvPr/>
          </p:nvCxnSpPr>
          <p:spPr>
            <a:xfrm>
              <a:off x="2662814" y="3858698"/>
              <a:ext cx="0" cy="755727"/>
            </a:xfrm>
            <a:prstGeom prst="line">
              <a:avLst/>
            </a:prstGeom>
          </p:spPr>
          <p:style>
            <a:lnRef idx="2">
              <a:schemeClr val="dk1"/>
            </a:lnRef>
            <a:fillRef idx="0">
              <a:schemeClr val="dk1"/>
            </a:fillRef>
            <a:effectRef idx="1">
              <a:schemeClr val="dk1"/>
            </a:effectRef>
            <a:fontRef idx="minor">
              <a:schemeClr val="tx1"/>
            </a:fontRef>
          </p:style>
        </p:cxnSp>
        <p:grpSp>
          <p:nvGrpSpPr>
            <p:cNvPr id="86" name="Group 85"/>
            <p:cNvGrpSpPr/>
            <p:nvPr/>
          </p:nvGrpSpPr>
          <p:grpSpPr>
            <a:xfrm>
              <a:off x="2743045" y="4395340"/>
              <a:ext cx="772371" cy="878052"/>
              <a:chOff x="2693513" y="2933496"/>
              <a:chExt cx="772371" cy="878052"/>
            </a:xfrm>
          </p:grpSpPr>
          <p:sp>
            <p:nvSpPr>
              <p:cNvPr id="87" name="Flowchart: Manual Operation 86"/>
              <p:cNvSpPr/>
              <p:nvPr/>
            </p:nvSpPr>
            <p:spPr>
              <a:xfrm rot="10800000">
                <a:off x="2693513" y="3246589"/>
                <a:ext cx="772371" cy="564959"/>
              </a:xfrm>
              <a:prstGeom prst="flowChartManualOperation">
                <a:avLst/>
              </a:prstGeom>
              <a:pattFill prst="smConfetti">
                <a:fgClr>
                  <a:srgbClr val="D70012"/>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88" name="Picture 87"/>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91" name="Straight Connector 90"/>
            <p:cNvCxnSpPr/>
            <p:nvPr/>
          </p:nvCxnSpPr>
          <p:spPr>
            <a:xfrm flipH="1">
              <a:off x="2420928" y="3858698"/>
              <a:ext cx="241886" cy="0"/>
            </a:xfrm>
            <a:prstGeom prst="line">
              <a:avLst/>
            </a:prstGeom>
          </p:spPr>
          <p:style>
            <a:lnRef idx="2">
              <a:schemeClr val="dk1"/>
            </a:lnRef>
            <a:fillRef idx="0">
              <a:schemeClr val="dk1"/>
            </a:fillRef>
            <a:effectRef idx="1">
              <a:schemeClr val="dk1"/>
            </a:effectRef>
            <a:fontRef idx="minor">
              <a:schemeClr val="tx1"/>
            </a:fontRef>
          </p:style>
        </p:cxnSp>
        <p:sp>
          <p:nvSpPr>
            <p:cNvPr id="84" name="object 4"/>
            <p:cNvSpPr/>
            <p:nvPr/>
          </p:nvSpPr>
          <p:spPr>
            <a:xfrm>
              <a:off x="2159692" y="3674917"/>
              <a:ext cx="403555" cy="300055"/>
            </a:xfrm>
            <a:prstGeom prst="rect">
              <a:avLst/>
            </a:prstGeom>
            <a:blipFill>
              <a:blip r:embed="rId5" cstate="print"/>
              <a:stretch>
                <a:fillRect/>
              </a:stretch>
            </a:blipFill>
          </p:spPr>
          <p:txBody>
            <a:bodyPr wrap="square" lIns="0" tIns="0" rIns="0" bIns="0" rtlCol="0"/>
            <a:lstStyle/>
            <a:p>
              <a:endParaRPr/>
            </a:p>
          </p:txBody>
        </p:sp>
      </p:grpSp>
      <p:grpSp>
        <p:nvGrpSpPr>
          <p:cNvPr id="123" name="Group 122"/>
          <p:cNvGrpSpPr/>
          <p:nvPr/>
        </p:nvGrpSpPr>
        <p:grpSpPr>
          <a:xfrm>
            <a:off x="3783262" y="1171370"/>
            <a:ext cx="3256312" cy="2649561"/>
            <a:chOff x="3863672" y="2623831"/>
            <a:chExt cx="3256312" cy="2649561"/>
          </a:xfrm>
        </p:grpSpPr>
        <p:sp>
          <p:nvSpPr>
            <p:cNvPr id="51" name="Flowchart: Manual Operation 50"/>
            <p:cNvSpPr/>
            <p:nvPr/>
          </p:nvSpPr>
          <p:spPr>
            <a:xfrm>
              <a:off x="3888884" y="3013050"/>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endParaRPr lang="en-US" kern="0" dirty="0">
                <a:solidFill>
                  <a:srgbClr val="000000"/>
                </a:solidFill>
                <a:latin typeface="Bosch Office Sans"/>
              </a:endParaRPr>
            </a:p>
          </p:txBody>
        </p:sp>
        <p:pic>
          <p:nvPicPr>
            <p:cNvPr id="52" name="Picture 51"/>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80919" y="3521519"/>
              <a:ext cx="653201" cy="968184"/>
            </a:xfrm>
            <a:prstGeom prst="rect">
              <a:avLst/>
            </a:prstGeom>
          </p:spPr>
        </p:pic>
        <p:cxnSp>
          <p:nvCxnSpPr>
            <p:cNvPr id="53" name="Straight Connector 52"/>
            <p:cNvCxnSpPr>
              <a:stCxn id="52" idx="2"/>
            </p:cNvCxnSpPr>
            <p:nvPr/>
          </p:nvCxnSpPr>
          <p:spPr>
            <a:xfrm>
              <a:off x="4307520" y="4489703"/>
              <a:ext cx="143129" cy="272060"/>
            </a:xfrm>
            <a:prstGeom prst="line">
              <a:avLst/>
            </a:prstGeom>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a:xfrm>
              <a:off x="4450649" y="4761763"/>
              <a:ext cx="1390013" cy="0"/>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4995307" y="4467088"/>
              <a:ext cx="157089" cy="294675"/>
            </a:xfrm>
            <a:prstGeom prst="line">
              <a:avLst/>
            </a:prstGeom>
          </p:spPr>
          <p:style>
            <a:lnRef idx="2">
              <a:schemeClr val="dk1"/>
            </a:lnRef>
            <a:fillRef idx="0">
              <a:schemeClr val="dk1"/>
            </a:fillRef>
            <a:effectRef idx="1">
              <a:schemeClr val="dk1"/>
            </a:effectRef>
            <a:fontRef idx="minor">
              <a:schemeClr val="tx1"/>
            </a:fontRef>
          </p:style>
        </p:cxnSp>
        <p:sp>
          <p:nvSpPr>
            <p:cNvPr id="58" name="Flowchart: Manual Operation 57"/>
            <p:cNvSpPr/>
            <p:nvPr/>
          </p:nvSpPr>
          <p:spPr>
            <a:xfrm>
              <a:off x="4753290" y="3014658"/>
              <a:ext cx="772371" cy="564959"/>
            </a:xfrm>
            <a:prstGeom prst="flowChartManualOperation">
              <a:avLst/>
            </a:prstGeom>
            <a:pattFill prst="lg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59" name="Picture 58"/>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5796" y="3521519"/>
              <a:ext cx="653201" cy="968184"/>
            </a:xfrm>
            <a:prstGeom prst="rect">
              <a:avLst/>
            </a:prstGeom>
          </p:spPr>
        </p:pic>
        <p:sp>
          <p:nvSpPr>
            <p:cNvPr id="62" name="TextBox 61"/>
            <p:cNvSpPr txBox="1"/>
            <p:nvPr/>
          </p:nvSpPr>
          <p:spPr>
            <a:xfrm>
              <a:off x="3976281" y="2623831"/>
              <a:ext cx="1699029" cy="357325"/>
            </a:xfrm>
            <a:prstGeom prst="rect">
              <a:avLst/>
            </a:prstGeom>
            <a:noFill/>
          </p:spPr>
          <p:txBody>
            <a:bodyPr wrap="non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1" i="0" u="sng" strike="noStrike" kern="0" cap="none" spc="0" normalizeH="0" baseline="0" noProof="0" dirty="0" err="1">
                  <a:ln>
                    <a:noFill/>
                  </a:ln>
                  <a:solidFill>
                    <a:srgbClr val="000000"/>
                  </a:solidFill>
                  <a:effectLst/>
                  <a:uLnTx/>
                  <a:uFillTx/>
                </a:rPr>
                <a:t>Continuous</a:t>
              </a:r>
              <a:r>
                <a:rPr kumimoji="0" lang="tr-TR" sz="1000" b="1" i="0" u="sng" strike="noStrike" kern="0" cap="none" spc="0" normalizeH="0" baseline="0" noProof="0" dirty="0">
                  <a:ln>
                    <a:noFill/>
                  </a:ln>
                  <a:solidFill>
                    <a:srgbClr val="000000"/>
                  </a:solidFill>
                  <a:effectLst/>
                  <a:uLnTx/>
                  <a:uFillTx/>
                </a:rPr>
                <a:t> </a:t>
              </a:r>
              <a:r>
                <a:rPr kumimoji="0" lang="tr-TR" sz="1000" b="1" i="0" u="sng" strike="noStrike" kern="0" cap="none" spc="0" normalizeH="0" baseline="0" noProof="0" dirty="0" err="1">
                  <a:ln>
                    <a:noFill/>
                  </a:ln>
                  <a:solidFill>
                    <a:srgbClr val="000000"/>
                  </a:solidFill>
                  <a:effectLst/>
                  <a:uLnTx/>
                  <a:uFillTx/>
                </a:rPr>
                <a:t>Heating</a:t>
              </a:r>
              <a:r>
                <a:rPr kumimoji="0" lang="tr-TR" sz="1000" b="1" i="0" u="sng" strike="noStrike" kern="0" cap="none" spc="0" normalizeH="0" baseline="0" noProof="0" dirty="0">
                  <a:ln>
                    <a:noFill/>
                  </a:ln>
                  <a:solidFill>
                    <a:srgbClr val="000000"/>
                  </a:solidFill>
                  <a:effectLst/>
                  <a:uLnTx/>
                  <a:uFillTx/>
                </a:rPr>
                <a:t> </a:t>
              </a:r>
              <a:r>
                <a:rPr kumimoji="0" lang="tr-TR" sz="1000" b="1" i="0" u="sng" strike="noStrike" kern="0" cap="none" spc="0" normalizeH="0" baseline="0" noProof="0" dirty="0" err="1">
                  <a:ln>
                    <a:noFill/>
                  </a:ln>
                  <a:solidFill>
                    <a:srgbClr val="000000"/>
                  </a:solidFill>
                  <a:effectLst/>
                  <a:uLnTx/>
                  <a:uFillTx/>
                </a:rPr>
                <a:t>Operation</a:t>
              </a:r>
              <a:endParaRPr kumimoji="0" lang="en-US" sz="1000" b="1" i="0" u="sng" strike="noStrike" kern="0" cap="none" spc="0" normalizeH="0" baseline="0" noProof="0" dirty="0">
                <a:ln>
                  <a:noFill/>
                </a:ln>
                <a:solidFill>
                  <a:srgbClr val="000000"/>
                </a:solidFill>
                <a:effectLst/>
                <a:uLnTx/>
                <a:uFillTx/>
              </a:endParaRPr>
            </a:p>
          </p:txBody>
        </p:sp>
        <p:sp>
          <p:nvSpPr>
            <p:cNvPr id="63" name="Rounded Rectangle 62"/>
            <p:cNvSpPr/>
            <p:nvPr/>
          </p:nvSpPr>
          <p:spPr>
            <a:xfrm>
              <a:off x="3863672" y="3974972"/>
              <a:ext cx="735482" cy="209635"/>
            </a:xfrm>
            <a:prstGeom prst="roundRect">
              <a:avLst/>
            </a:prstGeom>
            <a:solidFill>
              <a:srgbClr val="6FB9E2"/>
            </a:solid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r>
                <a:rPr lang="tr-TR" sz="1000" kern="0" dirty="0" err="1">
                  <a:solidFill>
                    <a:srgbClr val="000000"/>
                  </a:solidFill>
                  <a:latin typeface="Bosch Office Sans"/>
                </a:rPr>
                <a:t>Heating</a:t>
              </a:r>
              <a:endParaRPr lang="en-US" sz="1000" kern="0" dirty="0">
                <a:solidFill>
                  <a:srgbClr val="000000"/>
                </a:solidFill>
                <a:latin typeface="Bosch Office Sans"/>
              </a:endParaRPr>
            </a:p>
          </p:txBody>
        </p:sp>
        <p:sp>
          <p:nvSpPr>
            <p:cNvPr id="64" name="Rounded Rectangle 63"/>
            <p:cNvSpPr/>
            <p:nvPr/>
          </p:nvSpPr>
          <p:spPr>
            <a:xfrm>
              <a:off x="4758392" y="3985244"/>
              <a:ext cx="735482" cy="209635"/>
            </a:xfrm>
            <a:prstGeom prst="roundRect">
              <a:avLst/>
            </a:prstGeom>
            <a:solidFill>
              <a:srgbClr val="FFC000"/>
            </a:solid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r>
                <a:rPr lang="tr-TR" sz="1000" kern="0" dirty="0" err="1">
                  <a:solidFill>
                    <a:srgbClr val="000000"/>
                  </a:solidFill>
                  <a:latin typeface="Bosch Office Sans"/>
                </a:rPr>
                <a:t>Defrost</a:t>
              </a:r>
              <a:endParaRPr lang="en-US" sz="1000" kern="0" dirty="0">
                <a:solidFill>
                  <a:srgbClr val="000000"/>
                </a:solidFill>
                <a:latin typeface="Bosch Office Sans"/>
              </a:endParaRPr>
            </a:p>
          </p:txBody>
        </p:sp>
        <p:cxnSp>
          <p:nvCxnSpPr>
            <p:cNvPr id="96" name="Straight Connector 95"/>
            <p:cNvCxnSpPr/>
            <p:nvPr/>
          </p:nvCxnSpPr>
          <p:spPr>
            <a:xfrm flipH="1">
              <a:off x="6262853" y="4614425"/>
              <a:ext cx="388737" cy="1654"/>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Connector 96"/>
            <p:cNvCxnSpPr/>
            <p:nvPr/>
          </p:nvCxnSpPr>
          <p:spPr>
            <a:xfrm>
              <a:off x="5840662" y="3786968"/>
              <a:ext cx="0" cy="97479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p:cNvCxnSpPr/>
            <p:nvPr/>
          </p:nvCxnSpPr>
          <p:spPr>
            <a:xfrm flipH="1" flipV="1">
              <a:off x="6148573" y="3786968"/>
              <a:ext cx="483773" cy="0"/>
            </a:xfrm>
            <a:prstGeom prst="line">
              <a:avLst/>
            </a:prstGeom>
          </p:spPr>
          <p:style>
            <a:lnRef idx="2">
              <a:schemeClr val="dk1"/>
            </a:lnRef>
            <a:fillRef idx="0">
              <a:schemeClr val="dk1"/>
            </a:fillRef>
            <a:effectRef idx="1">
              <a:schemeClr val="dk1"/>
            </a:effectRef>
            <a:fontRef idx="minor">
              <a:schemeClr val="tx1"/>
            </a:fontRef>
          </p:style>
        </p:cxnSp>
        <p:grpSp>
          <p:nvGrpSpPr>
            <p:cNvPr id="99" name="Group 98"/>
            <p:cNvGrpSpPr/>
            <p:nvPr/>
          </p:nvGrpSpPr>
          <p:grpSpPr>
            <a:xfrm>
              <a:off x="6339688" y="3468044"/>
              <a:ext cx="772371" cy="878052"/>
              <a:chOff x="2693513" y="2933496"/>
              <a:chExt cx="772371" cy="878052"/>
            </a:xfrm>
          </p:grpSpPr>
          <p:sp>
            <p:nvSpPr>
              <p:cNvPr id="100" name="Flowchart: Manual Operation 99"/>
              <p:cNvSpPr/>
              <p:nvPr/>
            </p:nvSpPr>
            <p:spPr>
              <a:xfrm rot="10800000">
                <a:off x="2693513" y="3246589"/>
                <a:ext cx="772371" cy="564959"/>
              </a:xfrm>
              <a:prstGeom prst="flowChartManualOperation">
                <a:avLst/>
              </a:prstGeom>
              <a:pattFill prst="sm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101" name="Picture 100"/>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102" name="Straight Connector 101"/>
            <p:cNvCxnSpPr/>
            <p:nvPr/>
          </p:nvCxnSpPr>
          <p:spPr>
            <a:xfrm>
              <a:off x="6267382" y="3858698"/>
              <a:ext cx="0" cy="755727"/>
            </a:xfrm>
            <a:prstGeom prst="line">
              <a:avLst/>
            </a:prstGeom>
          </p:spPr>
          <p:style>
            <a:lnRef idx="2">
              <a:schemeClr val="dk1"/>
            </a:lnRef>
            <a:fillRef idx="0">
              <a:schemeClr val="dk1"/>
            </a:fillRef>
            <a:effectRef idx="1">
              <a:schemeClr val="dk1"/>
            </a:effectRef>
            <a:fontRef idx="minor">
              <a:schemeClr val="tx1"/>
            </a:fontRef>
          </p:style>
        </p:cxnSp>
        <p:grpSp>
          <p:nvGrpSpPr>
            <p:cNvPr id="103" name="Group 102"/>
            <p:cNvGrpSpPr/>
            <p:nvPr/>
          </p:nvGrpSpPr>
          <p:grpSpPr>
            <a:xfrm>
              <a:off x="6347613" y="4395340"/>
              <a:ext cx="772371" cy="878052"/>
              <a:chOff x="2693513" y="2933496"/>
              <a:chExt cx="772371" cy="878052"/>
            </a:xfrm>
          </p:grpSpPr>
          <p:sp>
            <p:nvSpPr>
              <p:cNvPr id="104" name="Flowchart: Manual Operation 103"/>
              <p:cNvSpPr/>
              <p:nvPr/>
            </p:nvSpPr>
            <p:spPr>
              <a:xfrm rot="10800000">
                <a:off x="2693513" y="3246589"/>
                <a:ext cx="772371" cy="564959"/>
              </a:xfrm>
              <a:prstGeom prst="flowChartManualOperation">
                <a:avLst/>
              </a:prstGeom>
              <a:pattFill prst="sm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105" name="Picture 104"/>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106" name="Straight Connector 105"/>
            <p:cNvCxnSpPr/>
            <p:nvPr/>
          </p:nvCxnSpPr>
          <p:spPr>
            <a:xfrm flipH="1">
              <a:off x="6025496" y="3858698"/>
              <a:ext cx="241886" cy="0"/>
            </a:xfrm>
            <a:prstGeom prst="line">
              <a:avLst/>
            </a:prstGeom>
          </p:spPr>
          <p:style>
            <a:lnRef idx="2">
              <a:schemeClr val="dk1"/>
            </a:lnRef>
            <a:fillRef idx="0">
              <a:schemeClr val="dk1"/>
            </a:fillRef>
            <a:effectRef idx="1">
              <a:schemeClr val="dk1"/>
            </a:effectRef>
            <a:fontRef idx="minor">
              <a:schemeClr val="tx1"/>
            </a:fontRef>
          </p:style>
        </p:cxnSp>
        <p:sp>
          <p:nvSpPr>
            <p:cNvPr id="107" name="object 4"/>
            <p:cNvSpPr/>
            <p:nvPr/>
          </p:nvSpPr>
          <p:spPr>
            <a:xfrm>
              <a:off x="5764260" y="3674917"/>
              <a:ext cx="403555" cy="300055"/>
            </a:xfrm>
            <a:prstGeom prst="rect">
              <a:avLst/>
            </a:prstGeom>
            <a:blipFill>
              <a:blip r:embed="rId5" cstate="print"/>
              <a:stretch>
                <a:fillRect/>
              </a:stretch>
            </a:blipFill>
          </p:spPr>
          <p:txBody>
            <a:bodyPr wrap="square" lIns="0" tIns="0" rIns="0" bIns="0" rtlCol="0"/>
            <a:lstStyle/>
            <a:p>
              <a:endParaRPr/>
            </a:p>
          </p:txBody>
        </p:sp>
      </p:grpSp>
      <p:grpSp>
        <p:nvGrpSpPr>
          <p:cNvPr id="122" name="Group 121"/>
          <p:cNvGrpSpPr/>
          <p:nvPr/>
        </p:nvGrpSpPr>
        <p:grpSpPr>
          <a:xfrm>
            <a:off x="7453950" y="1560589"/>
            <a:ext cx="3256050" cy="2260342"/>
            <a:chOff x="7534360" y="3013050"/>
            <a:chExt cx="3256050" cy="2260342"/>
          </a:xfrm>
        </p:grpSpPr>
        <p:sp>
          <p:nvSpPr>
            <p:cNvPr id="68" name="Flowchart: Manual Operation 67"/>
            <p:cNvSpPr/>
            <p:nvPr/>
          </p:nvSpPr>
          <p:spPr>
            <a:xfrm>
              <a:off x="7534360" y="3013050"/>
              <a:ext cx="772371" cy="564959"/>
            </a:xfrm>
            <a:prstGeom prst="flowChartManualOperation">
              <a:avLst/>
            </a:prstGeom>
            <a:pattFill prst="lg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endParaRPr lang="en-US" kern="0" dirty="0">
                <a:solidFill>
                  <a:srgbClr val="000000"/>
                </a:solidFill>
                <a:latin typeface="Bosch Office Sans"/>
              </a:endParaRPr>
            </a:p>
          </p:txBody>
        </p:sp>
        <p:pic>
          <p:nvPicPr>
            <p:cNvPr id="69" name="Picture 6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26395" y="3521519"/>
              <a:ext cx="653201" cy="968184"/>
            </a:xfrm>
            <a:prstGeom prst="rect">
              <a:avLst/>
            </a:prstGeom>
            <a:pattFill prst="lgConfetti">
              <a:fgClr>
                <a:srgbClr val="FFC000"/>
              </a:fgClr>
              <a:bgClr>
                <a:schemeClr val="bg1"/>
              </a:bgClr>
            </a:pattFill>
            <a:ln w="9525" cap="flat" cmpd="sng" algn="ctr">
              <a:noFill/>
              <a:prstDash val="solid"/>
              <a:round/>
              <a:headEnd type="none" w="med" len="med"/>
              <a:tailEnd type="none" w="med" len="med"/>
            </a:ln>
            <a:effectLst/>
          </p:spPr>
        </p:pic>
        <p:cxnSp>
          <p:nvCxnSpPr>
            <p:cNvPr id="70" name="Straight Connector 69"/>
            <p:cNvCxnSpPr>
              <a:stCxn id="69" idx="2"/>
            </p:cNvCxnSpPr>
            <p:nvPr/>
          </p:nvCxnSpPr>
          <p:spPr>
            <a:xfrm>
              <a:off x="7952996" y="4489703"/>
              <a:ext cx="143129" cy="272060"/>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p:cNvCxnSpPr/>
            <p:nvPr/>
          </p:nvCxnSpPr>
          <p:spPr>
            <a:xfrm>
              <a:off x="8096125" y="4761763"/>
              <a:ext cx="1414963" cy="0"/>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p:cNvCxnSpPr/>
            <p:nvPr/>
          </p:nvCxnSpPr>
          <p:spPr>
            <a:xfrm>
              <a:off x="8640783" y="4467088"/>
              <a:ext cx="157089" cy="294675"/>
            </a:xfrm>
            <a:prstGeom prst="line">
              <a:avLst/>
            </a:prstGeom>
          </p:spPr>
          <p:style>
            <a:lnRef idx="2">
              <a:schemeClr val="dk1"/>
            </a:lnRef>
            <a:fillRef idx="0">
              <a:schemeClr val="dk1"/>
            </a:fillRef>
            <a:effectRef idx="1">
              <a:schemeClr val="dk1"/>
            </a:effectRef>
            <a:fontRef idx="minor">
              <a:schemeClr val="tx1"/>
            </a:fontRef>
          </p:style>
        </p:cxnSp>
        <p:sp>
          <p:nvSpPr>
            <p:cNvPr id="75" name="Flowchart: Manual Operation 74"/>
            <p:cNvSpPr/>
            <p:nvPr/>
          </p:nvSpPr>
          <p:spPr>
            <a:xfrm>
              <a:off x="8398766" y="3014658"/>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76" name="Picture 7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71272" y="3521519"/>
              <a:ext cx="653201" cy="968184"/>
            </a:xfrm>
            <a:prstGeom prst="rect">
              <a:avLst/>
            </a:prstGeom>
            <a:pattFill prst="lgConfetti">
              <a:fgClr>
                <a:srgbClr val="FFC000"/>
              </a:fgClr>
              <a:bgClr>
                <a:schemeClr val="bg1"/>
              </a:bgClr>
            </a:pattFill>
            <a:ln w="9525" cap="flat" cmpd="sng" algn="ctr">
              <a:noFill/>
              <a:prstDash val="solid"/>
              <a:round/>
              <a:headEnd type="none" w="med" len="med"/>
              <a:tailEnd type="none" w="med" len="med"/>
            </a:ln>
            <a:effectLst/>
          </p:spPr>
        </p:pic>
        <p:sp>
          <p:nvSpPr>
            <p:cNvPr id="80" name="Rounded Rectangle 79"/>
            <p:cNvSpPr/>
            <p:nvPr/>
          </p:nvSpPr>
          <p:spPr>
            <a:xfrm>
              <a:off x="8417210" y="3985243"/>
              <a:ext cx="735482" cy="209635"/>
            </a:xfrm>
            <a:prstGeom prst="roundRect">
              <a:avLst/>
            </a:prstGeom>
            <a:solidFill>
              <a:srgbClr val="6FB9E2"/>
            </a:solid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r>
                <a:rPr lang="tr-TR" sz="1000" kern="0" dirty="0" err="1">
                  <a:solidFill>
                    <a:srgbClr val="000000"/>
                  </a:solidFill>
                  <a:latin typeface="Bosch Office Sans"/>
                </a:rPr>
                <a:t>Heating</a:t>
              </a:r>
              <a:endParaRPr lang="en-US" sz="1000" kern="0" dirty="0">
                <a:solidFill>
                  <a:srgbClr val="000000"/>
                </a:solidFill>
                <a:latin typeface="Bosch Office Sans"/>
              </a:endParaRPr>
            </a:p>
          </p:txBody>
        </p:sp>
        <p:sp>
          <p:nvSpPr>
            <p:cNvPr id="81" name="Rounded Rectangle 80"/>
            <p:cNvSpPr/>
            <p:nvPr/>
          </p:nvSpPr>
          <p:spPr>
            <a:xfrm>
              <a:off x="7534360" y="3994772"/>
              <a:ext cx="735482" cy="209635"/>
            </a:xfrm>
            <a:prstGeom prst="roundRect">
              <a:avLst/>
            </a:prstGeom>
            <a:solidFill>
              <a:srgbClr val="FFC000"/>
            </a:solid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r>
                <a:rPr lang="tr-TR" sz="1000" kern="0" dirty="0" err="1">
                  <a:solidFill>
                    <a:srgbClr val="000000"/>
                  </a:solidFill>
                  <a:latin typeface="Bosch Office Sans"/>
                </a:rPr>
                <a:t>Defrost</a:t>
              </a:r>
              <a:endParaRPr lang="en-US" sz="1000" kern="0" dirty="0">
                <a:solidFill>
                  <a:srgbClr val="000000"/>
                </a:solidFill>
                <a:latin typeface="Bosch Office Sans"/>
              </a:endParaRPr>
            </a:p>
          </p:txBody>
        </p:sp>
        <p:cxnSp>
          <p:nvCxnSpPr>
            <p:cNvPr id="109" name="Straight Connector 108"/>
            <p:cNvCxnSpPr/>
            <p:nvPr/>
          </p:nvCxnSpPr>
          <p:spPr>
            <a:xfrm flipH="1">
              <a:off x="9933279" y="4614425"/>
              <a:ext cx="388737" cy="1654"/>
            </a:xfrm>
            <a:prstGeom prst="line">
              <a:avLst/>
            </a:prstGeom>
          </p:spPr>
          <p:style>
            <a:lnRef idx="2">
              <a:schemeClr val="dk1"/>
            </a:lnRef>
            <a:fillRef idx="0">
              <a:schemeClr val="dk1"/>
            </a:fillRef>
            <a:effectRef idx="1">
              <a:schemeClr val="dk1"/>
            </a:effectRef>
            <a:fontRef idx="minor">
              <a:schemeClr val="tx1"/>
            </a:fontRef>
          </p:style>
        </p:cxnSp>
        <p:cxnSp>
          <p:nvCxnSpPr>
            <p:cNvPr id="110" name="Straight Connector 109"/>
            <p:cNvCxnSpPr/>
            <p:nvPr/>
          </p:nvCxnSpPr>
          <p:spPr>
            <a:xfrm>
              <a:off x="9511088" y="3786968"/>
              <a:ext cx="0" cy="974795"/>
            </a:xfrm>
            <a:prstGeom prst="line">
              <a:avLst/>
            </a:prstGeom>
          </p:spPr>
          <p:style>
            <a:lnRef idx="2">
              <a:schemeClr val="dk1"/>
            </a:lnRef>
            <a:fillRef idx="0">
              <a:schemeClr val="dk1"/>
            </a:fillRef>
            <a:effectRef idx="1">
              <a:schemeClr val="dk1"/>
            </a:effectRef>
            <a:fontRef idx="minor">
              <a:schemeClr val="tx1"/>
            </a:fontRef>
          </p:style>
        </p:cxnSp>
        <p:cxnSp>
          <p:nvCxnSpPr>
            <p:cNvPr id="111" name="Straight Connector 110"/>
            <p:cNvCxnSpPr/>
            <p:nvPr/>
          </p:nvCxnSpPr>
          <p:spPr>
            <a:xfrm flipH="1" flipV="1">
              <a:off x="9818999" y="3786968"/>
              <a:ext cx="483773" cy="0"/>
            </a:xfrm>
            <a:prstGeom prst="line">
              <a:avLst/>
            </a:prstGeom>
          </p:spPr>
          <p:style>
            <a:lnRef idx="2">
              <a:schemeClr val="dk1"/>
            </a:lnRef>
            <a:fillRef idx="0">
              <a:schemeClr val="dk1"/>
            </a:fillRef>
            <a:effectRef idx="1">
              <a:schemeClr val="dk1"/>
            </a:effectRef>
            <a:fontRef idx="minor">
              <a:schemeClr val="tx1"/>
            </a:fontRef>
          </p:style>
        </p:cxnSp>
        <p:grpSp>
          <p:nvGrpSpPr>
            <p:cNvPr id="112" name="Group 111"/>
            <p:cNvGrpSpPr/>
            <p:nvPr/>
          </p:nvGrpSpPr>
          <p:grpSpPr>
            <a:xfrm>
              <a:off x="10010114" y="3468044"/>
              <a:ext cx="772371" cy="878052"/>
              <a:chOff x="2693513" y="2933496"/>
              <a:chExt cx="772371" cy="878052"/>
            </a:xfrm>
          </p:grpSpPr>
          <p:sp>
            <p:nvSpPr>
              <p:cNvPr id="113" name="Flowchart: Manual Operation 112"/>
              <p:cNvSpPr/>
              <p:nvPr/>
            </p:nvSpPr>
            <p:spPr>
              <a:xfrm rot="10800000">
                <a:off x="2693513" y="3246589"/>
                <a:ext cx="772371" cy="564959"/>
              </a:xfrm>
              <a:prstGeom prst="flowChartManualOperation">
                <a:avLst/>
              </a:prstGeom>
              <a:pattFill prst="sm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114" name="Picture 113"/>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115" name="Straight Connector 114"/>
            <p:cNvCxnSpPr/>
            <p:nvPr/>
          </p:nvCxnSpPr>
          <p:spPr>
            <a:xfrm>
              <a:off x="9937808" y="3858698"/>
              <a:ext cx="0" cy="755727"/>
            </a:xfrm>
            <a:prstGeom prst="line">
              <a:avLst/>
            </a:prstGeom>
          </p:spPr>
          <p:style>
            <a:lnRef idx="2">
              <a:schemeClr val="dk1"/>
            </a:lnRef>
            <a:fillRef idx="0">
              <a:schemeClr val="dk1"/>
            </a:fillRef>
            <a:effectRef idx="1">
              <a:schemeClr val="dk1"/>
            </a:effectRef>
            <a:fontRef idx="minor">
              <a:schemeClr val="tx1"/>
            </a:fontRef>
          </p:style>
        </p:cxnSp>
        <p:grpSp>
          <p:nvGrpSpPr>
            <p:cNvPr id="116" name="Group 115"/>
            <p:cNvGrpSpPr/>
            <p:nvPr/>
          </p:nvGrpSpPr>
          <p:grpSpPr>
            <a:xfrm>
              <a:off x="10018039" y="4395340"/>
              <a:ext cx="772371" cy="878052"/>
              <a:chOff x="2693513" y="2933496"/>
              <a:chExt cx="772371" cy="878052"/>
            </a:xfrm>
          </p:grpSpPr>
          <p:sp>
            <p:nvSpPr>
              <p:cNvPr id="117" name="Flowchart: Manual Operation 116"/>
              <p:cNvSpPr/>
              <p:nvPr/>
            </p:nvSpPr>
            <p:spPr>
              <a:xfrm rot="10800000">
                <a:off x="2693513" y="3246589"/>
                <a:ext cx="772371" cy="564959"/>
              </a:xfrm>
              <a:prstGeom prst="flowChartManualOperation">
                <a:avLst/>
              </a:prstGeom>
              <a:pattFill prst="sm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118" name="Picture 117"/>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119" name="Straight Connector 118"/>
            <p:cNvCxnSpPr/>
            <p:nvPr/>
          </p:nvCxnSpPr>
          <p:spPr>
            <a:xfrm flipH="1">
              <a:off x="9695922" y="3858698"/>
              <a:ext cx="241886" cy="0"/>
            </a:xfrm>
            <a:prstGeom prst="line">
              <a:avLst/>
            </a:prstGeom>
          </p:spPr>
          <p:style>
            <a:lnRef idx="2">
              <a:schemeClr val="dk1"/>
            </a:lnRef>
            <a:fillRef idx="0">
              <a:schemeClr val="dk1"/>
            </a:fillRef>
            <a:effectRef idx="1">
              <a:schemeClr val="dk1"/>
            </a:effectRef>
            <a:fontRef idx="minor">
              <a:schemeClr val="tx1"/>
            </a:fontRef>
          </p:style>
        </p:cxnSp>
        <p:sp>
          <p:nvSpPr>
            <p:cNvPr id="120" name="object 4"/>
            <p:cNvSpPr/>
            <p:nvPr/>
          </p:nvSpPr>
          <p:spPr>
            <a:xfrm>
              <a:off x="9434686" y="3674917"/>
              <a:ext cx="403555" cy="300055"/>
            </a:xfrm>
            <a:prstGeom prst="rect">
              <a:avLst/>
            </a:prstGeom>
            <a:blipFill>
              <a:blip r:embed="rId5" cstate="print"/>
              <a:stretch>
                <a:fillRect/>
              </a:stretch>
            </a:blipFill>
          </p:spPr>
          <p:txBody>
            <a:bodyPr wrap="square" lIns="0" tIns="0" rIns="0" bIns="0" rtlCol="0"/>
            <a:lstStyle/>
            <a:p>
              <a:endParaRPr/>
            </a:p>
          </p:txBody>
        </p:sp>
      </p:grpSp>
      <p:sp>
        <p:nvSpPr>
          <p:cNvPr id="82" name="Title 1">
            <a:extLst>
              <a:ext uri="{FF2B5EF4-FFF2-40B4-BE49-F238E27FC236}">
                <a16:creationId xmlns:a16="http://schemas.microsoft.com/office/drawing/2014/main" id="{DBF7CD7C-3C68-4BB1-BFC5-256593DD163B}"/>
              </a:ext>
            </a:extLst>
          </p:cNvPr>
          <p:cNvSpPr>
            <a:spLocks noGrp="1"/>
          </p:cNvSpPr>
          <p:nvPr>
            <p:ph type="title"/>
          </p:nvPr>
        </p:nvSpPr>
        <p:spPr>
          <a:xfrm>
            <a:off x="259200" y="648000"/>
            <a:ext cx="10450800" cy="388800"/>
          </a:xfrm>
        </p:spPr>
        <p:txBody>
          <a:bodyPr/>
          <a:lstStyle/>
          <a:p>
            <a:r>
              <a:rPr lang="de-DE"/>
              <a:t>Continous Heating</a:t>
            </a:r>
            <a:endParaRPr lang="en-US"/>
          </a:p>
        </p:txBody>
      </p:sp>
      <p:sp>
        <p:nvSpPr>
          <p:cNvPr id="83" name="Text Placeholder 2">
            <a:extLst>
              <a:ext uri="{FF2B5EF4-FFF2-40B4-BE49-F238E27FC236}">
                <a16:creationId xmlns:a16="http://schemas.microsoft.com/office/drawing/2014/main" id="{58E2DFBB-2774-4202-8DC6-2D29165CA88E}"/>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469940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txBox="1"/>
          <p:nvPr/>
        </p:nvSpPr>
        <p:spPr>
          <a:xfrm>
            <a:off x="582240" y="3894238"/>
            <a:ext cx="9717003" cy="1600438"/>
          </a:xfrm>
          <a:prstGeom prst="rect">
            <a:avLst/>
          </a:prstGeom>
        </p:spPr>
        <p:txBody>
          <a:bodyPr vert="horz" wrap="square" lIns="0" tIns="121920" rIns="0" bIns="0" rtlCol="0">
            <a:spAutoFit/>
          </a:bodyPr>
          <a:lstStyle/>
          <a:p>
            <a:pPr marL="12065">
              <a:lnSpc>
                <a:spcPct val="150000"/>
              </a:lnSpc>
              <a:spcBef>
                <a:spcPts val="960"/>
              </a:spcBef>
              <a:tabLst>
                <a:tab pos="299085" algn="l"/>
                <a:tab pos="299720" algn="l"/>
              </a:tabLst>
            </a:pPr>
            <a:r>
              <a:rPr sz="1600" spc="-5" dirty="0">
                <a:latin typeface="+mj-lt"/>
                <a:cs typeface="Calibri"/>
              </a:rPr>
              <a:t>In </a:t>
            </a:r>
            <a:r>
              <a:rPr sz="1600" spc="-10" dirty="0">
                <a:latin typeface="+mj-lt"/>
                <a:cs typeface="Calibri"/>
              </a:rPr>
              <a:t>cooling </a:t>
            </a:r>
            <a:r>
              <a:rPr sz="1600" spc="-5" dirty="0">
                <a:latin typeface="+mj-lt"/>
                <a:cs typeface="Calibri"/>
              </a:rPr>
              <a:t>or heating </a:t>
            </a:r>
            <a:r>
              <a:rPr sz="1600" spc="-10" dirty="0">
                <a:latin typeface="+mj-lt"/>
                <a:cs typeface="Calibri"/>
              </a:rPr>
              <a:t>mode, </a:t>
            </a:r>
            <a:r>
              <a:rPr sz="1600" spc="-15" dirty="0">
                <a:latin typeface="+mj-lt"/>
                <a:cs typeface="Calibri"/>
              </a:rPr>
              <a:t>for </a:t>
            </a:r>
            <a:r>
              <a:rPr sz="1600" spc="-5" dirty="0">
                <a:latin typeface="+mj-lt"/>
                <a:cs typeface="Calibri"/>
              </a:rPr>
              <a:t>a </a:t>
            </a:r>
            <a:r>
              <a:rPr sz="1600" dirty="0">
                <a:latin typeface="+mj-lt"/>
                <a:cs typeface="Calibri"/>
              </a:rPr>
              <a:t>multi-unit </a:t>
            </a:r>
            <a:r>
              <a:rPr sz="1600" spc="-15" dirty="0">
                <a:latin typeface="+mj-lt"/>
                <a:cs typeface="Calibri"/>
              </a:rPr>
              <a:t>system, </a:t>
            </a:r>
            <a:r>
              <a:rPr sz="1600" spc="-10" dirty="0">
                <a:latin typeface="+mj-lt"/>
                <a:cs typeface="Calibri"/>
              </a:rPr>
              <a:t>outdoor </a:t>
            </a:r>
            <a:r>
              <a:rPr lang="tr-TR" sz="1600" spc="-10" dirty="0" err="1">
                <a:latin typeface="+mj-lt"/>
                <a:cs typeface="Calibri"/>
              </a:rPr>
              <a:t>unit</a:t>
            </a:r>
            <a:r>
              <a:rPr lang="tr-TR" sz="1600" spc="-10" dirty="0">
                <a:latin typeface="+mj-lt"/>
                <a:cs typeface="Calibri"/>
              </a:rPr>
              <a:t> </a:t>
            </a:r>
            <a:r>
              <a:rPr sz="1600" spc="-10" dirty="0">
                <a:latin typeface="+mj-lt"/>
                <a:cs typeface="Calibri"/>
              </a:rPr>
              <a:t>heat exchanger </a:t>
            </a:r>
            <a:r>
              <a:rPr lang="tr-TR" sz="1600" spc="-10" dirty="0">
                <a:latin typeface="+mj-lt"/>
                <a:cs typeface="Calibri"/>
              </a:rPr>
              <a:t>(HEX) </a:t>
            </a:r>
            <a:r>
              <a:rPr sz="1600" spc="-5" dirty="0">
                <a:latin typeface="+mj-lt"/>
                <a:cs typeface="Calibri"/>
              </a:rPr>
              <a:t>and </a:t>
            </a:r>
            <a:r>
              <a:rPr sz="1600" spc="-10" dirty="0">
                <a:latin typeface="+mj-lt"/>
                <a:cs typeface="Calibri"/>
              </a:rPr>
              <a:t>compressor </a:t>
            </a:r>
            <a:r>
              <a:rPr sz="1600" spc="-15" dirty="0">
                <a:latin typeface="+mj-lt"/>
                <a:cs typeface="Calibri"/>
              </a:rPr>
              <a:t>are  </a:t>
            </a:r>
            <a:r>
              <a:rPr sz="1600" spc="-10" dirty="0">
                <a:latin typeface="+mj-lt"/>
                <a:cs typeface="Calibri"/>
              </a:rPr>
              <a:t>independently controlled to </a:t>
            </a:r>
            <a:r>
              <a:rPr sz="1600" spc="-15" dirty="0">
                <a:latin typeface="+mj-lt"/>
                <a:cs typeface="Calibri"/>
              </a:rPr>
              <a:t>improve </a:t>
            </a:r>
            <a:r>
              <a:rPr sz="1600" spc="-10">
                <a:latin typeface="+mj-lt"/>
                <a:cs typeface="Calibri"/>
              </a:rPr>
              <a:t>energy </a:t>
            </a:r>
            <a:r>
              <a:rPr sz="1600" spc="-15">
                <a:latin typeface="+mj-lt"/>
                <a:cs typeface="Calibri"/>
              </a:rPr>
              <a:t>efficiency</a:t>
            </a:r>
            <a:r>
              <a:rPr lang="tr-TR" sz="1600" spc="-15">
                <a:latin typeface="+mj-lt"/>
                <a:cs typeface="Calibri"/>
              </a:rPr>
              <a:t>. </a:t>
            </a:r>
            <a:r>
              <a:rPr lang="tr-TR" sz="1600" spc="-15" dirty="0" err="1">
                <a:latin typeface="+mj-lt"/>
                <a:cs typeface="Calibri"/>
              </a:rPr>
              <a:t>This</a:t>
            </a:r>
            <a:r>
              <a:rPr lang="tr-TR" sz="1600" spc="-15" dirty="0">
                <a:latin typeface="+mj-lt"/>
                <a:cs typeface="Calibri"/>
              </a:rPr>
              <a:t> </a:t>
            </a:r>
            <a:r>
              <a:rPr lang="tr-TR" sz="1600" spc="-15" dirty="0" err="1">
                <a:latin typeface="+mj-lt"/>
                <a:cs typeface="Calibri"/>
              </a:rPr>
              <a:t>means</a:t>
            </a:r>
            <a:r>
              <a:rPr lang="tr-TR" sz="1600" spc="-15" dirty="0">
                <a:latin typeface="+mj-lt"/>
                <a:cs typeface="Calibri"/>
              </a:rPr>
              <a:t> </a:t>
            </a:r>
            <a:r>
              <a:rPr sz="1600" spc="-15" dirty="0">
                <a:latin typeface="+mj-lt"/>
                <a:cs typeface="Calibri"/>
              </a:rPr>
              <a:t>even </a:t>
            </a:r>
            <a:r>
              <a:rPr sz="1600" spc="-10" dirty="0">
                <a:latin typeface="+mj-lt"/>
                <a:cs typeface="Calibri"/>
              </a:rPr>
              <a:t>compressor </a:t>
            </a:r>
            <a:r>
              <a:rPr sz="1600" spc="-5" dirty="0">
                <a:latin typeface="+mj-lt"/>
                <a:cs typeface="Calibri"/>
              </a:rPr>
              <a:t>of </a:t>
            </a:r>
            <a:r>
              <a:rPr sz="1600" spc="-10" dirty="0">
                <a:latin typeface="+mj-lt"/>
                <a:cs typeface="Calibri"/>
              </a:rPr>
              <a:t>outdoor </a:t>
            </a:r>
            <a:r>
              <a:rPr sz="1600" spc="-5" dirty="0">
                <a:latin typeface="+mj-lt"/>
                <a:cs typeface="Calibri"/>
              </a:rPr>
              <a:t>unit </a:t>
            </a:r>
            <a:r>
              <a:rPr lang="tr-TR" sz="1600" spc="-5" dirty="0">
                <a:latin typeface="+mj-lt"/>
                <a:cs typeface="Calibri"/>
              </a:rPr>
              <a:t>is not </a:t>
            </a:r>
            <a:r>
              <a:rPr lang="tr-TR" sz="1600" spc="-5" dirty="0" err="1">
                <a:latin typeface="+mj-lt"/>
                <a:cs typeface="Calibri"/>
              </a:rPr>
              <a:t>running</a:t>
            </a:r>
            <a:r>
              <a:rPr lang="tr-TR" sz="1600" spc="-5" dirty="0">
                <a:latin typeface="+mj-lt"/>
                <a:cs typeface="Calibri"/>
              </a:rPr>
              <a:t>, </a:t>
            </a:r>
            <a:r>
              <a:rPr sz="1600" spc="-10" dirty="0">
                <a:latin typeface="+mj-lt"/>
                <a:cs typeface="Calibri"/>
              </a:rPr>
              <a:t>heat </a:t>
            </a:r>
            <a:r>
              <a:rPr sz="1600" spc="-15" dirty="0">
                <a:latin typeface="+mj-lt"/>
                <a:cs typeface="Calibri"/>
              </a:rPr>
              <a:t>exchanger </a:t>
            </a:r>
            <a:r>
              <a:rPr sz="1600" spc="-5" dirty="0">
                <a:latin typeface="+mj-lt"/>
                <a:cs typeface="Calibri"/>
              </a:rPr>
              <a:t>of this </a:t>
            </a:r>
            <a:r>
              <a:rPr sz="1600" spc="-10" dirty="0">
                <a:latin typeface="+mj-lt"/>
                <a:cs typeface="Calibri"/>
              </a:rPr>
              <a:t>outdoor </a:t>
            </a:r>
            <a:r>
              <a:rPr sz="1600" spc="-5" dirty="0">
                <a:latin typeface="+mj-lt"/>
                <a:cs typeface="Calibri"/>
              </a:rPr>
              <a:t>unit </a:t>
            </a:r>
            <a:r>
              <a:rPr sz="1600" spc="-10" dirty="0">
                <a:latin typeface="+mj-lt"/>
                <a:cs typeface="Calibri"/>
              </a:rPr>
              <a:t>can </a:t>
            </a:r>
            <a:r>
              <a:rPr sz="1600" spc="-5" dirty="0">
                <a:latin typeface="+mj-lt"/>
                <a:cs typeface="Calibri"/>
              </a:rPr>
              <a:t>be </a:t>
            </a:r>
            <a:r>
              <a:rPr sz="1600" spc="-10" dirty="0">
                <a:latin typeface="+mj-lt"/>
                <a:cs typeface="Calibri"/>
              </a:rPr>
              <a:t>used </a:t>
            </a:r>
            <a:r>
              <a:rPr sz="1600" spc="-15" dirty="0">
                <a:latin typeface="+mj-lt"/>
                <a:cs typeface="Calibri"/>
              </a:rPr>
              <a:t>for </a:t>
            </a:r>
            <a:r>
              <a:rPr sz="1600" spc="-10">
                <a:latin typeface="+mj-lt"/>
                <a:cs typeface="Calibri"/>
              </a:rPr>
              <a:t>heat </a:t>
            </a:r>
            <a:r>
              <a:rPr lang="tr-TR" sz="1600" spc="-10">
                <a:latin typeface="+mj-lt"/>
                <a:cs typeface="Calibri"/>
              </a:rPr>
              <a:t>transfer</a:t>
            </a:r>
            <a:r>
              <a:rPr sz="1600" spc="-15">
                <a:latin typeface="+mj-lt"/>
                <a:cs typeface="Calibri"/>
              </a:rPr>
              <a:t>. </a:t>
            </a:r>
            <a:r>
              <a:rPr sz="1600" spc="-5" dirty="0">
                <a:latin typeface="+mj-lt"/>
                <a:cs typeface="Calibri"/>
              </a:rPr>
              <a:t>This function maxi</a:t>
            </a:r>
            <a:r>
              <a:rPr lang="tr-TR" sz="1600" spc="-5" dirty="0" err="1">
                <a:latin typeface="+mj-lt"/>
                <a:cs typeface="Calibri"/>
              </a:rPr>
              <a:t>mize</a:t>
            </a:r>
            <a:r>
              <a:rPr lang="tr-TR" sz="1600" spc="-5" dirty="0">
                <a:latin typeface="+mj-lt"/>
                <a:cs typeface="Calibri"/>
              </a:rPr>
              <a:t> </a:t>
            </a:r>
            <a:r>
              <a:rPr sz="1600" spc="-10" dirty="0">
                <a:latin typeface="+mj-lt"/>
                <a:cs typeface="Calibri"/>
              </a:rPr>
              <a:t>outdoor </a:t>
            </a:r>
            <a:r>
              <a:rPr lang="tr-TR" sz="1600" spc="-10" dirty="0" err="1">
                <a:latin typeface="+mj-lt"/>
                <a:cs typeface="Calibri"/>
              </a:rPr>
              <a:t>units</a:t>
            </a:r>
            <a:r>
              <a:rPr lang="tr-TR" sz="1600" spc="-10" dirty="0">
                <a:latin typeface="+mj-lt"/>
                <a:cs typeface="Calibri"/>
              </a:rPr>
              <a:t> </a:t>
            </a:r>
            <a:r>
              <a:rPr sz="1600" spc="-10" dirty="0">
                <a:latin typeface="+mj-lt"/>
                <a:cs typeface="Calibri"/>
              </a:rPr>
              <a:t>heat </a:t>
            </a:r>
            <a:r>
              <a:rPr sz="1600" spc="-15" dirty="0">
                <a:latin typeface="+mj-lt"/>
                <a:cs typeface="Calibri"/>
              </a:rPr>
              <a:t>exchanger </a:t>
            </a:r>
            <a:r>
              <a:rPr lang="tr-TR" sz="1600" spc="-15" dirty="0" err="1">
                <a:latin typeface="+mj-lt"/>
                <a:cs typeface="Calibri"/>
              </a:rPr>
              <a:t>area</a:t>
            </a:r>
            <a:r>
              <a:rPr lang="tr-TR" sz="1600" spc="-15" dirty="0">
                <a:latin typeface="+mj-lt"/>
                <a:cs typeface="Calibri"/>
              </a:rPr>
              <a:t> </a:t>
            </a:r>
            <a:r>
              <a:rPr lang="tr-TR" sz="1600" spc="-15" dirty="0" err="1">
                <a:latin typeface="+mj-lt"/>
                <a:cs typeface="Calibri"/>
              </a:rPr>
              <a:t>and</a:t>
            </a:r>
            <a:r>
              <a:rPr lang="tr-TR" sz="1600" spc="-15" dirty="0">
                <a:latin typeface="+mj-lt"/>
                <a:cs typeface="Calibri"/>
              </a:rPr>
              <a:t> </a:t>
            </a:r>
            <a:r>
              <a:rPr sz="1600" spc="-15" dirty="0">
                <a:latin typeface="+mj-lt"/>
                <a:cs typeface="Calibri"/>
              </a:rPr>
              <a:t>improve</a:t>
            </a:r>
            <a:r>
              <a:rPr lang="tr-TR" sz="1600" spc="-15">
                <a:latin typeface="+mj-lt"/>
                <a:cs typeface="Calibri"/>
              </a:rPr>
              <a:t>s </a:t>
            </a:r>
            <a:r>
              <a:rPr sz="1600" spc="-15">
                <a:latin typeface="+mj-lt"/>
                <a:cs typeface="Calibri"/>
              </a:rPr>
              <a:t>efficiency.</a:t>
            </a:r>
            <a:endParaRPr sz="1600" dirty="0">
              <a:latin typeface="+mj-lt"/>
              <a:cs typeface="Calibri"/>
            </a:endParaRPr>
          </a:p>
        </p:txBody>
      </p:sp>
      <p:cxnSp>
        <p:nvCxnSpPr>
          <p:cNvPr id="33" name="Straight Connector 32"/>
          <p:cNvCxnSpPr/>
          <p:nvPr/>
        </p:nvCxnSpPr>
        <p:spPr>
          <a:xfrm flipH="1">
            <a:off x="2606175" y="3117020"/>
            <a:ext cx="388737" cy="1654"/>
          </a:xfrm>
          <a:prstGeom prst="line">
            <a:avLst/>
          </a:prstGeom>
        </p:spPr>
        <p:style>
          <a:lnRef idx="2">
            <a:schemeClr val="dk1"/>
          </a:lnRef>
          <a:fillRef idx="0">
            <a:schemeClr val="dk1"/>
          </a:fillRef>
          <a:effectRef idx="1">
            <a:schemeClr val="dk1"/>
          </a:effectRef>
          <a:fontRef idx="minor">
            <a:schemeClr val="tx1"/>
          </a:fontRef>
        </p:style>
      </p:cxnSp>
      <p:sp>
        <p:nvSpPr>
          <p:cNvPr id="34" name="Flowchart: Manual Operation 33"/>
          <p:cNvSpPr/>
          <p:nvPr/>
        </p:nvSpPr>
        <p:spPr>
          <a:xfrm>
            <a:off x="266700" y="1515645"/>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endParaRPr lang="en-US" kern="0" dirty="0">
              <a:solidFill>
                <a:srgbClr val="000000"/>
              </a:solidFill>
              <a:latin typeface="Bosch Office Sans"/>
            </a:endParaRPr>
          </a:p>
        </p:txBody>
      </p:sp>
      <p:pic>
        <p:nvPicPr>
          <p:cNvPr id="35" name="Picture 34"/>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8735" y="2024114"/>
            <a:ext cx="653201" cy="968184"/>
          </a:xfrm>
          <a:prstGeom prst="rect">
            <a:avLst/>
          </a:prstGeom>
        </p:spPr>
      </p:pic>
      <p:cxnSp>
        <p:nvCxnSpPr>
          <p:cNvPr id="36" name="Straight Connector 35"/>
          <p:cNvCxnSpPr>
            <a:stCxn id="35" idx="2"/>
          </p:cNvCxnSpPr>
          <p:nvPr/>
        </p:nvCxnSpPr>
        <p:spPr>
          <a:xfrm>
            <a:off x="685336" y="2992298"/>
            <a:ext cx="143129" cy="27206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828465" y="3264358"/>
            <a:ext cx="1355519"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1373123" y="2969683"/>
            <a:ext cx="157089" cy="294675"/>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2183984" y="2289563"/>
            <a:ext cx="0" cy="974795"/>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flipV="1">
            <a:off x="2491895" y="2289563"/>
            <a:ext cx="483773" cy="0"/>
          </a:xfrm>
          <a:prstGeom prst="line">
            <a:avLst/>
          </a:prstGeom>
        </p:spPr>
        <p:style>
          <a:lnRef idx="2">
            <a:schemeClr val="dk1"/>
          </a:lnRef>
          <a:fillRef idx="0">
            <a:schemeClr val="dk1"/>
          </a:fillRef>
          <a:effectRef idx="1">
            <a:schemeClr val="dk1"/>
          </a:effectRef>
          <a:fontRef idx="minor">
            <a:schemeClr val="tx1"/>
          </a:fontRef>
        </p:style>
      </p:cxnSp>
      <p:sp>
        <p:nvSpPr>
          <p:cNvPr id="41" name="Flowchart: Manual Operation 40"/>
          <p:cNvSpPr/>
          <p:nvPr/>
        </p:nvSpPr>
        <p:spPr>
          <a:xfrm>
            <a:off x="1131106" y="1517253"/>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42" name="Picture 41"/>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3612" y="2024114"/>
            <a:ext cx="653201" cy="968184"/>
          </a:xfrm>
          <a:prstGeom prst="rect">
            <a:avLst/>
          </a:prstGeom>
        </p:spPr>
      </p:pic>
      <p:grpSp>
        <p:nvGrpSpPr>
          <p:cNvPr id="43" name="Group 42"/>
          <p:cNvGrpSpPr/>
          <p:nvPr/>
        </p:nvGrpSpPr>
        <p:grpSpPr>
          <a:xfrm>
            <a:off x="2683010" y="1970639"/>
            <a:ext cx="772371" cy="878052"/>
            <a:chOff x="2693513" y="2933496"/>
            <a:chExt cx="772371" cy="878052"/>
          </a:xfrm>
        </p:grpSpPr>
        <p:sp>
          <p:nvSpPr>
            <p:cNvPr id="53" name="Flowchart: Manual Operation 52"/>
            <p:cNvSpPr/>
            <p:nvPr/>
          </p:nvSpPr>
          <p:spPr>
            <a:xfrm rot="10800000">
              <a:off x="2693513" y="3246589"/>
              <a:ext cx="772371" cy="564959"/>
            </a:xfrm>
            <a:prstGeom prst="flowChartManualOperation">
              <a:avLst/>
            </a:prstGeom>
            <a:pattFill prst="smConfetti">
              <a:fgClr>
                <a:srgbClr val="D70012"/>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54" name="Picture 53"/>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47" name="Straight Connector 46"/>
          <p:cNvCxnSpPr/>
          <p:nvPr/>
        </p:nvCxnSpPr>
        <p:spPr>
          <a:xfrm>
            <a:off x="2610704" y="2361293"/>
            <a:ext cx="0" cy="755727"/>
          </a:xfrm>
          <a:prstGeom prst="line">
            <a:avLst/>
          </a:prstGeom>
        </p:spPr>
        <p:style>
          <a:lnRef idx="2">
            <a:schemeClr val="dk1"/>
          </a:lnRef>
          <a:fillRef idx="0">
            <a:schemeClr val="dk1"/>
          </a:fillRef>
          <a:effectRef idx="1">
            <a:schemeClr val="dk1"/>
          </a:effectRef>
          <a:fontRef idx="minor">
            <a:schemeClr val="tx1"/>
          </a:fontRef>
        </p:style>
      </p:cxnSp>
      <p:grpSp>
        <p:nvGrpSpPr>
          <p:cNvPr id="48" name="Group 47"/>
          <p:cNvGrpSpPr/>
          <p:nvPr/>
        </p:nvGrpSpPr>
        <p:grpSpPr>
          <a:xfrm>
            <a:off x="2690935" y="2897935"/>
            <a:ext cx="772371" cy="878052"/>
            <a:chOff x="2693513" y="2933496"/>
            <a:chExt cx="772371" cy="878052"/>
          </a:xfrm>
        </p:grpSpPr>
        <p:sp>
          <p:nvSpPr>
            <p:cNvPr id="51" name="Flowchart: Manual Operation 50"/>
            <p:cNvSpPr/>
            <p:nvPr/>
          </p:nvSpPr>
          <p:spPr>
            <a:xfrm rot="10800000">
              <a:off x="2693513" y="3246589"/>
              <a:ext cx="772371" cy="564959"/>
            </a:xfrm>
            <a:prstGeom prst="flowChartManualOperation">
              <a:avLst/>
            </a:prstGeom>
            <a:pattFill prst="smConfetti">
              <a:fgClr>
                <a:srgbClr val="D70012"/>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52" name="Picture 51"/>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49" name="Straight Connector 48"/>
          <p:cNvCxnSpPr/>
          <p:nvPr/>
        </p:nvCxnSpPr>
        <p:spPr>
          <a:xfrm flipH="1">
            <a:off x="2368818" y="2361293"/>
            <a:ext cx="241886" cy="0"/>
          </a:xfrm>
          <a:prstGeom prst="line">
            <a:avLst/>
          </a:prstGeom>
        </p:spPr>
        <p:style>
          <a:lnRef idx="2">
            <a:schemeClr val="dk1"/>
          </a:lnRef>
          <a:fillRef idx="0">
            <a:schemeClr val="dk1"/>
          </a:fillRef>
          <a:effectRef idx="1">
            <a:schemeClr val="dk1"/>
          </a:effectRef>
          <a:fontRef idx="minor">
            <a:schemeClr val="tx1"/>
          </a:fontRef>
        </p:style>
      </p:cxnSp>
      <p:sp>
        <p:nvSpPr>
          <p:cNvPr id="55" name="Flowchart: Terminator 54"/>
          <p:cNvSpPr/>
          <p:nvPr/>
        </p:nvSpPr>
        <p:spPr>
          <a:xfrm>
            <a:off x="1381022" y="2597973"/>
            <a:ext cx="141290" cy="28236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6" name="Flowchart: Terminator 55"/>
          <p:cNvSpPr/>
          <p:nvPr/>
        </p:nvSpPr>
        <p:spPr>
          <a:xfrm>
            <a:off x="511595" y="2589073"/>
            <a:ext cx="141290" cy="282366"/>
          </a:xfrm>
          <a:prstGeom prst="flowChartTerminator">
            <a:avLst/>
          </a:prstGeom>
          <a:solidFill>
            <a:srgbClr val="999FA6"/>
          </a:solidFill>
          <a:ln w="9525" cap="flat" cmpd="sng" algn="ctr">
            <a:solidFill>
              <a:srgbClr val="999FA6"/>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7" name="Flowchart: Terminator 56"/>
          <p:cNvSpPr/>
          <p:nvPr/>
        </p:nvSpPr>
        <p:spPr>
          <a:xfrm>
            <a:off x="3845322" y="3264358"/>
            <a:ext cx="141290" cy="28236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8" name="Flowchart: Terminator 57"/>
          <p:cNvSpPr/>
          <p:nvPr/>
        </p:nvSpPr>
        <p:spPr>
          <a:xfrm>
            <a:off x="3845322" y="3634804"/>
            <a:ext cx="141290" cy="282366"/>
          </a:xfrm>
          <a:prstGeom prst="flowChartTerminator">
            <a:avLst/>
          </a:prstGeom>
          <a:solidFill>
            <a:srgbClr val="999FA6"/>
          </a:solidFill>
          <a:ln w="9525" cap="flat" cmpd="sng" algn="ctr">
            <a:solidFill>
              <a:srgbClr val="999FA6"/>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9" name="TextBox 58"/>
          <p:cNvSpPr txBox="1"/>
          <p:nvPr/>
        </p:nvSpPr>
        <p:spPr>
          <a:xfrm>
            <a:off x="4046453" y="3226878"/>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is </a:t>
            </a:r>
            <a:r>
              <a:rPr kumimoji="0" lang="tr-TR" sz="1000" i="0" strike="noStrike" kern="0" cap="none" spc="0" normalizeH="0" noProof="0" dirty="0" err="1">
                <a:ln>
                  <a:noFill/>
                </a:ln>
                <a:solidFill>
                  <a:srgbClr val="000000"/>
                </a:solidFill>
                <a:effectLst/>
                <a:uLnTx/>
                <a:uFillTx/>
              </a:rPr>
              <a:t>running</a:t>
            </a:r>
            <a:endParaRPr kumimoji="0" lang="en-US" sz="1000" i="0" strike="noStrike" kern="0" cap="none" spc="0" normalizeH="0" baseline="0" noProof="0" dirty="0">
              <a:ln>
                <a:noFill/>
              </a:ln>
              <a:solidFill>
                <a:srgbClr val="000000"/>
              </a:solidFill>
              <a:effectLst/>
              <a:uLnTx/>
              <a:uFillTx/>
            </a:endParaRPr>
          </a:p>
        </p:txBody>
      </p:sp>
      <p:sp>
        <p:nvSpPr>
          <p:cNvPr id="60" name="TextBox 59"/>
          <p:cNvSpPr txBox="1"/>
          <p:nvPr/>
        </p:nvSpPr>
        <p:spPr>
          <a:xfrm>
            <a:off x="4046453" y="3599648"/>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at </a:t>
            </a:r>
            <a:r>
              <a:rPr kumimoji="0" lang="tr-TR" sz="1000" i="0" strike="noStrike" kern="0" cap="none" spc="0" normalizeH="0" noProof="0" dirty="0" err="1">
                <a:ln>
                  <a:noFill/>
                </a:ln>
                <a:solidFill>
                  <a:srgbClr val="000000"/>
                </a:solidFill>
                <a:effectLst/>
                <a:uLnTx/>
                <a:uFillTx/>
              </a:rPr>
              <a:t>stand-by</a:t>
            </a:r>
            <a:endParaRPr kumimoji="0" lang="en-US" sz="1000" i="0" strike="noStrike" kern="0" cap="none" spc="0" normalizeH="0" baseline="0" noProof="0" dirty="0">
              <a:ln>
                <a:noFill/>
              </a:ln>
              <a:solidFill>
                <a:srgbClr val="000000"/>
              </a:solidFill>
              <a:effectLst/>
              <a:uLnTx/>
              <a:uFillTx/>
            </a:endParaRPr>
          </a:p>
        </p:txBody>
      </p:sp>
      <p:cxnSp>
        <p:nvCxnSpPr>
          <p:cNvPr id="61" name="Straight Connector 60"/>
          <p:cNvCxnSpPr/>
          <p:nvPr/>
        </p:nvCxnSpPr>
        <p:spPr>
          <a:xfrm flipH="1">
            <a:off x="7837189" y="3060421"/>
            <a:ext cx="388737" cy="1654"/>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a:off x="5916350" y="2935699"/>
            <a:ext cx="143129" cy="27206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a:off x="6059479" y="3207759"/>
            <a:ext cx="1355519" cy="0"/>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a:off x="6604137" y="2913084"/>
            <a:ext cx="157089" cy="294675"/>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a:off x="7414998" y="2232964"/>
            <a:ext cx="0" cy="974795"/>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flipH="1" flipV="1">
            <a:off x="7722909" y="2232964"/>
            <a:ext cx="483773" cy="0"/>
          </a:xfrm>
          <a:prstGeom prst="line">
            <a:avLst/>
          </a:prstGeom>
        </p:spPr>
        <p:style>
          <a:lnRef idx="2">
            <a:schemeClr val="dk1"/>
          </a:lnRef>
          <a:fillRef idx="0">
            <a:schemeClr val="dk1"/>
          </a:fillRef>
          <a:effectRef idx="1">
            <a:schemeClr val="dk1"/>
          </a:effectRef>
          <a:fontRef idx="minor">
            <a:schemeClr val="tx1"/>
          </a:fontRef>
        </p:style>
      </p:cxnSp>
      <p:sp>
        <p:nvSpPr>
          <p:cNvPr id="69" name="Flowchart: Manual Operation 68"/>
          <p:cNvSpPr/>
          <p:nvPr/>
        </p:nvSpPr>
        <p:spPr>
          <a:xfrm>
            <a:off x="6362120" y="1460654"/>
            <a:ext cx="772371" cy="564959"/>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grpSp>
        <p:nvGrpSpPr>
          <p:cNvPr id="71" name="Group 70"/>
          <p:cNvGrpSpPr/>
          <p:nvPr/>
        </p:nvGrpSpPr>
        <p:grpSpPr>
          <a:xfrm>
            <a:off x="7914024" y="1914040"/>
            <a:ext cx="772371" cy="878052"/>
            <a:chOff x="2693513" y="2933496"/>
            <a:chExt cx="772371" cy="878052"/>
          </a:xfrm>
        </p:grpSpPr>
        <p:sp>
          <p:nvSpPr>
            <p:cNvPr id="72" name="Flowchart: Manual Operation 71"/>
            <p:cNvSpPr/>
            <p:nvPr/>
          </p:nvSpPr>
          <p:spPr>
            <a:xfrm rot="10800000">
              <a:off x="2693513" y="3246589"/>
              <a:ext cx="772371" cy="564959"/>
            </a:xfrm>
            <a:prstGeom prst="flowChartManualOperation">
              <a:avLst/>
            </a:prstGeom>
            <a:pattFill prst="sm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73" name="Picture 72"/>
            <p:cNvPicPr>
              <a:picLocks noChangeAspect="1"/>
            </p:cNvPicPr>
            <p:nvPr/>
          </p:nvPicPr>
          <p:blipFill>
            <a:blip r:embed="rId4"/>
            <a:stretch>
              <a:fillRect/>
            </a:stretch>
          </p:blipFill>
          <p:spPr>
            <a:xfrm>
              <a:off x="2709869" y="2933496"/>
              <a:ext cx="727318" cy="480968"/>
            </a:xfrm>
            <a:prstGeom prst="rect">
              <a:avLst/>
            </a:prstGeom>
            <a:pattFill prst="smConfetti">
              <a:fgClr>
                <a:srgbClr val="FFC000"/>
              </a:fgClr>
              <a:bgClr>
                <a:schemeClr val="bg1"/>
              </a:bgClr>
            </a:pattFill>
            <a:ln w="9525" cap="flat" cmpd="sng" algn="ctr">
              <a:noFill/>
              <a:prstDash val="solid"/>
              <a:round/>
              <a:headEnd type="none" w="med" len="med"/>
              <a:tailEnd type="none" w="med" len="med"/>
            </a:ln>
            <a:effectLst/>
          </p:spPr>
        </p:pic>
      </p:grpSp>
      <p:cxnSp>
        <p:nvCxnSpPr>
          <p:cNvPr id="74" name="Straight Connector 73"/>
          <p:cNvCxnSpPr/>
          <p:nvPr/>
        </p:nvCxnSpPr>
        <p:spPr>
          <a:xfrm>
            <a:off x="7841718" y="2304694"/>
            <a:ext cx="0" cy="755727"/>
          </a:xfrm>
          <a:prstGeom prst="line">
            <a:avLst/>
          </a:prstGeom>
        </p:spPr>
        <p:style>
          <a:lnRef idx="2">
            <a:schemeClr val="dk1"/>
          </a:lnRef>
          <a:fillRef idx="0">
            <a:schemeClr val="dk1"/>
          </a:fillRef>
          <a:effectRef idx="1">
            <a:schemeClr val="dk1"/>
          </a:effectRef>
          <a:fontRef idx="minor">
            <a:schemeClr val="tx1"/>
          </a:fontRef>
        </p:style>
      </p:cxnSp>
      <p:grpSp>
        <p:nvGrpSpPr>
          <p:cNvPr id="75" name="Group 74"/>
          <p:cNvGrpSpPr/>
          <p:nvPr/>
        </p:nvGrpSpPr>
        <p:grpSpPr>
          <a:xfrm>
            <a:off x="7921949" y="2841336"/>
            <a:ext cx="772371" cy="878052"/>
            <a:chOff x="2693513" y="2933496"/>
            <a:chExt cx="772371" cy="878052"/>
          </a:xfrm>
        </p:grpSpPr>
        <p:sp>
          <p:nvSpPr>
            <p:cNvPr id="76" name="Flowchart: Manual Operation 75"/>
            <p:cNvSpPr/>
            <p:nvPr/>
          </p:nvSpPr>
          <p:spPr>
            <a:xfrm rot="10800000">
              <a:off x="2693513" y="3246589"/>
              <a:ext cx="772371" cy="564959"/>
            </a:xfrm>
            <a:prstGeom prst="flowChartManualOperation">
              <a:avLst/>
            </a:prstGeom>
            <a:pattFill prst="smConfetti">
              <a:fgClr>
                <a:srgbClr val="FFC000"/>
              </a:fgClr>
              <a:bgClr>
                <a:schemeClr val="bg1"/>
              </a:bgClr>
            </a:patt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77" name="Picture 76"/>
            <p:cNvPicPr>
              <a:picLocks noChangeAspect="1"/>
            </p:cNvPicPr>
            <p:nvPr/>
          </p:nvPicPr>
          <p:blipFill>
            <a:blip r:embed="rId4">
              <a:clrChange>
                <a:clrFrom>
                  <a:srgbClr val="FFFFFF"/>
                </a:clrFrom>
                <a:clrTo>
                  <a:srgbClr val="FFFFFF">
                    <a:alpha val="0"/>
                  </a:srgbClr>
                </a:clrTo>
              </a:clrChange>
            </a:blip>
            <a:stretch>
              <a:fillRect/>
            </a:stretch>
          </p:blipFill>
          <p:spPr>
            <a:xfrm>
              <a:off x="2709869" y="2933496"/>
              <a:ext cx="727318" cy="480968"/>
            </a:xfrm>
            <a:prstGeom prst="rect">
              <a:avLst/>
            </a:prstGeom>
          </p:spPr>
        </p:pic>
      </p:grpSp>
      <p:cxnSp>
        <p:nvCxnSpPr>
          <p:cNvPr id="78" name="Straight Connector 77"/>
          <p:cNvCxnSpPr/>
          <p:nvPr/>
        </p:nvCxnSpPr>
        <p:spPr>
          <a:xfrm flipH="1">
            <a:off x="7599832" y="2304694"/>
            <a:ext cx="241886" cy="0"/>
          </a:xfrm>
          <a:prstGeom prst="line">
            <a:avLst/>
          </a:prstGeom>
        </p:spPr>
        <p:style>
          <a:lnRef idx="2">
            <a:schemeClr val="dk1"/>
          </a:lnRef>
          <a:fillRef idx="0">
            <a:schemeClr val="dk1"/>
          </a:fillRef>
          <a:effectRef idx="1">
            <a:schemeClr val="dk1"/>
          </a:effectRef>
          <a:fontRef idx="minor">
            <a:schemeClr val="tx1"/>
          </a:fontRef>
        </p:style>
      </p:cxnSp>
      <p:sp>
        <p:nvSpPr>
          <p:cNvPr id="80" name="Flowchart: Terminator 79"/>
          <p:cNvSpPr/>
          <p:nvPr/>
        </p:nvSpPr>
        <p:spPr>
          <a:xfrm>
            <a:off x="6612036" y="2541374"/>
            <a:ext cx="141290" cy="28236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1" name="Flowchart: Terminator 80"/>
          <p:cNvSpPr/>
          <p:nvPr/>
        </p:nvSpPr>
        <p:spPr>
          <a:xfrm>
            <a:off x="5742609" y="2532474"/>
            <a:ext cx="141290" cy="282366"/>
          </a:xfrm>
          <a:prstGeom prst="flowChartTerminator">
            <a:avLst/>
          </a:prstGeom>
          <a:solidFill>
            <a:srgbClr val="999FA6"/>
          </a:solidFill>
          <a:ln w="9525" cap="flat" cmpd="sng" algn="ctr">
            <a:solidFill>
              <a:srgbClr val="999FA6"/>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2" name="Flowchart: Terminator 81"/>
          <p:cNvSpPr/>
          <p:nvPr/>
        </p:nvSpPr>
        <p:spPr>
          <a:xfrm>
            <a:off x="9076336" y="3207759"/>
            <a:ext cx="141290" cy="282366"/>
          </a:xfrm>
          <a:prstGeom prst="flowChartTerminator">
            <a:avLst/>
          </a:prstGeom>
          <a:solidFill>
            <a:schemeClr val="accent5"/>
          </a:solidFill>
          <a:ln w="9525" cap="flat" cmpd="sng" algn="ctr">
            <a:solidFill>
              <a:schemeClr val="accent5"/>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3" name="Flowchart: Terminator 82"/>
          <p:cNvSpPr/>
          <p:nvPr/>
        </p:nvSpPr>
        <p:spPr>
          <a:xfrm>
            <a:off x="9076336" y="3578205"/>
            <a:ext cx="141290" cy="282366"/>
          </a:xfrm>
          <a:prstGeom prst="flowChartTerminator">
            <a:avLst/>
          </a:prstGeom>
          <a:solidFill>
            <a:srgbClr val="999FA6"/>
          </a:solidFill>
          <a:ln w="9525" cap="flat" cmpd="sng" algn="ctr">
            <a:solidFill>
              <a:srgbClr val="999FA6"/>
            </a:solid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4" name="TextBox 83"/>
          <p:cNvSpPr txBox="1"/>
          <p:nvPr/>
        </p:nvSpPr>
        <p:spPr>
          <a:xfrm>
            <a:off x="9277467" y="3170279"/>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is </a:t>
            </a:r>
            <a:r>
              <a:rPr kumimoji="0" lang="tr-TR" sz="1000" i="0" strike="noStrike" kern="0" cap="none" spc="0" normalizeH="0" noProof="0" dirty="0" err="1">
                <a:ln>
                  <a:noFill/>
                </a:ln>
                <a:solidFill>
                  <a:srgbClr val="000000"/>
                </a:solidFill>
                <a:effectLst/>
                <a:uLnTx/>
                <a:uFillTx/>
              </a:rPr>
              <a:t>running</a:t>
            </a:r>
            <a:endParaRPr kumimoji="0" lang="en-US" sz="1000" i="0" strike="noStrike" kern="0" cap="none" spc="0" normalizeH="0" baseline="0" noProof="0" dirty="0">
              <a:ln>
                <a:noFill/>
              </a:ln>
              <a:solidFill>
                <a:srgbClr val="000000"/>
              </a:solidFill>
              <a:effectLst/>
              <a:uLnTx/>
              <a:uFillTx/>
            </a:endParaRPr>
          </a:p>
        </p:txBody>
      </p:sp>
      <p:sp>
        <p:nvSpPr>
          <p:cNvPr id="85" name="TextBox 84"/>
          <p:cNvSpPr txBox="1"/>
          <p:nvPr/>
        </p:nvSpPr>
        <p:spPr>
          <a:xfrm>
            <a:off x="9277467" y="3543049"/>
            <a:ext cx="1699029" cy="35732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000" i="0" strike="noStrike" kern="0" cap="none" spc="0" normalizeH="0" baseline="0" noProof="0" dirty="0" err="1">
                <a:ln>
                  <a:noFill/>
                </a:ln>
                <a:solidFill>
                  <a:srgbClr val="000000"/>
                </a:solidFill>
                <a:effectLst/>
                <a:uLnTx/>
                <a:uFillTx/>
              </a:rPr>
              <a:t>Compressor</a:t>
            </a:r>
            <a:r>
              <a:rPr kumimoji="0" lang="tr-TR" sz="1000" i="0" strike="noStrike" kern="0" cap="none" spc="0" normalizeH="0" noProof="0" dirty="0">
                <a:ln>
                  <a:noFill/>
                </a:ln>
                <a:solidFill>
                  <a:srgbClr val="000000"/>
                </a:solidFill>
                <a:effectLst/>
                <a:uLnTx/>
                <a:uFillTx/>
              </a:rPr>
              <a:t> at </a:t>
            </a:r>
            <a:r>
              <a:rPr kumimoji="0" lang="tr-TR" sz="1000" i="0" strike="noStrike" kern="0" cap="none" spc="0" normalizeH="0" noProof="0" dirty="0" err="1">
                <a:ln>
                  <a:noFill/>
                </a:ln>
                <a:solidFill>
                  <a:srgbClr val="000000"/>
                </a:solidFill>
                <a:effectLst/>
                <a:uLnTx/>
                <a:uFillTx/>
              </a:rPr>
              <a:t>stand-by</a:t>
            </a:r>
            <a:endParaRPr kumimoji="0" lang="en-US" sz="1000" i="0" strike="noStrike" kern="0" cap="none" spc="0" normalizeH="0" baseline="0" noProof="0" dirty="0">
              <a:ln>
                <a:noFill/>
              </a:ln>
              <a:solidFill>
                <a:srgbClr val="000000"/>
              </a:solidFill>
              <a:effectLst/>
              <a:uLnTx/>
              <a:uFillTx/>
            </a:endParaRPr>
          </a:p>
        </p:txBody>
      </p:sp>
      <p:sp>
        <p:nvSpPr>
          <p:cNvPr id="86" name="TextBox 85"/>
          <p:cNvSpPr txBox="1"/>
          <p:nvPr/>
        </p:nvSpPr>
        <p:spPr>
          <a:xfrm>
            <a:off x="6553531" y="1063100"/>
            <a:ext cx="1699029" cy="357325"/>
          </a:xfrm>
          <a:prstGeom prst="rect">
            <a:avLst/>
          </a:prstGeom>
          <a:noFill/>
        </p:spPr>
        <p:txBody>
          <a:bodyPr wrap="non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1" i="0" u="sng" strike="noStrike" kern="0" cap="none" spc="0" normalizeH="0" baseline="0" noProof="0" dirty="0">
                <a:ln>
                  <a:noFill/>
                </a:ln>
                <a:solidFill>
                  <a:srgbClr val="000000"/>
                </a:solidFill>
                <a:effectLst/>
                <a:uLnTx/>
                <a:uFillTx/>
              </a:rPr>
              <a:t>OTHER</a:t>
            </a:r>
            <a:r>
              <a:rPr kumimoji="0" lang="tr-TR" sz="1000" b="1" i="0" u="sng" strike="noStrike" kern="0" cap="none" spc="0" normalizeH="0" noProof="0" dirty="0">
                <a:ln>
                  <a:noFill/>
                </a:ln>
                <a:solidFill>
                  <a:srgbClr val="000000"/>
                </a:solidFill>
                <a:effectLst/>
                <a:uLnTx/>
                <a:uFillTx/>
              </a:rPr>
              <a:t> BRANDS</a:t>
            </a:r>
            <a:endParaRPr kumimoji="0" lang="en-US" sz="1000" b="1" i="0" u="sng" strike="noStrike" kern="0" cap="none" spc="0" normalizeH="0" baseline="0" noProof="0" dirty="0">
              <a:ln>
                <a:noFill/>
              </a:ln>
              <a:solidFill>
                <a:srgbClr val="000000"/>
              </a:solidFill>
              <a:effectLst/>
              <a:uLnTx/>
              <a:uFillTx/>
            </a:endParaRPr>
          </a:p>
        </p:txBody>
      </p:sp>
      <p:sp>
        <p:nvSpPr>
          <p:cNvPr id="87" name="Freeform 86"/>
          <p:cNvSpPr/>
          <p:nvPr/>
        </p:nvSpPr>
        <p:spPr>
          <a:xfrm>
            <a:off x="5591810" y="1968763"/>
            <a:ext cx="653415" cy="971550"/>
          </a:xfrm>
          <a:custGeom>
            <a:avLst/>
            <a:gdLst>
              <a:gd name="connsiteX0" fmla="*/ 0 w 653415"/>
              <a:gd name="connsiteY0" fmla="*/ 30480 h 971550"/>
              <a:gd name="connsiteX1" fmla="*/ 455295 w 653415"/>
              <a:gd name="connsiteY1" fmla="*/ 0 h 971550"/>
              <a:gd name="connsiteX2" fmla="*/ 491490 w 653415"/>
              <a:gd name="connsiteY2" fmla="*/ 5715 h 971550"/>
              <a:gd name="connsiteX3" fmla="*/ 645795 w 653415"/>
              <a:gd name="connsiteY3" fmla="*/ 49530 h 971550"/>
              <a:gd name="connsiteX4" fmla="*/ 653415 w 653415"/>
              <a:gd name="connsiteY4" fmla="*/ 901065 h 971550"/>
              <a:gd name="connsiteX5" fmla="*/ 474345 w 653415"/>
              <a:gd name="connsiteY5" fmla="*/ 971550 h 971550"/>
              <a:gd name="connsiteX6" fmla="*/ 5715 w 653415"/>
              <a:gd name="connsiteY6" fmla="*/ 933450 h 971550"/>
              <a:gd name="connsiteX7" fmla="*/ 0 w 653415"/>
              <a:gd name="connsiteY7" fmla="*/ 3048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415" h="971550">
                <a:moveTo>
                  <a:pt x="0" y="30480"/>
                </a:moveTo>
                <a:lnTo>
                  <a:pt x="455295" y="0"/>
                </a:lnTo>
                <a:lnTo>
                  <a:pt x="491490" y="5715"/>
                </a:lnTo>
                <a:lnTo>
                  <a:pt x="645795" y="49530"/>
                </a:lnTo>
                <a:lnTo>
                  <a:pt x="653415" y="901065"/>
                </a:lnTo>
                <a:lnTo>
                  <a:pt x="474345" y="971550"/>
                </a:lnTo>
                <a:lnTo>
                  <a:pt x="5715" y="933450"/>
                </a:lnTo>
                <a:lnTo>
                  <a:pt x="0" y="30480"/>
                </a:lnTo>
                <a:close/>
              </a:path>
            </a:pathLst>
          </a:cu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88" name="Freeform 87"/>
          <p:cNvSpPr/>
          <p:nvPr/>
        </p:nvSpPr>
        <p:spPr>
          <a:xfrm>
            <a:off x="6430058" y="1960530"/>
            <a:ext cx="653415" cy="971550"/>
          </a:xfrm>
          <a:custGeom>
            <a:avLst/>
            <a:gdLst>
              <a:gd name="connsiteX0" fmla="*/ 0 w 653415"/>
              <a:gd name="connsiteY0" fmla="*/ 30480 h 971550"/>
              <a:gd name="connsiteX1" fmla="*/ 455295 w 653415"/>
              <a:gd name="connsiteY1" fmla="*/ 0 h 971550"/>
              <a:gd name="connsiteX2" fmla="*/ 491490 w 653415"/>
              <a:gd name="connsiteY2" fmla="*/ 5715 h 971550"/>
              <a:gd name="connsiteX3" fmla="*/ 645795 w 653415"/>
              <a:gd name="connsiteY3" fmla="*/ 49530 h 971550"/>
              <a:gd name="connsiteX4" fmla="*/ 653415 w 653415"/>
              <a:gd name="connsiteY4" fmla="*/ 901065 h 971550"/>
              <a:gd name="connsiteX5" fmla="*/ 474345 w 653415"/>
              <a:gd name="connsiteY5" fmla="*/ 971550 h 971550"/>
              <a:gd name="connsiteX6" fmla="*/ 5715 w 653415"/>
              <a:gd name="connsiteY6" fmla="*/ 933450 h 971550"/>
              <a:gd name="connsiteX7" fmla="*/ 0 w 653415"/>
              <a:gd name="connsiteY7" fmla="*/ 3048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415" h="971550">
                <a:moveTo>
                  <a:pt x="0" y="30480"/>
                </a:moveTo>
                <a:lnTo>
                  <a:pt x="455295" y="0"/>
                </a:lnTo>
                <a:lnTo>
                  <a:pt x="491490" y="5715"/>
                </a:lnTo>
                <a:lnTo>
                  <a:pt x="645795" y="49530"/>
                </a:lnTo>
                <a:lnTo>
                  <a:pt x="653415" y="901065"/>
                </a:lnTo>
                <a:lnTo>
                  <a:pt x="474345" y="971550"/>
                </a:lnTo>
                <a:lnTo>
                  <a:pt x="5715" y="933450"/>
                </a:lnTo>
                <a:lnTo>
                  <a:pt x="0" y="30480"/>
                </a:lnTo>
                <a:close/>
              </a:path>
            </a:pathLst>
          </a:cu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90" name="Straight Connector 89"/>
          <p:cNvCxnSpPr>
            <a:stCxn id="87" idx="1"/>
            <a:endCxn id="87" idx="5"/>
          </p:cNvCxnSpPr>
          <p:nvPr/>
        </p:nvCxnSpPr>
        <p:spPr>
          <a:xfrm>
            <a:off x="6047105" y="1968763"/>
            <a:ext cx="19050" cy="971550"/>
          </a:xfrm>
          <a:prstGeom prst="line">
            <a:avLst/>
          </a:prstGeom>
          <a:noFill/>
          <a:ln w="9525" cap="flat" cmpd="sng" algn="ctr">
            <a:solidFill>
              <a:srgbClr val="3F136C"/>
            </a:solidFill>
            <a:prstDash val="solid"/>
          </a:ln>
          <a:effectLst/>
        </p:spPr>
      </p:cxnSp>
      <p:cxnSp>
        <p:nvCxnSpPr>
          <p:cNvPr id="91" name="Straight Connector 90"/>
          <p:cNvCxnSpPr>
            <a:stCxn id="88" idx="5"/>
          </p:cNvCxnSpPr>
          <p:nvPr/>
        </p:nvCxnSpPr>
        <p:spPr>
          <a:xfrm flipH="1" flipV="1">
            <a:off x="6898997" y="1943689"/>
            <a:ext cx="5406" cy="988391"/>
          </a:xfrm>
          <a:prstGeom prst="line">
            <a:avLst/>
          </a:prstGeom>
          <a:noFill/>
          <a:ln w="9525" cap="flat" cmpd="sng" algn="ctr">
            <a:solidFill>
              <a:srgbClr val="3F136C"/>
            </a:solidFill>
            <a:prstDash val="solid"/>
          </a:ln>
          <a:effectLst/>
        </p:spPr>
      </p:cxnSp>
      <p:pic>
        <p:nvPicPr>
          <p:cNvPr id="70" name="Picture 69"/>
          <p:cNvPicPr>
            <a:picLocks noChangeAspect="1"/>
          </p:cNvPicPr>
          <p:nvPr/>
        </p:nvPicPr>
        <p:blipFill>
          <a:blip r:embed="rId5">
            <a:clrChange>
              <a:clrFrom>
                <a:srgbClr val="FFFFFF"/>
              </a:clrFrom>
              <a:clrTo>
                <a:srgbClr val="FFFFFF">
                  <a:alpha val="0"/>
                </a:srgbClr>
              </a:clrTo>
            </a:clrChange>
          </a:blip>
          <a:stretch>
            <a:fillRect/>
          </a:stretch>
        </p:blipFill>
        <p:spPr>
          <a:xfrm>
            <a:off x="7177366" y="2064575"/>
            <a:ext cx="598584" cy="345935"/>
          </a:xfrm>
          <a:prstGeom prst="rect">
            <a:avLst/>
          </a:prstGeom>
        </p:spPr>
      </p:pic>
      <p:pic>
        <p:nvPicPr>
          <p:cNvPr id="89" name="Picture 88"/>
          <p:cNvPicPr>
            <a:picLocks noChangeAspect="1"/>
          </p:cNvPicPr>
          <p:nvPr/>
        </p:nvPicPr>
        <p:blipFill>
          <a:blip r:embed="rId5">
            <a:clrChange>
              <a:clrFrom>
                <a:srgbClr val="FFFFFF"/>
              </a:clrFrom>
              <a:clrTo>
                <a:srgbClr val="FFFFFF">
                  <a:alpha val="0"/>
                </a:srgbClr>
              </a:clrTo>
            </a:clrChange>
          </a:blip>
          <a:stretch>
            <a:fillRect/>
          </a:stretch>
        </p:blipFill>
        <p:spPr>
          <a:xfrm>
            <a:off x="1956998" y="2123328"/>
            <a:ext cx="598584" cy="345935"/>
          </a:xfrm>
          <a:prstGeom prst="rect">
            <a:avLst/>
          </a:prstGeom>
        </p:spPr>
      </p:pic>
      <p:sp>
        <p:nvSpPr>
          <p:cNvPr id="62" name="TextBox 61"/>
          <p:cNvSpPr txBox="1"/>
          <p:nvPr/>
        </p:nvSpPr>
        <p:spPr>
          <a:xfrm>
            <a:off x="3619435" y="5171148"/>
            <a:ext cx="7053943" cy="357325"/>
          </a:xfrm>
          <a:prstGeom prst="rect">
            <a:avLst/>
          </a:prstGeom>
          <a:noFill/>
        </p:spPr>
        <p:txBody>
          <a:bodyPr wrap="none" lIns="0" tIns="0" rIns="0" bIns="0" rtlCol="0">
            <a:noAutofit/>
          </a:bodyPr>
          <a:lstStyle/>
          <a:p>
            <a:pPr marR="0" algn="r" defTabSz="914400" eaLnBrk="1" fontAlgn="auto" latinLnBrk="0" hangingPunct="1">
              <a:lnSpc>
                <a:spcPts val="2300"/>
              </a:lnSpc>
              <a:spcBef>
                <a:spcPts val="500"/>
              </a:spcBef>
              <a:spcAft>
                <a:spcPts val="0"/>
              </a:spcAft>
              <a:buClrTx/>
              <a:buSzTx/>
              <a:buFontTx/>
              <a:buNone/>
              <a:tabLst/>
            </a:pPr>
            <a:r>
              <a:rPr kumimoji="0" lang="tr-TR" sz="900" b="1" i="0" u="none" strike="noStrike" kern="0" cap="none" spc="0" normalizeH="0" baseline="0" noProof="0" dirty="0" err="1">
                <a:ln>
                  <a:noFill/>
                </a:ln>
                <a:solidFill>
                  <a:srgbClr val="C00000"/>
                </a:solidFill>
                <a:effectLst/>
                <a:uLnTx/>
                <a:uFillTx/>
              </a:rPr>
              <a:t>Remark</a:t>
            </a:r>
            <a:r>
              <a:rPr kumimoji="0" lang="tr-TR" sz="900" b="1" i="0" u="none" strike="noStrike" kern="0" cap="none" spc="0" normalizeH="0" baseline="0" noProof="0" dirty="0">
                <a:ln>
                  <a:noFill/>
                </a:ln>
                <a:solidFill>
                  <a:srgbClr val="C00000"/>
                </a:solidFill>
                <a:effectLst/>
                <a:uLnTx/>
                <a:uFillTx/>
              </a:rPr>
              <a:t> : </a:t>
            </a:r>
            <a:r>
              <a:rPr kumimoji="0" lang="tr-TR" sz="900" b="1" i="0" u="none" strike="noStrike" kern="0" cap="none" spc="0" normalizeH="0" baseline="0" noProof="0" dirty="0" err="1">
                <a:ln>
                  <a:noFill/>
                </a:ln>
                <a:solidFill>
                  <a:srgbClr val="C00000"/>
                </a:solidFill>
                <a:effectLst/>
                <a:uLnTx/>
                <a:uFillTx/>
              </a:rPr>
              <a:t>This</a:t>
            </a:r>
            <a:r>
              <a:rPr kumimoji="0" lang="tr-TR" sz="900" b="1" i="0" u="none" strike="noStrike" kern="0" cap="none" spc="0" normalizeH="0" baseline="0" noProof="0" dirty="0">
                <a:ln>
                  <a:noFill/>
                </a:ln>
                <a:solidFill>
                  <a:srgbClr val="C00000"/>
                </a:solidFill>
                <a:effectLst/>
                <a:uLnTx/>
                <a:uFillTx/>
              </a:rPr>
              <a:t> </a:t>
            </a:r>
            <a:r>
              <a:rPr kumimoji="0" lang="tr-TR" sz="900" b="1" i="0" u="none" strike="noStrike" kern="0" cap="none" spc="0" normalizeH="0" baseline="0" noProof="0" dirty="0" err="1">
                <a:ln>
                  <a:noFill/>
                </a:ln>
                <a:solidFill>
                  <a:srgbClr val="C00000"/>
                </a:solidFill>
                <a:effectLst/>
                <a:uLnTx/>
                <a:uFillTx/>
              </a:rPr>
              <a:t>function</a:t>
            </a:r>
            <a:r>
              <a:rPr kumimoji="0" lang="tr-TR" sz="900" b="1" i="0" u="none" strike="noStrike" kern="0" cap="none" spc="0" normalizeH="0" noProof="0" dirty="0">
                <a:ln>
                  <a:noFill/>
                </a:ln>
                <a:solidFill>
                  <a:srgbClr val="C00000"/>
                </a:solidFill>
                <a:effectLst/>
                <a:uLnTx/>
                <a:uFillTx/>
              </a:rPr>
              <a:t> is </a:t>
            </a:r>
            <a:r>
              <a:rPr kumimoji="0" lang="tr-TR" sz="900" b="1" i="0" u="none" strike="noStrike" kern="0" cap="none" spc="0" normalizeH="0" noProof="0" dirty="0" err="1">
                <a:ln>
                  <a:noFill/>
                </a:ln>
                <a:solidFill>
                  <a:srgbClr val="C00000"/>
                </a:solidFill>
                <a:effectLst/>
                <a:uLnTx/>
                <a:uFillTx/>
              </a:rPr>
              <a:t>valid</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where</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multi</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outdoor</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units</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are</a:t>
            </a:r>
            <a:r>
              <a:rPr kumimoji="0" lang="tr-TR" sz="900" b="1" i="0" u="none" strike="noStrike" kern="0" cap="none" spc="0" normalizeH="0" noProof="0" dirty="0">
                <a:ln>
                  <a:noFill/>
                </a:ln>
                <a:solidFill>
                  <a:srgbClr val="C00000"/>
                </a:solidFill>
                <a:effectLst/>
                <a:uLnTx/>
                <a:uFillTx/>
              </a:rPr>
              <a:t> </a:t>
            </a:r>
            <a:r>
              <a:rPr kumimoji="0" lang="tr-TR" sz="900" b="1" i="0" u="none" strike="noStrike" kern="0" cap="none" spc="0" normalizeH="0" noProof="0" dirty="0" err="1">
                <a:ln>
                  <a:noFill/>
                </a:ln>
                <a:solidFill>
                  <a:srgbClr val="C00000"/>
                </a:solidFill>
                <a:effectLst/>
                <a:uLnTx/>
                <a:uFillTx/>
              </a:rPr>
              <a:t>combined</a:t>
            </a:r>
            <a:r>
              <a:rPr kumimoji="0" lang="tr-TR" sz="900" b="1" i="0" u="none" strike="noStrike" kern="0" cap="none" spc="0" normalizeH="0" noProof="0" dirty="0">
                <a:ln>
                  <a:noFill/>
                </a:ln>
                <a:solidFill>
                  <a:srgbClr val="C00000"/>
                </a:solidFill>
                <a:effectLst/>
                <a:uLnTx/>
                <a:uFillTx/>
              </a:rPr>
              <a:t> at </a:t>
            </a:r>
            <a:r>
              <a:rPr kumimoji="0" lang="tr-TR" sz="900" b="1" i="0" u="none" strike="noStrike" kern="0" cap="none" spc="0" normalizeH="0" noProof="0" dirty="0" err="1">
                <a:ln>
                  <a:noFill/>
                </a:ln>
                <a:solidFill>
                  <a:srgbClr val="C00000"/>
                </a:solidFill>
                <a:effectLst/>
                <a:uLnTx/>
                <a:uFillTx/>
              </a:rPr>
              <a:t>installation</a:t>
            </a:r>
            <a:endParaRPr kumimoji="0" lang="en-US" sz="900" b="1" i="0" u="none" strike="noStrike" kern="0" cap="none" spc="0" normalizeH="0" baseline="0" noProof="0" dirty="0">
              <a:ln>
                <a:noFill/>
              </a:ln>
              <a:solidFill>
                <a:srgbClr val="C00000"/>
              </a:solidFill>
              <a:effectLst/>
              <a:uLnTx/>
              <a:uFillTx/>
            </a:endParaRPr>
          </a:p>
        </p:txBody>
      </p:sp>
      <p:sp>
        <p:nvSpPr>
          <p:cNvPr id="79" name="Title 1">
            <a:extLst>
              <a:ext uri="{FF2B5EF4-FFF2-40B4-BE49-F238E27FC236}">
                <a16:creationId xmlns:a16="http://schemas.microsoft.com/office/drawing/2014/main" id="{E8BE17AF-BE14-4DCF-882E-D95349811B40}"/>
              </a:ext>
            </a:extLst>
          </p:cNvPr>
          <p:cNvSpPr>
            <a:spLocks noGrp="1"/>
          </p:cNvSpPr>
          <p:nvPr>
            <p:ph type="title"/>
          </p:nvPr>
        </p:nvSpPr>
        <p:spPr>
          <a:xfrm>
            <a:off x="259200" y="648000"/>
            <a:ext cx="10450800" cy="388800"/>
          </a:xfrm>
        </p:spPr>
        <p:txBody>
          <a:bodyPr/>
          <a:lstStyle/>
          <a:p>
            <a:r>
              <a:rPr lang="de-DE"/>
              <a:t>Expanded HEX Area</a:t>
            </a:r>
            <a:endParaRPr lang="en-US"/>
          </a:p>
        </p:txBody>
      </p:sp>
      <p:sp>
        <p:nvSpPr>
          <p:cNvPr id="92" name="Text Placeholder 2">
            <a:extLst>
              <a:ext uri="{FF2B5EF4-FFF2-40B4-BE49-F238E27FC236}">
                <a16:creationId xmlns:a16="http://schemas.microsoft.com/office/drawing/2014/main" id="{4E5996C7-F9F2-4AA8-8FAE-95A55EAC29AA}"/>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2435953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txBox="1"/>
          <p:nvPr/>
        </p:nvSpPr>
        <p:spPr>
          <a:xfrm>
            <a:off x="5941265" y="1177984"/>
            <a:ext cx="4886119" cy="2765372"/>
          </a:xfrm>
          <a:prstGeom prst="rect">
            <a:avLst/>
          </a:prstGeom>
        </p:spPr>
        <p:txBody>
          <a:bodyPr vert="horz" wrap="square" lIns="0" tIns="121920" rIns="0" bIns="0" rtlCol="0">
            <a:spAutoFit/>
          </a:bodyPr>
          <a:lstStyle/>
          <a:p>
            <a:pPr marL="12700" marR="5080">
              <a:lnSpc>
                <a:spcPct val="150000"/>
              </a:lnSpc>
              <a:spcBef>
                <a:spcPts val="765"/>
              </a:spcBef>
            </a:pPr>
            <a:r>
              <a:rPr sz="1600" b="1" spc="-5" dirty="0">
                <a:latin typeface="+mj-lt"/>
                <a:cs typeface="Calibri"/>
              </a:rPr>
              <a:t>Smart Automatic </a:t>
            </a:r>
            <a:r>
              <a:rPr sz="1600" b="1" spc="-15" dirty="0">
                <a:latin typeface="+mj-lt"/>
                <a:cs typeface="Calibri"/>
              </a:rPr>
              <a:t>Refrigerant </a:t>
            </a:r>
            <a:r>
              <a:rPr sz="1600" b="1" spc="-25" dirty="0">
                <a:latin typeface="+mj-lt"/>
                <a:cs typeface="Calibri"/>
              </a:rPr>
              <a:t>Temperature </a:t>
            </a:r>
            <a:r>
              <a:rPr sz="1600" b="1" spc="-10" dirty="0">
                <a:latin typeface="+mj-lt"/>
                <a:cs typeface="Calibri"/>
              </a:rPr>
              <a:t>Control: </a:t>
            </a:r>
            <a:r>
              <a:rPr sz="1600" spc="-5" dirty="0">
                <a:latin typeface="+mj-lt"/>
                <a:cs typeface="Calibri"/>
              </a:rPr>
              <a:t>The </a:t>
            </a:r>
            <a:r>
              <a:rPr sz="1600" spc="-15" dirty="0">
                <a:latin typeface="+mj-lt"/>
                <a:cs typeface="Calibri"/>
              </a:rPr>
              <a:t>evaporating temperature </a:t>
            </a:r>
            <a:r>
              <a:rPr sz="1600" spc="-5" dirty="0">
                <a:latin typeface="+mj-lt"/>
                <a:cs typeface="Calibri"/>
              </a:rPr>
              <a:t>(in </a:t>
            </a:r>
            <a:r>
              <a:rPr sz="1600" spc="-10" dirty="0">
                <a:latin typeface="+mj-lt"/>
                <a:cs typeface="Calibri"/>
              </a:rPr>
              <a:t>cooling) </a:t>
            </a:r>
            <a:r>
              <a:rPr sz="1600" spc="-5" dirty="0">
                <a:latin typeface="+mj-lt"/>
                <a:cs typeface="Calibri"/>
              </a:rPr>
              <a:t>and  </a:t>
            </a:r>
            <a:r>
              <a:rPr sz="1600" spc="-10" dirty="0">
                <a:latin typeface="+mj-lt"/>
                <a:cs typeface="Calibri"/>
              </a:rPr>
              <a:t>condensing </a:t>
            </a:r>
            <a:r>
              <a:rPr sz="1600" spc="-15" dirty="0">
                <a:latin typeface="+mj-lt"/>
                <a:cs typeface="Calibri"/>
              </a:rPr>
              <a:t>temperature </a:t>
            </a:r>
            <a:r>
              <a:rPr sz="1600" spc="-5" dirty="0">
                <a:latin typeface="+mj-lt"/>
                <a:cs typeface="Calibri"/>
              </a:rPr>
              <a:t>(in </a:t>
            </a:r>
            <a:r>
              <a:rPr sz="1600" spc="-10" dirty="0">
                <a:latin typeface="+mj-lt"/>
                <a:cs typeface="Calibri"/>
              </a:rPr>
              <a:t>heating) </a:t>
            </a:r>
            <a:r>
              <a:rPr sz="1600" spc="-15" dirty="0">
                <a:latin typeface="+mj-lt"/>
                <a:cs typeface="Calibri"/>
              </a:rPr>
              <a:t>are </a:t>
            </a:r>
            <a:r>
              <a:rPr sz="1600" spc="-10" dirty="0">
                <a:latin typeface="+mj-lt"/>
                <a:cs typeface="Calibri"/>
              </a:rPr>
              <a:t>automatically adjusted according to </a:t>
            </a:r>
            <a:r>
              <a:rPr sz="1600" spc="-5" dirty="0">
                <a:latin typeface="+mj-lt"/>
                <a:cs typeface="Calibri"/>
              </a:rPr>
              <a:t>both indoor and  </a:t>
            </a:r>
            <a:r>
              <a:rPr sz="1600" spc="-10" dirty="0">
                <a:latin typeface="+mj-lt"/>
                <a:cs typeface="Calibri"/>
              </a:rPr>
              <a:t>outdoor </a:t>
            </a:r>
            <a:r>
              <a:rPr sz="1600" spc="-15" dirty="0">
                <a:latin typeface="+mj-lt"/>
                <a:cs typeface="Calibri"/>
              </a:rPr>
              <a:t>temperature </a:t>
            </a:r>
            <a:r>
              <a:rPr sz="1600" spc="-10" dirty="0">
                <a:latin typeface="+mj-lt"/>
                <a:cs typeface="Calibri"/>
              </a:rPr>
              <a:t>to maximize </a:t>
            </a:r>
            <a:r>
              <a:rPr sz="1600" spc="-5" dirty="0">
                <a:latin typeface="+mj-lt"/>
                <a:cs typeface="Calibri"/>
              </a:rPr>
              <a:t>the </a:t>
            </a:r>
            <a:r>
              <a:rPr sz="1600" spc="-15" dirty="0">
                <a:latin typeface="+mj-lt"/>
                <a:cs typeface="Calibri"/>
              </a:rPr>
              <a:t>comfort </a:t>
            </a:r>
            <a:r>
              <a:rPr sz="1600" spc="-5" dirty="0">
                <a:latin typeface="+mj-lt"/>
                <a:cs typeface="Calibri"/>
              </a:rPr>
              <a:t>and </a:t>
            </a:r>
            <a:r>
              <a:rPr sz="1600" spc="-10">
                <a:latin typeface="+mj-lt"/>
                <a:cs typeface="Calibri"/>
              </a:rPr>
              <a:t>energy</a:t>
            </a:r>
            <a:r>
              <a:rPr sz="1600" spc="150">
                <a:latin typeface="+mj-lt"/>
                <a:cs typeface="Calibri"/>
              </a:rPr>
              <a:t> </a:t>
            </a:r>
            <a:r>
              <a:rPr sz="1600" spc="-15">
                <a:latin typeface="+mj-lt"/>
                <a:cs typeface="Calibri"/>
              </a:rPr>
              <a:t>efficiency.</a:t>
            </a:r>
            <a:endParaRPr lang="tr-TR" sz="1600" spc="-15" dirty="0">
              <a:latin typeface="+mj-lt"/>
              <a:cs typeface="Calibri"/>
            </a:endParaRPr>
          </a:p>
          <a:p>
            <a:pPr marL="12700" marR="5080">
              <a:lnSpc>
                <a:spcPct val="150000"/>
              </a:lnSpc>
              <a:spcBef>
                <a:spcPts val="765"/>
              </a:spcBef>
            </a:pPr>
            <a:r>
              <a:rPr lang="tr-TR" sz="1600" spc="-15" dirty="0" err="1">
                <a:latin typeface="+mj-lt"/>
                <a:cs typeface="Calibri"/>
              </a:rPr>
              <a:t>Also</a:t>
            </a:r>
            <a:r>
              <a:rPr lang="tr-TR" sz="1600" spc="-15" dirty="0">
                <a:latin typeface="+mj-lt"/>
                <a:cs typeface="Calibri"/>
              </a:rPr>
              <a:t> </a:t>
            </a:r>
            <a:r>
              <a:rPr lang="tr-TR" sz="1600" spc="-15" dirty="0" err="1">
                <a:latin typeface="+mj-lt"/>
                <a:cs typeface="Calibri"/>
              </a:rPr>
              <a:t>manual</a:t>
            </a:r>
            <a:r>
              <a:rPr lang="tr-TR" sz="1600" spc="-15" dirty="0">
                <a:latin typeface="+mj-lt"/>
                <a:cs typeface="Calibri"/>
              </a:rPr>
              <a:t> </a:t>
            </a:r>
            <a:r>
              <a:rPr lang="tr-TR" sz="1600" spc="-15" dirty="0" err="1">
                <a:latin typeface="+mj-lt"/>
                <a:cs typeface="Calibri"/>
              </a:rPr>
              <a:t>setting</a:t>
            </a:r>
            <a:r>
              <a:rPr lang="tr-TR" sz="1600" spc="-15" dirty="0">
                <a:latin typeface="+mj-lt"/>
                <a:cs typeface="Calibri"/>
              </a:rPr>
              <a:t> is </a:t>
            </a:r>
            <a:r>
              <a:rPr lang="tr-TR" sz="1600" spc="-15" dirty="0" err="1">
                <a:latin typeface="+mj-lt"/>
                <a:cs typeface="Calibri"/>
              </a:rPr>
              <a:t>possible</a:t>
            </a:r>
            <a:r>
              <a:rPr lang="tr-TR" sz="1600" spc="-15" dirty="0">
                <a:latin typeface="+mj-lt"/>
                <a:cs typeface="Calibri"/>
              </a:rPr>
              <a:t> at </a:t>
            </a:r>
            <a:r>
              <a:rPr lang="tr-TR" sz="1600" spc="-15" err="1">
                <a:latin typeface="+mj-lt"/>
                <a:cs typeface="Calibri"/>
              </a:rPr>
              <a:t>outdoor</a:t>
            </a:r>
            <a:r>
              <a:rPr lang="tr-TR" sz="1600" spc="-15">
                <a:latin typeface="+mj-lt"/>
                <a:cs typeface="Calibri"/>
              </a:rPr>
              <a:t> unit.</a:t>
            </a:r>
            <a:endParaRPr sz="1600" dirty="0">
              <a:latin typeface="+mj-lt"/>
              <a:cs typeface="Calibri"/>
            </a:endParaRPr>
          </a:p>
        </p:txBody>
      </p:sp>
      <p:sp>
        <p:nvSpPr>
          <p:cNvPr id="7" name="object 4"/>
          <p:cNvSpPr/>
          <p:nvPr/>
        </p:nvSpPr>
        <p:spPr>
          <a:xfrm>
            <a:off x="792260" y="1352403"/>
            <a:ext cx="4846501" cy="3737566"/>
          </a:xfrm>
          <a:prstGeom prst="rect">
            <a:avLst/>
          </a:prstGeom>
          <a:blipFill>
            <a:blip r:embed="rId2" cstate="print"/>
            <a:stretch>
              <a:fillRect/>
            </a:stretch>
          </a:blipFill>
        </p:spPr>
        <p:txBody>
          <a:bodyPr wrap="square" lIns="0" tIns="0" rIns="0" bIns="0" rtlCol="0"/>
          <a:lstStyle/>
          <a:p>
            <a:endParaRPr/>
          </a:p>
        </p:txBody>
      </p:sp>
      <p:sp>
        <p:nvSpPr>
          <p:cNvPr id="5" name="Rectangle 4"/>
          <p:cNvSpPr/>
          <p:nvPr/>
        </p:nvSpPr>
        <p:spPr>
          <a:xfrm>
            <a:off x="5941265" y="4023121"/>
            <a:ext cx="4886119" cy="1464503"/>
          </a:xfrm>
          <a:prstGeom prst="rect">
            <a:avLst/>
          </a:prstGeom>
        </p:spPr>
        <p:txBody>
          <a:bodyPr wrap="square">
            <a:spAutoFit/>
          </a:bodyPr>
          <a:lstStyle/>
          <a:p>
            <a:pPr marR="0" defTabSz="914400" eaLnBrk="1" fontAlgn="auto" latinLnBrk="0" hangingPunct="1">
              <a:lnSpc>
                <a:spcPts val="2300"/>
              </a:lnSpc>
              <a:spcBef>
                <a:spcPts val="500"/>
              </a:spcBef>
              <a:spcAft>
                <a:spcPts val="0"/>
              </a:spcAft>
              <a:buClrTx/>
              <a:buSzTx/>
              <a:buFontTx/>
              <a:buNone/>
              <a:tabLst/>
            </a:pPr>
            <a:r>
              <a:rPr lang="tr-TR" sz="1400" kern="0" dirty="0" err="1">
                <a:solidFill>
                  <a:srgbClr val="0070C0"/>
                </a:solidFill>
              </a:rPr>
              <a:t>Tevap</a:t>
            </a:r>
            <a:r>
              <a:rPr lang="tr-TR" sz="1400" kern="0" dirty="0">
                <a:solidFill>
                  <a:srgbClr val="0070C0"/>
                </a:solidFill>
              </a:rPr>
              <a:t> </a:t>
            </a:r>
            <a:r>
              <a:rPr lang="tr-TR" sz="1400" kern="0" dirty="0" err="1">
                <a:solidFill>
                  <a:srgbClr val="0070C0"/>
                </a:solidFill>
              </a:rPr>
              <a:t>auto</a:t>
            </a:r>
            <a:r>
              <a:rPr lang="tr-TR" sz="1400" kern="0" dirty="0">
                <a:solidFill>
                  <a:srgbClr val="0070C0"/>
                </a:solidFill>
              </a:rPr>
              <a:t> </a:t>
            </a:r>
            <a:r>
              <a:rPr lang="tr-TR" sz="1400" kern="0" dirty="0" err="1">
                <a:solidFill>
                  <a:srgbClr val="0070C0"/>
                </a:solidFill>
              </a:rPr>
              <a:t>control</a:t>
            </a:r>
            <a:r>
              <a:rPr lang="tr-TR" sz="1400" kern="0" dirty="0">
                <a:solidFill>
                  <a:srgbClr val="0070C0"/>
                </a:solidFill>
              </a:rPr>
              <a:t> </a:t>
            </a:r>
            <a:r>
              <a:rPr lang="tr-TR" sz="1400" kern="0" dirty="0">
                <a:solidFill>
                  <a:srgbClr val="0070C0"/>
                </a:solidFill>
                <a:sym typeface="Symbol" panose="05050102010706020507" pitchFamily="18" charset="2"/>
              </a:rPr>
              <a:t></a:t>
            </a:r>
            <a:r>
              <a:rPr lang="tr-TR" sz="1400" kern="0" dirty="0">
                <a:solidFill>
                  <a:srgbClr val="0070C0"/>
                </a:solidFill>
              </a:rPr>
              <a:t>C		: 3, 6 (</a:t>
            </a:r>
            <a:r>
              <a:rPr lang="tr-TR" sz="1400" kern="0" dirty="0" err="1">
                <a:solidFill>
                  <a:srgbClr val="0070C0"/>
                </a:solidFill>
              </a:rPr>
              <a:t>Default</a:t>
            </a:r>
            <a:r>
              <a:rPr lang="tr-TR" sz="1400" kern="0" dirty="0">
                <a:solidFill>
                  <a:srgbClr val="0070C0"/>
                </a:solidFill>
              </a:rPr>
              <a:t>), 9</a:t>
            </a:r>
          </a:p>
          <a:p>
            <a:pPr marR="0" defTabSz="914400" eaLnBrk="1" fontAlgn="auto" latinLnBrk="0" hangingPunct="1">
              <a:lnSpc>
                <a:spcPts val="2300"/>
              </a:lnSpc>
              <a:spcBef>
                <a:spcPts val="500"/>
              </a:spcBef>
              <a:spcAft>
                <a:spcPts val="0"/>
              </a:spcAft>
              <a:buClrTx/>
              <a:buSzTx/>
              <a:buFontTx/>
              <a:buNone/>
              <a:tabLst/>
            </a:pPr>
            <a:r>
              <a:rPr lang="tr-TR" sz="1400" kern="0" dirty="0" err="1">
                <a:solidFill>
                  <a:srgbClr val="0070C0"/>
                </a:solidFill>
              </a:rPr>
              <a:t>Tevap</a:t>
            </a:r>
            <a:r>
              <a:rPr lang="tr-TR" sz="1400" kern="0" dirty="0">
                <a:solidFill>
                  <a:srgbClr val="0070C0"/>
                </a:solidFill>
              </a:rPr>
              <a:t> </a:t>
            </a:r>
            <a:r>
              <a:rPr lang="tr-TR" sz="1400" kern="0" dirty="0" err="1">
                <a:solidFill>
                  <a:srgbClr val="0070C0"/>
                </a:solidFill>
              </a:rPr>
              <a:t>locking</a:t>
            </a:r>
            <a:r>
              <a:rPr lang="tr-TR" sz="1400" kern="0" dirty="0">
                <a:solidFill>
                  <a:srgbClr val="0070C0"/>
                </a:solidFill>
              </a:rPr>
              <a:t> </a:t>
            </a:r>
            <a:r>
              <a:rPr lang="tr-TR" sz="1400" kern="0" dirty="0">
                <a:solidFill>
                  <a:srgbClr val="0070C0"/>
                </a:solidFill>
                <a:sym typeface="Symbol" panose="05050102010706020507" pitchFamily="18" charset="2"/>
              </a:rPr>
              <a:t></a:t>
            </a:r>
            <a:r>
              <a:rPr lang="tr-TR" sz="1400" kern="0" dirty="0">
                <a:solidFill>
                  <a:srgbClr val="0070C0"/>
                </a:solidFill>
              </a:rPr>
              <a:t>C 		: -3, 0, 3, 6, 9</a:t>
            </a:r>
          </a:p>
          <a:p>
            <a:pPr marR="0" defTabSz="914400" eaLnBrk="1" fontAlgn="auto" latinLnBrk="0" hangingPunct="1">
              <a:lnSpc>
                <a:spcPts val="2300"/>
              </a:lnSpc>
              <a:spcBef>
                <a:spcPts val="500"/>
              </a:spcBef>
              <a:spcAft>
                <a:spcPts val="0"/>
              </a:spcAft>
              <a:buClrTx/>
              <a:buSzTx/>
              <a:buFontTx/>
              <a:buNone/>
              <a:tabLst/>
            </a:pPr>
            <a:r>
              <a:rPr lang="tr-TR" sz="1400" kern="0" dirty="0" err="1">
                <a:solidFill>
                  <a:srgbClr val="C00000"/>
                </a:solidFill>
              </a:rPr>
              <a:t>Tcond</a:t>
            </a:r>
            <a:r>
              <a:rPr lang="tr-TR" sz="1400" kern="0" dirty="0">
                <a:solidFill>
                  <a:srgbClr val="C00000"/>
                </a:solidFill>
              </a:rPr>
              <a:t> </a:t>
            </a:r>
            <a:r>
              <a:rPr lang="tr-TR" sz="1400" kern="0" dirty="0" err="1">
                <a:solidFill>
                  <a:srgbClr val="C00000"/>
                </a:solidFill>
              </a:rPr>
              <a:t>auto</a:t>
            </a:r>
            <a:r>
              <a:rPr lang="tr-TR" sz="1400" kern="0" dirty="0">
                <a:solidFill>
                  <a:srgbClr val="C00000"/>
                </a:solidFill>
              </a:rPr>
              <a:t> </a:t>
            </a:r>
            <a:r>
              <a:rPr lang="tr-TR" sz="1400" kern="0" dirty="0" err="1">
                <a:solidFill>
                  <a:srgbClr val="C00000"/>
                </a:solidFill>
              </a:rPr>
              <a:t>control</a:t>
            </a:r>
            <a:r>
              <a:rPr lang="tr-TR" sz="1400" kern="0" dirty="0">
                <a:solidFill>
                  <a:srgbClr val="C00000"/>
                </a:solidFill>
              </a:rPr>
              <a:t> </a:t>
            </a:r>
            <a:r>
              <a:rPr lang="tr-TR" sz="1400" kern="0" dirty="0">
                <a:solidFill>
                  <a:srgbClr val="C00000"/>
                </a:solidFill>
                <a:sym typeface="Symbol" panose="05050102010706020507" pitchFamily="18" charset="2"/>
              </a:rPr>
              <a:t></a:t>
            </a:r>
            <a:r>
              <a:rPr lang="tr-TR" sz="1400" kern="0" dirty="0">
                <a:solidFill>
                  <a:srgbClr val="C00000"/>
                </a:solidFill>
              </a:rPr>
              <a:t>C 		: 42, 45, 48 (</a:t>
            </a:r>
            <a:r>
              <a:rPr lang="tr-TR" sz="1400" kern="0" dirty="0" err="1">
                <a:solidFill>
                  <a:srgbClr val="C00000"/>
                </a:solidFill>
              </a:rPr>
              <a:t>Default</a:t>
            </a:r>
            <a:r>
              <a:rPr lang="tr-TR" sz="1400" kern="0" dirty="0">
                <a:solidFill>
                  <a:srgbClr val="C00000"/>
                </a:solidFill>
              </a:rPr>
              <a:t>), 50</a:t>
            </a:r>
          </a:p>
          <a:p>
            <a:pPr marR="0" defTabSz="914400" eaLnBrk="1" fontAlgn="auto" latinLnBrk="0" hangingPunct="1">
              <a:lnSpc>
                <a:spcPts val="2300"/>
              </a:lnSpc>
              <a:spcBef>
                <a:spcPts val="500"/>
              </a:spcBef>
              <a:spcAft>
                <a:spcPts val="0"/>
              </a:spcAft>
              <a:buClrTx/>
              <a:buSzTx/>
              <a:buFontTx/>
              <a:buNone/>
              <a:tabLst/>
            </a:pPr>
            <a:r>
              <a:rPr lang="tr-TR" sz="1400" kern="0" dirty="0" err="1">
                <a:solidFill>
                  <a:srgbClr val="C00000"/>
                </a:solidFill>
              </a:rPr>
              <a:t>Tcond</a:t>
            </a:r>
            <a:r>
              <a:rPr lang="tr-TR" sz="1400" kern="0" dirty="0">
                <a:solidFill>
                  <a:srgbClr val="C00000"/>
                </a:solidFill>
              </a:rPr>
              <a:t> </a:t>
            </a:r>
            <a:r>
              <a:rPr lang="tr-TR" sz="1400" kern="0" dirty="0" err="1">
                <a:solidFill>
                  <a:srgbClr val="C00000"/>
                </a:solidFill>
              </a:rPr>
              <a:t>locking</a:t>
            </a:r>
            <a:r>
              <a:rPr lang="tr-TR" sz="1400" kern="0" dirty="0">
                <a:solidFill>
                  <a:srgbClr val="C00000"/>
                </a:solidFill>
              </a:rPr>
              <a:t> </a:t>
            </a:r>
            <a:r>
              <a:rPr lang="tr-TR" sz="1400" kern="0" dirty="0">
                <a:solidFill>
                  <a:srgbClr val="C00000"/>
                </a:solidFill>
                <a:sym typeface="Symbol" panose="05050102010706020507" pitchFamily="18" charset="2"/>
              </a:rPr>
              <a:t></a:t>
            </a:r>
            <a:r>
              <a:rPr lang="tr-TR" sz="1400" kern="0" dirty="0">
                <a:solidFill>
                  <a:srgbClr val="C00000"/>
                </a:solidFill>
              </a:rPr>
              <a:t>C 		: 44, 46, 48, 51</a:t>
            </a:r>
            <a:endParaRPr lang="en-US" sz="1400" kern="0" dirty="0">
              <a:solidFill>
                <a:srgbClr val="C00000"/>
              </a:solidFill>
            </a:endParaRPr>
          </a:p>
        </p:txBody>
      </p:sp>
      <p:sp>
        <p:nvSpPr>
          <p:cNvPr id="13" name="Title 1">
            <a:extLst>
              <a:ext uri="{FF2B5EF4-FFF2-40B4-BE49-F238E27FC236}">
                <a16:creationId xmlns:a16="http://schemas.microsoft.com/office/drawing/2014/main" id="{9AD00BC8-775E-4534-9BCF-C4E0D4A51008}"/>
              </a:ext>
            </a:extLst>
          </p:cNvPr>
          <p:cNvSpPr>
            <a:spLocks noGrp="1"/>
          </p:cNvSpPr>
          <p:nvPr>
            <p:ph type="title"/>
          </p:nvPr>
        </p:nvSpPr>
        <p:spPr>
          <a:xfrm>
            <a:off x="259200" y="648000"/>
            <a:ext cx="10450800" cy="388800"/>
          </a:xfrm>
        </p:spPr>
        <p:txBody>
          <a:bodyPr/>
          <a:lstStyle/>
          <a:p>
            <a:r>
              <a:rPr lang="de-DE"/>
              <a:t>Refrigerant Control</a:t>
            </a:r>
            <a:endParaRPr lang="en-US"/>
          </a:p>
        </p:txBody>
      </p:sp>
      <p:sp>
        <p:nvSpPr>
          <p:cNvPr id="14" name="Text Placeholder 2">
            <a:extLst>
              <a:ext uri="{FF2B5EF4-FFF2-40B4-BE49-F238E27FC236}">
                <a16:creationId xmlns:a16="http://schemas.microsoft.com/office/drawing/2014/main" id="{C080B513-DB33-49F0-B021-9477FB880A62}"/>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2880793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p:cNvSpPr txBox="1"/>
          <p:nvPr/>
        </p:nvSpPr>
        <p:spPr>
          <a:xfrm>
            <a:off x="4356545" y="1173974"/>
            <a:ext cx="3182464" cy="1140697"/>
          </a:xfrm>
          <a:prstGeom prst="rect">
            <a:avLst/>
          </a:prstGeom>
        </p:spPr>
        <p:txBody>
          <a:bodyPr vert="horz" wrap="square" lIns="0" tIns="154305" rIns="0" bIns="0" rtlCol="0">
            <a:spAutoFit/>
          </a:bodyPr>
          <a:lstStyle/>
          <a:p>
            <a:pPr marL="12700">
              <a:lnSpc>
                <a:spcPct val="100000"/>
              </a:lnSpc>
              <a:spcBef>
                <a:spcPts val="994"/>
              </a:spcBef>
            </a:pPr>
            <a:r>
              <a:rPr sz="1600" spc="-5" dirty="0">
                <a:latin typeface="Calibri"/>
                <a:cs typeface="Calibri"/>
              </a:rPr>
              <a:t>Only one chain of </a:t>
            </a:r>
            <a:r>
              <a:rPr lang="tr-TR" sz="1600" spc="-15" dirty="0">
                <a:latin typeface="Calibri"/>
                <a:cs typeface="Calibri"/>
              </a:rPr>
              <a:t>3</a:t>
            </a:r>
            <a:r>
              <a:rPr sz="1600" spc="-15" dirty="0">
                <a:latin typeface="Calibri"/>
                <a:cs typeface="Calibri"/>
              </a:rPr>
              <a:t>-core</a:t>
            </a:r>
            <a:r>
              <a:rPr lang="tr-TR" sz="1600" spc="-15" dirty="0">
                <a:latin typeface="Calibri"/>
                <a:cs typeface="Calibri"/>
              </a:rPr>
              <a:t> </a:t>
            </a:r>
            <a:r>
              <a:rPr lang="tr-TR" sz="1600" spc="-5" dirty="0" err="1">
                <a:latin typeface="Calibri"/>
                <a:cs typeface="Calibri"/>
              </a:rPr>
              <a:t>connection</a:t>
            </a:r>
            <a:r>
              <a:rPr lang="tr-TR" sz="1600" spc="-5" dirty="0">
                <a:latin typeface="Calibri"/>
                <a:cs typeface="Calibri"/>
              </a:rPr>
              <a:t> </a:t>
            </a:r>
            <a:r>
              <a:rPr lang="tr-TR" sz="1600" spc="-5" dirty="0" err="1">
                <a:latin typeface="Calibri"/>
                <a:cs typeface="Calibri"/>
              </a:rPr>
              <a:t>cable</a:t>
            </a:r>
            <a:r>
              <a:rPr lang="tr-TR" sz="1600" spc="-5" dirty="0">
                <a:latin typeface="Calibri"/>
                <a:cs typeface="Calibri"/>
              </a:rPr>
              <a:t> is</a:t>
            </a:r>
            <a:r>
              <a:rPr sz="1600" spc="-5" dirty="0">
                <a:latin typeface="Calibri"/>
                <a:cs typeface="Calibri"/>
              </a:rPr>
              <a:t> </a:t>
            </a:r>
            <a:r>
              <a:rPr sz="1600" spc="-10" dirty="0">
                <a:latin typeface="Calibri"/>
                <a:cs typeface="Calibri"/>
              </a:rPr>
              <a:t>required </a:t>
            </a:r>
            <a:r>
              <a:rPr sz="1600" spc="-15" dirty="0">
                <a:latin typeface="Calibri"/>
                <a:cs typeface="Calibri"/>
              </a:rPr>
              <a:t>for </a:t>
            </a:r>
            <a:r>
              <a:rPr sz="1600" spc="-5" dirty="0">
                <a:latin typeface="Calibri"/>
                <a:cs typeface="Calibri"/>
              </a:rPr>
              <a:t>indoor</a:t>
            </a:r>
            <a:r>
              <a:rPr sz="1600" spc="235" dirty="0">
                <a:latin typeface="Calibri"/>
                <a:cs typeface="Calibri"/>
              </a:rPr>
              <a:t> </a:t>
            </a:r>
            <a:r>
              <a:rPr sz="1600" spc="-5" dirty="0">
                <a:latin typeface="Calibri"/>
                <a:cs typeface="Calibri"/>
              </a:rPr>
              <a:t>unit,</a:t>
            </a:r>
            <a:r>
              <a:rPr lang="tr-TR" sz="1600" spc="-5" dirty="0">
                <a:latin typeface="Calibri"/>
                <a:cs typeface="Calibri"/>
              </a:rPr>
              <a:t> </a:t>
            </a:r>
            <a:r>
              <a:rPr sz="1600" spc="-10" dirty="0">
                <a:latin typeface="Calibri"/>
                <a:cs typeface="Calibri"/>
              </a:rPr>
              <a:t>outdoor </a:t>
            </a:r>
            <a:r>
              <a:rPr sz="1600" spc="-5" dirty="0">
                <a:latin typeface="Calibri"/>
                <a:cs typeface="Calibri"/>
              </a:rPr>
              <a:t>unit and </a:t>
            </a:r>
            <a:r>
              <a:rPr sz="1600" spc="-10" dirty="0">
                <a:latin typeface="Calibri"/>
                <a:cs typeface="Calibri"/>
              </a:rPr>
              <a:t>centralized </a:t>
            </a:r>
            <a:r>
              <a:rPr sz="1600" spc="-10">
                <a:latin typeface="Calibri"/>
                <a:cs typeface="Calibri"/>
              </a:rPr>
              <a:t>controller</a:t>
            </a:r>
            <a:r>
              <a:rPr sz="1600" spc="40">
                <a:latin typeface="Calibri"/>
                <a:cs typeface="Calibri"/>
              </a:rPr>
              <a:t> </a:t>
            </a:r>
            <a:r>
              <a:rPr sz="1600" spc="-10">
                <a:latin typeface="Calibri"/>
                <a:cs typeface="Calibri"/>
              </a:rPr>
              <a:t>communication.</a:t>
            </a:r>
            <a:endParaRPr sz="1600" dirty="0">
              <a:latin typeface="Calibri"/>
              <a:cs typeface="Calibri"/>
            </a:endParaRPr>
          </a:p>
        </p:txBody>
      </p:sp>
      <p:sp>
        <p:nvSpPr>
          <p:cNvPr id="11" name="TextBox 10"/>
          <p:cNvSpPr txBox="1"/>
          <p:nvPr>
            <p:custDataLst>
              <p:tags r:id="rId1"/>
            </p:custDataLst>
          </p:nvPr>
        </p:nvSpPr>
        <p:spPr>
          <a:xfrm>
            <a:off x="6734216" y="3599914"/>
            <a:ext cx="804793"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12" name="TextBox 11"/>
          <p:cNvSpPr txBox="1"/>
          <p:nvPr>
            <p:custDataLst>
              <p:tags r:id="rId2"/>
            </p:custDataLst>
          </p:nvPr>
        </p:nvSpPr>
        <p:spPr>
          <a:xfrm>
            <a:off x="2341932" y="2532356"/>
            <a:ext cx="617589"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13" name="TextBox 12"/>
          <p:cNvSpPr txBox="1"/>
          <p:nvPr>
            <p:custDataLst>
              <p:tags r:id="rId3"/>
            </p:custDataLst>
          </p:nvPr>
        </p:nvSpPr>
        <p:spPr>
          <a:xfrm>
            <a:off x="2177195" y="1391566"/>
            <a:ext cx="921752" cy="276999"/>
          </a:xfrm>
          <a:prstGeom prst="rect">
            <a:avLst/>
          </a:prstGeom>
          <a:pattFill prst="pct5">
            <a:fgClr>
              <a:srgbClr val="FFFFFF">
                <a:alpha val="0"/>
              </a:srgbClr>
            </a:fgClr>
            <a:bgClr>
              <a:srgbClr val="FFFFFF">
                <a:alpha val="0"/>
              </a:srgbClr>
            </a:bgClr>
          </a:pattFill>
        </p:spPr>
        <p:txBody>
          <a:bodyPr wrap="square" rtlCol="0">
            <a:spAutoFit/>
          </a:bodyPr>
          <a:lstStyle/>
          <a:p>
            <a:r>
              <a:rPr lang="en-US" altLang="zh-CN" sz="1200" dirty="0">
                <a:solidFill>
                  <a:srgbClr val="000000"/>
                </a:solidFill>
              </a:rPr>
              <a:t>X Y</a:t>
            </a:r>
            <a:r>
              <a:rPr lang="tr-TR" altLang="zh-CN" sz="1200" dirty="0">
                <a:solidFill>
                  <a:srgbClr val="000000"/>
                </a:solidFill>
              </a:rPr>
              <a:t> E</a:t>
            </a:r>
            <a:r>
              <a:rPr lang="en-US" altLang="zh-CN" sz="1200" dirty="0">
                <a:solidFill>
                  <a:srgbClr val="000000"/>
                </a:solidFill>
              </a:rPr>
              <a:t> </a:t>
            </a:r>
            <a:endParaRPr lang="zh-CN" altLang="en-US" sz="1200" dirty="0">
              <a:solidFill>
                <a:srgbClr val="000000"/>
              </a:solidFill>
            </a:endParaRPr>
          </a:p>
        </p:txBody>
      </p:sp>
      <p:pic>
        <p:nvPicPr>
          <p:cNvPr id="27" name="Picture 26"/>
          <p:cNvPicPr>
            <a:picLocks noChangeAspect="1"/>
          </p:cNvPicPr>
          <p:nvPr/>
        </p:nvPicPr>
        <p:blipFill>
          <a:blip r:embed="rId14"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5769" y="1229934"/>
            <a:ext cx="1297813" cy="1923637"/>
          </a:xfrm>
          <a:prstGeom prst="rect">
            <a:avLst/>
          </a:prstGeom>
        </p:spPr>
      </p:pic>
      <p:pic>
        <p:nvPicPr>
          <p:cNvPr id="28" name="Picture 27"/>
          <p:cNvPicPr>
            <a:picLocks noChangeAspect="1"/>
          </p:cNvPicPr>
          <p:nvPr/>
        </p:nvPicPr>
        <p:blipFill rotWithShape="1">
          <a:blip r:embed="rId15" cstate="print">
            <a:extLst>
              <a:ext uri="{28A0092B-C50C-407E-A947-70E740481C1C}">
                <a14:useLocalDpi xmlns:a14="http://schemas.microsoft.com/office/drawing/2010/main" val="0"/>
              </a:ext>
            </a:extLst>
          </a:blip>
          <a:srcRect l="24868" r="25075"/>
          <a:stretch/>
        </p:blipFill>
        <p:spPr>
          <a:xfrm>
            <a:off x="2915544" y="1264715"/>
            <a:ext cx="933868" cy="959217"/>
          </a:xfrm>
          <a:prstGeom prst="rect">
            <a:avLst/>
          </a:prstGeom>
        </p:spPr>
      </p:pic>
      <p:pic>
        <p:nvPicPr>
          <p:cNvPr id="44" name="Picture 43"/>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7633" t="59015" r="9345" b="8506"/>
          <a:stretch/>
        </p:blipFill>
        <p:spPr>
          <a:xfrm>
            <a:off x="6023842" y="4200011"/>
            <a:ext cx="1388156" cy="460972"/>
          </a:xfrm>
          <a:prstGeom prst="rect">
            <a:avLst/>
          </a:prstGeom>
        </p:spPr>
      </p:pic>
      <p:pic>
        <p:nvPicPr>
          <p:cNvPr id="45" name="Picture 44"/>
          <p:cNvPicPr>
            <a:picLocks noChangeAspect="1"/>
          </p:cNvPicPr>
          <p:nvPr/>
        </p:nvPicPr>
        <p:blipFill>
          <a:blip r:embed="rId17">
            <a:clrChange>
              <a:clrFrom>
                <a:srgbClr val="FFFFFF"/>
              </a:clrFrom>
              <a:clrTo>
                <a:srgbClr val="FFFFFF">
                  <a:alpha val="0"/>
                </a:srgbClr>
              </a:clrTo>
            </a:clrChange>
          </a:blip>
          <a:stretch>
            <a:fillRect/>
          </a:stretch>
        </p:blipFill>
        <p:spPr>
          <a:xfrm>
            <a:off x="2977415" y="4170374"/>
            <a:ext cx="1105913" cy="739246"/>
          </a:xfrm>
          <a:prstGeom prst="rect">
            <a:avLst/>
          </a:prstGeom>
        </p:spPr>
      </p:pic>
      <p:pic>
        <p:nvPicPr>
          <p:cNvPr id="46" name="Picture 45"/>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t="21502" b="5433"/>
          <a:stretch/>
        </p:blipFill>
        <p:spPr>
          <a:xfrm rot="10800000">
            <a:off x="1142080" y="3864595"/>
            <a:ext cx="1464310" cy="640080"/>
          </a:xfrm>
          <a:prstGeom prst="rect">
            <a:avLst/>
          </a:prstGeom>
        </p:spPr>
      </p:pic>
      <p:sp>
        <p:nvSpPr>
          <p:cNvPr id="50" name="TextBox 49"/>
          <p:cNvSpPr txBox="1"/>
          <p:nvPr>
            <p:custDataLst>
              <p:tags r:id="rId4"/>
            </p:custDataLst>
          </p:nvPr>
        </p:nvSpPr>
        <p:spPr>
          <a:xfrm>
            <a:off x="1537139" y="4766630"/>
            <a:ext cx="804793" cy="276999"/>
          </a:xfrm>
          <a:prstGeom prst="rect">
            <a:avLst/>
          </a:prstGeom>
          <a:pattFill prst="pct5">
            <a:fgClr>
              <a:srgbClr val="FFFFFF">
                <a:alpha val="0"/>
              </a:srgbClr>
            </a:fgClr>
            <a:bgClr>
              <a:srgbClr val="FFFFFF">
                <a:alpha val="0"/>
              </a:srgbClr>
            </a:bgClr>
          </a:pattFill>
        </p:spPr>
        <p:txBody>
          <a:bodyPr wrap="square" rtlCol="0">
            <a:spAutoFit/>
          </a:bodyPr>
          <a:lstStyle/>
          <a:p>
            <a:r>
              <a:rPr lang="tr-TR" altLang="zh-CN" sz="1200" dirty="0">
                <a:solidFill>
                  <a:srgbClr val="000000"/>
                </a:solidFill>
              </a:rPr>
              <a:t>X1 X2</a:t>
            </a:r>
            <a:r>
              <a:rPr lang="en-US" altLang="zh-CN" sz="1200" dirty="0">
                <a:solidFill>
                  <a:srgbClr val="000000"/>
                </a:solidFill>
              </a:rPr>
              <a:t> </a:t>
            </a:r>
            <a:endParaRPr lang="zh-CN" altLang="en-US" sz="1200" dirty="0">
              <a:solidFill>
                <a:srgbClr val="000000"/>
              </a:solidFill>
            </a:endParaRPr>
          </a:p>
        </p:txBody>
      </p:sp>
      <p:pic>
        <p:nvPicPr>
          <p:cNvPr id="51" name="Picture 5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46237" y="4880250"/>
            <a:ext cx="176835" cy="578000"/>
          </a:xfrm>
          <a:prstGeom prst="rect">
            <a:avLst/>
          </a:prstGeom>
        </p:spPr>
      </p:pic>
      <p:cxnSp>
        <p:nvCxnSpPr>
          <p:cNvPr id="17" name="Straight Connector 16"/>
          <p:cNvCxnSpPr/>
          <p:nvPr/>
        </p:nvCxnSpPr>
        <p:spPr>
          <a:xfrm>
            <a:off x="1913582" y="2865038"/>
            <a:ext cx="1522074"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a:off x="3749675" y="2862431"/>
            <a:ext cx="4030345"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41441" y="5001314"/>
            <a:ext cx="501493" cy="422192"/>
          </a:xfrm>
          <a:prstGeom prst="rect">
            <a:avLst/>
          </a:prstGeom>
        </p:spPr>
      </p:pic>
      <p:cxnSp>
        <p:nvCxnSpPr>
          <p:cNvPr id="59" name="Straight Connector 58"/>
          <p:cNvCxnSpPr/>
          <p:nvPr/>
        </p:nvCxnSpPr>
        <p:spPr>
          <a:xfrm>
            <a:off x="3430406" y="2865038"/>
            <a:ext cx="0" cy="288533"/>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flipH="1">
            <a:off x="3430407" y="2862431"/>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rot="5400000" flipH="1">
            <a:off x="7765054" y="2859114"/>
            <a:ext cx="274320" cy="27432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pic>
        <p:nvPicPr>
          <p:cNvPr id="62" name="Picture 61"/>
          <p:cNvPicPr>
            <a:picLocks noChangeAspect="1"/>
          </p:cNvPicPr>
          <p:nvPr/>
        </p:nvPicPr>
        <p:blipFill>
          <a:blip r:embed="rId17">
            <a:clrChange>
              <a:clrFrom>
                <a:srgbClr val="FFFFFF"/>
              </a:clrFrom>
              <a:clrTo>
                <a:srgbClr val="FFFFFF">
                  <a:alpha val="0"/>
                </a:srgbClr>
              </a:clrTo>
            </a:clrChange>
          </a:blip>
          <a:stretch>
            <a:fillRect/>
          </a:stretch>
        </p:blipFill>
        <p:spPr>
          <a:xfrm>
            <a:off x="4371796" y="4128278"/>
            <a:ext cx="1105913" cy="739246"/>
          </a:xfrm>
          <a:prstGeom prst="rect">
            <a:avLst/>
          </a:prstGeom>
        </p:spPr>
      </p:pic>
      <p:pic>
        <p:nvPicPr>
          <p:cNvPr id="63" name="Picture 62"/>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7633" t="59015" r="9345" b="8506"/>
          <a:stretch/>
        </p:blipFill>
        <p:spPr>
          <a:xfrm>
            <a:off x="7481253" y="4222948"/>
            <a:ext cx="1388156" cy="460972"/>
          </a:xfrm>
          <a:prstGeom prst="rect">
            <a:avLst/>
          </a:prstGeom>
        </p:spPr>
      </p:pic>
      <p:pic>
        <p:nvPicPr>
          <p:cNvPr id="64" name="Picture 6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94037" y="4905130"/>
            <a:ext cx="176835" cy="578000"/>
          </a:xfrm>
          <a:prstGeom prst="rect">
            <a:avLst/>
          </a:prstGeom>
        </p:spPr>
      </p:pic>
      <p:cxnSp>
        <p:nvCxnSpPr>
          <p:cNvPr id="66" name="Straight Connector 65"/>
          <p:cNvCxnSpPr/>
          <p:nvPr/>
        </p:nvCxnSpPr>
        <p:spPr>
          <a:xfrm>
            <a:off x="3430406" y="3471352"/>
            <a:ext cx="0" cy="75159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9" name="Straight Connector 68"/>
          <p:cNvCxnSpPr/>
          <p:nvPr/>
        </p:nvCxnSpPr>
        <p:spPr>
          <a:xfrm>
            <a:off x="3765658" y="3929331"/>
            <a:ext cx="822960"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flipH="1">
            <a:off x="3446390" y="3925998"/>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2" name="Straight Connector 71"/>
          <p:cNvCxnSpPr/>
          <p:nvPr/>
        </p:nvCxnSpPr>
        <p:spPr>
          <a:xfrm rot="5400000" flipH="1">
            <a:off x="4588618" y="3931657"/>
            <a:ext cx="274320" cy="27432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3" name="Straight Connector 72"/>
          <p:cNvCxnSpPr/>
          <p:nvPr/>
        </p:nvCxnSpPr>
        <p:spPr>
          <a:xfrm>
            <a:off x="3057026" y="3448415"/>
            <a:ext cx="0" cy="75159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4" name="Straight Connector 73"/>
          <p:cNvCxnSpPr/>
          <p:nvPr/>
        </p:nvCxnSpPr>
        <p:spPr>
          <a:xfrm>
            <a:off x="2508386" y="4200011"/>
            <a:ext cx="548640"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5" name="Straight Connector 74"/>
          <p:cNvCxnSpPr/>
          <p:nvPr/>
        </p:nvCxnSpPr>
        <p:spPr>
          <a:xfrm>
            <a:off x="7868390" y="3508594"/>
            <a:ext cx="0" cy="75159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6" name="Straight Connector 75"/>
          <p:cNvCxnSpPr/>
          <p:nvPr/>
        </p:nvCxnSpPr>
        <p:spPr>
          <a:xfrm>
            <a:off x="6599386" y="3932411"/>
            <a:ext cx="973913"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7" name="Straight Connector 76"/>
          <p:cNvCxnSpPr/>
          <p:nvPr/>
        </p:nvCxnSpPr>
        <p:spPr>
          <a:xfrm rot="-5400000" flipH="1">
            <a:off x="7557368" y="3947779"/>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8" name="Straight Connector 77"/>
          <p:cNvCxnSpPr/>
          <p:nvPr/>
        </p:nvCxnSpPr>
        <p:spPr>
          <a:xfrm flipH="1" flipV="1">
            <a:off x="9458267" y="3925998"/>
            <a:ext cx="274320" cy="14510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9" name="Straight Connector 78"/>
          <p:cNvCxnSpPr/>
          <p:nvPr/>
        </p:nvCxnSpPr>
        <p:spPr>
          <a:xfrm flipH="1">
            <a:off x="6280118" y="3934416"/>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81" name="Straight Connector 80"/>
          <p:cNvCxnSpPr/>
          <p:nvPr/>
        </p:nvCxnSpPr>
        <p:spPr>
          <a:xfrm>
            <a:off x="8187284" y="3560238"/>
            <a:ext cx="3076" cy="36576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83" name="Straight Connector 82"/>
          <p:cNvCxnSpPr/>
          <p:nvPr/>
        </p:nvCxnSpPr>
        <p:spPr>
          <a:xfrm>
            <a:off x="8178107" y="3927648"/>
            <a:ext cx="1280160"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pic>
        <p:nvPicPr>
          <p:cNvPr id="52" name="Picture 51"/>
          <p:cNvPicPr>
            <a:picLocks noChangeAspect="1"/>
          </p:cNvPicPr>
          <p:nvPr/>
        </p:nvPicPr>
        <p:blipFill>
          <a:blip r:embed="rId21">
            <a:clrChange>
              <a:clrFrom>
                <a:srgbClr val="FFFFFF"/>
              </a:clrFrom>
              <a:clrTo>
                <a:srgbClr val="FFFFFF">
                  <a:alpha val="0"/>
                </a:srgbClr>
              </a:clrTo>
            </a:clrChange>
          </a:blip>
          <a:stretch>
            <a:fillRect/>
          </a:stretch>
        </p:blipFill>
        <p:spPr>
          <a:xfrm>
            <a:off x="2852118" y="3035561"/>
            <a:ext cx="1100071" cy="639676"/>
          </a:xfrm>
          <a:prstGeom prst="rect">
            <a:avLst/>
          </a:prstGeom>
          <a:ln w="38100">
            <a:prstDash val="sysDot"/>
          </a:ln>
        </p:spPr>
      </p:pic>
      <p:pic>
        <p:nvPicPr>
          <p:cNvPr id="56" name="Picture 55"/>
          <p:cNvPicPr>
            <a:picLocks noChangeAspect="1"/>
          </p:cNvPicPr>
          <p:nvPr/>
        </p:nvPicPr>
        <p:blipFill>
          <a:blip r:embed="rId21">
            <a:clrChange>
              <a:clrFrom>
                <a:srgbClr val="FFFFFF"/>
              </a:clrFrom>
              <a:clrTo>
                <a:srgbClr val="FFFFFF">
                  <a:alpha val="0"/>
                </a:srgbClr>
              </a:clrTo>
            </a:clrChange>
          </a:blip>
          <a:stretch>
            <a:fillRect/>
          </a:stretch>
        </p:blipFill>
        <p:spPr>
          <a:xfrm>
            <a:off x="7665387" y="3037176"/>
            <a:ext cx="1100071" cy="639676"/>
          </a:xfrm>
          <a:prstGeom prst="rect">
            <a:avLst/>
          </a:prstGeom>
          <a:ln w="28575">
            <a:prstDash val="sysDot"/>
          </a:ln>
        </p:spPr>
      </p:pic>
      <p:cxnSp>
        <p:nvCxnSpPr>
          <p:cNvPr id="85" name="Straight Connector 84"/>
          <p:cNvCxnSpPr/>
          <p:nvPr/>
        </p:nvCxnSpPr>
        <p:spPr>
          <a:xfrm>
            <a:off x="1523501" y="4260190"/>
            <a:ext cx="0" cy="75159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p:cNvCxnSpPr/>
          <p:nvPr/>
        </p:nvCxnSpPr>
        <p:spPr>
          <a:xfrm>
            <a:off x="3365033" y="4799482"/>
            <a:ext cx="0" cy="45001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6" name="Picture 8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264165" y="5049786"/>
            <a:ext cx="501493" cy="422192"/>
          </a:xfrm>
          <a:prstGeom prst="rect">
            <a:avLst/>
          </a:prstGeom>
        </p:spPr>
      </p:pic>
      <p:cxnSp>
        <p:nvCxnSpPr>
          <p:cNvPr id="89" name="Straight Connector 88"/>
          <p:cNvCxnSpPr/>
          <p:nvPr/>
        </p:nvCxnSpPr>
        <p:spPr>
          <a:xfrm>
            <a:off x="4754576" y="4772527"/>
            <a:ext cx="0" cy="45001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0" name="Picture 8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53708" y="5022831"/>
            <a:ext cx="501493" cy="422192"/>
          </a:xfrm>
          <a:prstGeom prst="rect">
            <a:avLst/>
          </a:prstGeom>
        </p:spPr>
      </p:pic>
      <p:sp>
        <p:nvSpPr>
          <p:cNvPr id="91" name="TextBox 90"/>
          <p:cNvSpPr txBox="1"/>
          <p:nvPr>
            <p:custDataLst>
              <p:tags r:id="rId5"/>
            </p:custDataLst>
          </p:nvPr>
        </p:nvSpPr>
        <p:spPr>
          <a:xfrm>
            <a:off x="2546604" y="4783216"/>
            <a:ext cx="661346" cy="276999"/>
          </a:xfrm>
          <a:prstGeom prst="rect">
            <a:avLst/>
          </a:prstGeom>
          <a:pattFill prst="pct5">
            <a:fgClr>
              <a:srgbClr val="FFFFFF">
                <a:alpha val="0"/>
              </a:srgbClr>
            </a:fgClr>
            <a:bgClr>
              <a:srgbClr val="FFFFFF">
                <a:alpha val="0"/>
              </a:srgbClr>
            </a:bgClr>
          </a:pattFill>
        </p:spPr>
        <p:txBody>
          <a:bodyPr wrap="square" rtlCol="0">
            <a:spAutoFit/>
          </a:bodyPr>
          <a:lstStyle/>
          <a:p>
            <a:r>
              <a:rPr lang="tr-TR" altLang="zh-CN" sz="1200" dirty="0">
                <a:solidFill>
                  <a:srgbClr val="000000"/>
                </a:solidFill>
              </a:rPr>
              <a:t>X1 X2</a:t>
            </a:r>
            <a:r>
              <a:rPr lang="en-US" altLang="zh-CN" sz="1200" dirty="0">
                <a:solidFill>
                  <a:srgbClr val="000000"/>
                </a:solidFill>
              </a:rPr>
              <a:t> </a:t>
            </a:r>
            <a:endParaRPr lang="zh-CN" altLang="en-US" sz="1200" dirty="0">
              <a:solidFill>
                <a:srgbClr val="000000"/>
              </a:solidFill>
            </a:endParaRPr>
          </a:p>
        </p:txBody>
      </p:sp>
      <p:sp>
        <p:nvSpPr>
          <p:cNvPr id="92" name="TextBox 91"/>
          <p:cNvSpPr txBox="1"/>
          <p:nvPr>
            <p:custDataLst>
              <p:tags r:id="rId6"/>
            </p:custDataLst>
          </p:nvPr>
        </p:nvSpPr>
        <p:spPr>
          <a:xfrm>
            <a:off x="4058705" y="4757967"/>
            <a:ext cx="604841" cy="276999"/>
          </a:xfrm>
          <a:prstGeom prst="rect">
            <a:avLst/>
          </a:prstGeom>
          <a:pattFill prst="pct5">
            <a:fgClr>
              <a:srgbClr val="FFFFFF">
                <a:alpha val="0"/>
              </a:srgbClr>
            </a:fgClr>
            <a:bgClr>
              <a:srgbClr val="FFFFFF">
                <a:alpha val="0"/>
              </a:srgbClr>
            </a:bgClr>
          </a:pattFill>
        </p:spPr>
        <p:txBody>
          <a:bodyPr wrap="square" rtlCol="0">
            <a:spAutoFit/>
          </a:bodyPr>
          <a:lstStyle>
            <a:defPPr>
              <a:defRPr lang="de-DE"/>
            </a:defPPr>
            <a:lvl1pPr>
              <a:defRPr sz="1200">
                <a:solidFill>
                  <a:srgbClr val="000000"/>
                </a:solidFill>
                <a:latin typeface="Bosch Office Sans" pitchFamily="34" charset="0"/>
              </a:defRPr>
            </a:lvl1pPr>
            <a:lvl2pPr>
              <a:defRPr>
                <a:latin typeface="Bosch Office Sans" pitchFamily="34" charset="0"/>
              </a:defRPr>
            </a:lvl2pPr>
            <a:lvl3pPr>
              <a:defRPr>
                <a:latin typeface="Bosch Office Sans" pitchFamily="34" charset="0"/>
              </a:defRPr>
            </a:lvl3pPr>
            <a:lvl4pPr>
              <a:defRPr>
                <a:latin typeface="Bosch Office Sans" pitchFamily="34" charset="0"/>
              </a:defRPr>
            </a:lvl4pPr>
            <a:lvl5pPr>
              <a:defRPr>
                <a:latin typeface="Bosch Office Sans" pitchFamily="34" charset="0"/>
              </a:defRPr>
            </a:lvl5pPr>
            <a:lvl6pPr>
              <a:defRPr>
                <a:latin typeface="Bosch Office Sans" pitchFamily="34" charset="0"/>
              </a:defRPr>
            </a:lvl6pPr>
            <a:lvl7pPr>
              <a:defRPr>
                <a:latin typeface="Bosch Office Sans" pitchFamily="34" charset="0"/>
              </a:defRPr>
            </a:lvl7pPr>
            <a:lvl8pPr>
              <a:defRPr>
                <a:latin typeface="Bosch Office Sans" pitchFamily="34" charset="0"/>
              </a:defRPr>
            </a:lvl8pPr>
            <a:lvl9pPr>
              <a:defRPr>
                <a:latin typeface="Bosch Office Sans" pitchFamily="34" charset="0"/>
              </a:defRPr>
            </a:lvl9pPr>
          </a:lstStyle>
          <a:p>
            <a:r>
              <a:rPr lang="tr-TR" altLang="zh-CN" dirty="0"/>
              <a:t>X1 X2</a:t>
            </a:r>
            <a:r>
              <a:rPr lang="en-US" altLang="zh-CN" dirty="0"/>
              <a:t> </a:t>
            </a:r>
            <a:endParaRPr lang="zh-CN" altLang="en-US" dirty="0"/>
          </a:p>
        </p:txBody>
      </p:sp>
      <p:sp>
        <p:nvSpPr>
          <p:cNvPr id="95" name="TextBox 94"/>
          <p:cNvSpPr txBox="1"/>
          <p:nvPr>
            <p:custDataLst>
              <p:tags r:id="rId7"/>
            </p:custDataLst>
          </p:nvPr>
        </p:nvSpPr>
        <p:spPr>
          <a:xfrm>
            <a:off x="9836264" y="4710617"/>
            <a:ext cx="804793" cy="276999"/>
          </a:xfrm>
          <a:prstGeom prst="rect">
            <a:avLst/>
          </a:prstGeom>
          <a:pattFill prst="pct5">
            <a:fgClr>
              <a:srgbClr val="FFFFFF">
                <a:alpha val="0"/>
              </a:srgbClr>
            </a:fgClr>
            <a:bgClr>
              <a:srgbClr val="FFFFFF">
                <a:alpha val="0"/>
              </a:srgbClr>
            </a:bgClr>
          </a:pattFill>
        </p:spPr>
        <p:txBody>
          <a:bodyPr wrap="square" rtlCol="0">
            <a:spAutoFit/>
          </a:bodyPr>
          <a:lstStyle/>
          <a:p>
            <a:r>
              <a:rPr lang="tr-TR" altLang="zh-CN" sz="1200" dirty="0">
                <a:solidFill>
                  <a:srgbClr val="000000"/>
                </a:solidFill>
              </a:rPr>
              <a:t>X1 X2</a:t>
            </a:r>
            <a:r>
              <a:rPr lang="en-US" altLang="zh-CN" sz="1200" dirty="0">
                <a:solidFill>
                  <a:srgbClr val="000000"/>
                </a:solidFill>
              </a:rPr>
              <a:t> </a:t>
            </a:r>
            <a:endParaRPr lang="zh-CN" altLang="en-US" sz="1200" dirty="0">
              <a:solidFill>
                <a:srgbClr val="000000"/>
              </a:solidFill>
            </a:endParaRPr>
          </a:p>
        </p:txBody>
      </p:sp>
      <p:pic>
        <p:nvPicPr>
          <p:cNvPr id="96" name="Picture 9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36889" y="5019165"/>
            <a:ext cx="501493" cy="422192"/>
          </a:xfrm>
          <a:prstGeom prst="rect">
            <a:avLst/>
          </a:prstGeom>
        </p:spPr>
      </p:pic>
      <p:cxnSp>
        <p:nvCxnSpPr>
          <p:cNvPr id="97" name="Straight Connector 96"/>
          <p:cNvCxnSpPr/>
          <p:nvPr/>
        </p:nvCxnSpPr>
        <p:spPr>
          <a:xfrm flipH="1">
            <a:off x="9718949" y="4660983"/>
            <a:ext cx="0" cy="36576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9" name="Straight Connector 98"/>
          <p:cNvCxnSpPr/>
          <p:nvPr/>
        </p:nvCxnSpPr>
        <p:spPr>
          <a:xfrm>
            <a:off x="1908332" y="1678225"/>
            <a:ext cx="100584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1" name="TextBox 100"/>
          <p:cNvSpPr txBox="1"/>
          <p:nvPr>
            <p:custDataLst>
              <p:tags r:id="rId8"/>
            </p:custDataLst>
          </p:nvPr>
        </p:nvSpPr>
        <p:spPr>
          <a:xfrm>
            <a:off x="3930431" y="3599914"/>
            <a:ext cx="617589"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102" name="TextBox 101"/>
          <p:cNvSpPr txBox="1"/>
          <p:nvPr>
            <p:custDataLst>
              <p:tags r:id="rId9"/>
            </p:custDataLst>
          </p:nvPr>
        </p:nvSpPr>
        <p:spPr>
          <a:xfrm>
            <a:off x="2395612" y="3599914"/>
            <a:ext cx="617589" cy="276999"/>
          </a:xfrm>
          <a:prstGeom prst="rect">
            <a:avLst/>
          </a:prstGeom>
          <a:solidFill>
            <a:srgbClr val="FFFFFF"/>
          </a:solidFill>
        </p:spPr>
        <p:txBody>
          <a:bodyPr wrap="square" rtlCol="0">
            <a:spAutoFit/>
          </a:bodyPr>
          <a:lstStyle>
            <a:defPPr>
              <a:defRPr lang="de-DE"/>
            </a:defPPr>
            <a:lvl1pPr>
              <a:defRPr sz="1200">
                <a:solidFill>
                  <a:srgbClr val="000000"/>
                </a:solidFill>
                <a:latin typeface="Bosch Office Sans" pitchFamily="34" charset="0"/>
              </a:defRPr>
            </a:lvl1pPr>
            <a:lvl2pPr>
              <a:defRPr>
                <a:latin typeface="Bosch Office Sans" pitchFamily="34" charset="0"/>
              </a:defRPr>
            </a:lvl2pPr>
            <a:lvl3pPr>
              <a:defRPr>
                <a:latin typeface="Bosch Office Sans" pitchFamily="34" charset="0"/>
              </a:defRPr>
            </a:lvl3pPr>
            <a:lvl4pPr>
              <a:defRPr>
                <a:latin typeface="Bosch Office Sans" pitchFamily="34" charset="0"/>
              </a:defRPr>
            </a:lvl4pPr>
            <a:lvl5pPr>
              <a:defRPr>
                <a:latin typeface="Bosch Office Sans" pitchFamily="34" charset="0"/>
              </a:defRPr>
            </a:lvl5pPr>
            <a:lvl6pPr>
              <a:defRPr>
                <a:latin typeface="Bosch Office Sans" pitchFamily="34" charset="0"/>
              </a:defRPr>
            </a:lvl6pPr>
            <a:lvl7pPr>
              <a:defRPr>
                <a:latin typeface="Bosch Office Sans" pitchFamily="34" charset="0"/>
              </a:defRPr>
            </a:lvl7pPr>
            <a:lvl8pPr>
              <a:defRPr>
                <a:latin typeface="Bosch Office Sans" pitchFamily="34" charset="0"/>
              </a:defRPr>
            </a:lvl8pPr>
            <a:lvl9pPr>
              <a:defRPr>
                <a:latin typeface="Bosch Office Sans" pitchFamily="34" charset="0"/>
              </a:defRPr>
            </a:lvl9pPr>
          </a:lstStyle>
          <a:p>
            <a:r>
              <a:rPr lang="en-US" altLang="zh-CN" dirty="0"/>
              <a:t>P Q</a:t>
            </a:r>
            <a:r>
              <a:rPr lang="tr-TR" altLang="zh-CN" dirty="0"/>
              <a:t> E</a:t>
            </a:r>
            <a:endParaRPr lang="zh-CN" altLang="en-US" dirty="0"/>
          </a:p>
        </p:txBody>
      </p:sp>
      <p:sp>
        <p:nvSpPr>
          <p:cNvPr id="103" name="TextBox 102"/>
          <p:cNvSpPr txBox="1"/>
          <p:nvPr>
            <p:custDataLst>
              <p:tags r:id="rId10"/>
            </p:custDataLst>
          </p:nvPr>
        </p:nvSpPr>
        <p:spPr>
          <a:xfrm>
            <a:off x="8594618" y="3599914"/>
            <a:ext cx="804793"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104" name="TextBox 103"/>
          <p:cNvSpPr txBox="1"/>
          <p:nvPr>
            <p:custDataLst>
              <p:tags r:id="rId11"/>
            </p:custDataLst>
          </p:nvPr>
        </p:nvSpPr>
        <p:spPr>
          <a:xfrm>
            <a:off x="5662529" y="2532356"/>
            <a:ext cx="617589"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pic>
        <p:nvPicPr>
          <p:cNvPr id="65" name="Picture 64"/>
          <p:cNvPicPr>
            <a:picLocks noChangeAspect="1"/>
          </p:cNvPicPr>
          <p:nvPr/>
        </p:nvPicPr>
        <p:blipFill>
          <a:blip r:embed="rId17">
            <a:clrChange>
              <a:clrFrom>
                <a:srgbClr val="FFFFFF"/>
              </a:clrFrom>
              <a:clrTo>
                <a:srgbClr val="FFFFFF">
                  <a:alpha val="0"/>
                </a:srgbClr>
              </a:clrTo>
            </a:clrChange>
          </a:blip>
          <a:stretch>
            <a:fillRect/>
          </a:stretch>
        </p:blipFill>
        <p:spPr>
          <a:xfrm>
            <a:off x="9285571" y="3961051"/>
            <a:ext cx="1105913" cy="739246"/>
          </a:xfrm>
          <a:prstGeom prst="rect">
            <a:avLst/>
          </a:prstGeom>
        </p:spPr>
      </p:pic>
      <p:sp>
        <p:nvSpPr>
          <p:cNvPr id="105" name="Rectangle 104"/>
          <p:cNvSpPr/>
          <p:nvPr>
            <p:custDataLst>
              <p:tags r:id="rId12"/>
            </p:custDataLst>
          </p:nvPr>
        </p:nvSpPr>
        <p:spPr>
          <a:xfrm>
            <a:off x="7347410" y="5442305"/>
            <a:ext cx="3533395" cy="249299"/>
          </a:xfrm>
          <a:prstGeom prst="rect">
            <a:avLst/>
          </a:prstGeom>
        </p:spPr>
        <p:txBody>
          <a:bodyPr wrap="square">
            <a:spAutoFit/>
          </a:bodyPr>
          <a:lstStyle/>
          <a:p>
            <a:pPr marL="12700" marR="5080">
              <a:lnSpc>
                <a:spcPct val="101800"/>
              </a:lnSpc>
              <a:buClr>
                <a:srgbClr val="3E3E3E"/>
              </a:buClr>
              <a:tabLst>
                <a:tab pos="354965" algn="l"/>
                <a:tab pos="355600" algn="l"/>
              </a:tabLst>
            </a:pPr>
            <a:r>
              <a:rPr lang="tr-TR" sz="1000" kern="1000" spc="-20" dirty="0" err="1">
                <a:solidFill>
                  <a:srgbClr val="000000"/>
                </a:solidFill>
                <a:ea typeface="微软雅黑" pitchFamily="34" charset="-122"/>
                <a:cs typeface="Arial" pitchFamily="34" charset="0"/>
              </a:rPr>
              <a:t>For</a:t>
            </a:r>
            <a:r>
              <a:rPr lang="tr-TR" sz="1000" kern="1000" spc="-20" dirty="0">
                <a:solidFill>
                  <a:srgbClr val="000000"/>
                </a:solidFill>
                <a:ea typeface="微软雅黑" pitchFamily="34" charset="-122"/>
                <a:cs typeface="Arial" pitchFamily="34" charset="0"/>
              </a:rPr>
              <a:t> </a:t>
            </a:r>
            <a:r>
              <a:rPr lang="tr-TR" sz="1000" kern="1000" spc="-20" dirty="0" err="1">
                <a:solidFill>
                  <a:srgbClr val="000000"/>
                </a:solidFill>
                <a:ea typeface="微软雅黑" pitchFamily="34" charset="-122"/>
                <a:cs typeface="Arial" pitchFamily="34" charset="0"/>
              </a:rPr>
              <a:t>more</a:t>
            </a:r>
            <a:r>
              <a:rPr lang="tr-TR" sz="1000" kern="1000" spc="-20" dirty="0">
                <a:solidFill>
                  <a:srgbClr val="000000"/>
                </a:solidFill>
                <a:ea typeface="微软雅黑" pitchFamily="34" charset="-122"/>
                <a:cs typeface="Arial" pitchFamily="34" charset="0"/>
              </a:rPr>
              <a:t> </a:t>
            </a:r>
            <a:r>
              <a:rPr lang="tr-TR" sz="1000" kern="1000" spc="-20" dirty="0" err="1">
                <a:solidFill>
                  <a:srgbClr val="000000"/>
                </a:solidFill>
                <a:ea typeface="微软雅黑" pitchFamily="34" charset="-122"/>
                <a:cs typeface="Arial" pitchFamily="34" charset="0"/>
              </a:rPr>
              <a:t>information</a:t>
            </a:r>
            <a:r>
              <a:rPr lang="tr-TR" sz="1000" kern="1000" spc="-20" dirty="0">
                <a:solidFill>
                  <a:srgbClr val="000000"/>
                </a:solidFill>
                <a:ea typeface="微软雅黑" pitchFamily="34" charset="-122"/>
                <a:cs typeface="Arial" pitchFamily="34" charset="0"/>
              </a:rPr>
              <a:t> </a:t>
            </a:r>
            <a:r>
              <a:rPr lang="en-US" sz="1000" kern="1000" spc="-20" dirty="0">
                <a:solidFill>
                  <a:srgbClr val="000000"/>
                </a:solidFill>
                <a:ea typeface="微软雅黑" pitchFamily="34" charset="-122"/>
                <a:cs typeface="Arial" pitchFamily="34" charset="0"/>
              </a:rPr>
              <a:t>please refer to the </a:t>
            </a:r>
            <a:r>
              <a:rPr lang="tr-TR" sz="1000" kern="1000" spc="-20" dirty="0" err="1">
                <a:solidFill>
                  <a:srgbClr val="000000"/>
                </a:solidFill>
                <a:ea typeface="微软雅黑" pitchFamily="34" charset="-122"/>
                <a:cs typeface="Arial" pitchFamily="34" charset="0"/>
              </a:rPr>
              <a:t>installation</a:t>
            </a:r>
            <a:r>
              <a:rPr lang="tr-TR" sz="1000" kern="1000" spc="-20" dirty="0">
                <a:solidFill>
                  <a:srgbClr val="000000"/>
                </a:solidFill>
                <a:ea typeface="微软雅黑" pitchFamily="34" charset="-122"/>
                <a:cs typeface="Arial" pitchFamily="34" charset="0"/>
              </a:rPr>
              <a:t> </a:t>
            </a:r>
            <a:r>
              <a:rPr lang="tr-TR" sz="1000" kern="1000" spc="-20" dirty="0" err="1">
                <a:solidFill>
                  <a:srgbClr val="000000"/>
                </a:solidFill>
                <a:ea typeface="微软雅黑" pitchFamily="34" charset="-122"/>
                <a:cs typeface="Arial" pitchFamily="34" charset="0"/>
              </a:rPr>
              <a:t>manual</a:t>
            </a:r>
            <a:endParaRPr lang="en-US" sz="1200" dirty="0">
              <a:cs typeface="Arial"/>
            </a:endParaRPr>
          </a:p>
        </p:txBody>
      </p:sp>
      <p:pic>
        <p:nvPicPr>
          <p:cNvPr id="106" name="Picture 105"/>
          <p:cNvPicPr>
            <a:picLocks noChangeAspect="1"/>
          </p:cNvPicPr>
          <p:nvPr/>
        </p:nvPicPr>
        <p:blipFill>
          <a:blip r:embed="rId22"/>
          <a:stretch>
            <a:fillRect/>
          </a:stretch>
        </p:blipFill>
        <p:spPr>
          <a:xfrm>
            <a:off x="7780020" y="1128784"/>
            <a:ext cx="3061540" cy="1679595"/>
          </a:xfrm>
          <a:prstGeom prst="rect">
            <a:avLst/>
          </a:prstGeom>
        </p:spPr>
      </p:pic>
      <p:sp>
        <p:nvSpPr>
          <p:cNvPr id="107" name="object 3"/>
          <p:cNvSpPr txBox="1"/>
          <p:nvPr/>
        </p:nvSpPr>
        <p:spPr>
          <a:xfrm>
            <a:off x="7544111" y="789005"/>
            <a:ext cx="3182464" cy="325089"/>
          </a:xfrm>
          <a:prstGeom prst="rect">
            <a:avLst/>
          </a:prstGeom>
        </p:spPr>
        <p:txBody>
          <a:bodyPr vert="horz" wrap="square" lIns="0" tIns="154305" rIns="0" bIns="0" rtlCol="0">
            <a:spAutoFit/>
          </a:bodyPr>
          <a:lstStyle/>
          <a:p>
            <a:pPr marL="12700" algn="ctr">
              <a:lnSpc>
                <a:spcPct val="100000"/>
              </a:lnSpc>
              <a:spcBef>
                <a:spcPts val="994"/>
              </a:spcBef>
            </a:pPr>
            <a:r>
              <a:rPr lang="tr-TR" sz="1100" spc="-5" dirty="0" err="1">
                <a:latin typeface="Calibri"/>
                <a:cs typeface="Calibri"/>
              </a:rPr>
              <a:t>In</a:t>
            </a:r>
            <a:r>
              <a:rPr lang="tr-TR" sz="1100" spc="-5" dirty="0">
                <a:latin typeface="Calibri"/>
                <a:cs typeface="Calibri"/>
              </a:rPr>
              <a:t> </a:t>
            </a:r>
            <a:r>
              <a:rPr lang="tr-TR" sz="1100" spc="-5" dirty="0" err="1">
                <a:latin typeface="Calibri"/>
                <a:cs typeface="Calibri"/>
              </a:rPr>
              <a:t>case</a:t>
            </a:r>
            <a:r>
              <a:rPr lang="tr-TR" sz="1100" spc="-5" dirty="0">
                <a:latin typeface="Calibri"/>
                <a:cs typeface="Calibri"/>
              </a:rPr>
              <a:t> of </a:t>
            </a:r>
            <a:r>
              <a:rPr lang="tr-TR" sz="1100" spc="-5" dirty="0" err="1">
                <a:latin typeface="Calibri"/>
                <a:cs typeface="Calibri"/>
              </a:rPr>
              <a:t>outdoor</a:t>
            </a:r>
            <a:r>
              <a:rPr lang="tr-TR" sz="1100" spc="-5" dirty="0">
                <a:latin typeface="Calibri"/>
                <a:cs typeface="Calibri"/>
              </a:rPr>
              <a:t> </a:t>
            </a:r>
            <a:r>
              <a:rPr lang="tr-TR" sz="1100" spc="-5" dirty="0" err="1">
                <a:latin typeface="Calibri"/>
                <a:cs typeface="Calibri"/>
              </a:rPr>
              <a:t>units</a:t>
            </a:r>
            <a:r>
              <a:rPr lang="tr-TR" sz="1100" spc="-5" dirty="0">
                <a:latin typeface="Calibri"/>
                <a:cs typeface="Calibri"/>
              </a:rPr>
              <a:t> </a:t>
            </a:r>
            <a:r>
              <a:rPr lang="tr-TR" sz="1100" spc="-5" dirty="0" err="1">
                <a:latin typeface="Calibri"/>
                <a:cs typeface="Calibri"/>
              </a:rPr>
              <a:t>combination</a:t>
            </a:r>
            <a:endParaRPr sz="1100" dirty="0">
              <a:latin typeface="Calibri"/>
              <a:cs typeface="Calibri"/>
            </a:endParaRPr>
          </a:p>
        </p:txBody>
      </p:sp>
      <p:sp>
        <p:nvSpPr>
          <p:cNvPr id="108" name="object 3"/>
          <p:cNvSpPr txBox="1"/>
          <p:nvPr/>
        </p:nvSpPr>
        <p:spPr>
          <a:xfrm>
            <a:off x="8543238" y="2676441"/>
            <a:ext cx="2436463" cy="325089"/>
          </a:xfrm>
          <a:prstGeom prst="rect">
            <a:avLst/>
          </a:prstGeom>
        </p:spPr>
        <p:txBody>
          <a:bodyPr vert="horz" wrap="square" lIns="0" tIns="154305" rIns="0" bIns="0" rtlCol="0">
            <a:spAutoFit/>
          </a:bodyPr>
          <a:lstStyle/>
          <a:p>
            <a:pPr marL="12700" algn="ctr">
              <a:lnSpc>
                <a:spcPct val="100000"/>
              </a:lnSpc>
              <a:spcBef>
                <a:spcPts val="994"/>
              </a:spcBef>
            </a:pPr>
            <a:r>
              <a:rPr lang="tr-TR" sz="1100" spc="-5" dirty="0">
                <a:latin typeface="Calibri"/>
                <a:cs typeface="Calibri"/>
              </a:rPr>
              <a:t>1 : Master </a:t>
            </a:r>
            <a:r>
              <a:rPr lang="tr-TR" sz="1100" spc="-5" dirty="0" err="1">
                <a:latin typeface="Calibri"/>
                <a:cs typeface="Calibri"/>
              </a:rPr>
              <a:t>unit</a:t>
            </a:r>
            <a:r>
              <a:rPr lang="tr-TR" sz="1100" spc="-5" dirty="0">
                <a:latin typeface="Calibri"/>
                <a:cs typeface="Calibri"/>
              </a:rPr>
              <a:t> , </a:t>
            </a:r>
            <a:r>
              <a:rPr lang="tr-TR" sz="1100" dirty="0">
                <a:latin typeface="Calibri"/>
                <a:cs typeface="Calibri"/>
              </a:rPr>
              <a:t>2 : </a:t>
            </a:r>
            <a:r>
              <a:rPr lang="tr-TR" sz="1100" dirty="0" err="1">
                <a:latin typeface="Calibri"/>
                <a:cs typeface="Calibri"/>
              </a:rPr>
              <a:t>Slave</a:t>
            </a:r>
            <a:r>
              <a:rPr lang="tr-TR" sz="1100" dirty="0">
                <a:latin typeface="Calibri"/>
                <a:cs typeface="Calibri"/>
              </a:rPr>
              <a:t> </a:t>
            </a:r>
            <a:r>
              <a:rPr lang="tr-TR" sz="1100" dirty="0" err="1">
                <a:latin typeface="Calibri"/>
                <a:cs typeface="Calibri"/>
              </a:rPr>
              <a:t>units</a:t>
            </a:r>
            <a:endParaRPr sz="1100" dirty="0">
              <a:latin typeface="Calibri"/>
              <a:cs typeface="Calibri"/>
            </a:endParaRPr>
          </a:p>
        </p:txBody>
      </p:sp>
      <p:sp>
        <p:nvSpPr>
          <p:cNvPr id="68" name="Title 1">
            <a:extLst>
              <a:ext uri="{FF2B5EF4-FFF2-40B4-BE49-F238E27FC236}">
                <a16:creationId xmlns:a16="http://schemas.microsoft.com/office/drawing/2014/main" id="{5E9A382F-CFAF-4BAB-8438-B6D41E3AED67}"/>
              </a:ext>
            </a:extLst>
          </p:cNvPr>
          <p:cNvSpPr>
            <a:spLocks noGrp="1"/>
          </p:cNvSpPr>
          <p:nvPr>
            <p:ph type="title"/>
          </p:nvPr>
        </p:nvSpPr>
        <p:spPr>
          <a:xfrm>
            <a:off x="259200" y="648000"/>
            <a:ext cx="10450800" cy="388800"/>
          </a:xfrm>
        </p:spPr>
        <p:txBody>
          <a:bodyPr/>
          <a:lstStyle/>
          <a:p>
            <a:r>
              <a:rPr lang="de-DE"/>
              <a:t>Communication Lines</a:t>
            </a:r>
            <a:endParaRPr lang="en-US"/>
          </a:p>
        </p:txBody>
      </p:sp>
      <p:sp>
        <p:nvSpPr>
          <p:cNvPr id="70" name="Text Placeholder 2">
            <a:extLst>
              <a:ext uri="{FF2B5EF4-FFF2-40B4-BE49-F238E27FC236}">
                <a16:creationId xmlns:a16="http://schemas.microsoft.com/office/drawing/2014/main" id="{AD7D9061-4CA7-4D16-A464-0767605199CB}"/>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2821520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p:cNvSpPr txBox="1"/>
          <p:nvPr/>
        </p:nvSpPr>
        <p:spPr>
          <a:xfrm>
            <a:off x="3402153" y="1385482"/>
            <a:ext cx="7531740" cy="776495"/>
          </a:xfrm>
          <a:prstGeom prst="rect">
            <a:avLst/>
          </a:prstGeom>
        </p:spPr>
        <p:txBody>
          <a:bodyPr vert="horz" wrap="square" lIns="0" tIns="154305" rIns="0" bIns="0" rtlCol="0">
            <a:spAutoFit/>
          </a:bodyPr>
          <a:lstStyle/>
          <a:p>
            <a:pPr marL="12700">
              <a:lnSpc>
                <a:spcPct val="100000"/>
              </a:lnSpc>
              <a:spcBef>
                <a:spcPts val="994"/>
              </a:spcBef>
            </a:pPr>
            <a:r>
              <a:rPr sz="1600" spc="-10" dirty="0">
                <a:latin typeface="Calibri"/>
                <a:cs typeface="Calibri"/>
              </a:rPr>
              <a:t>Outdoor </a:t>
            </a:r>
            <a:r>
              <a:rPr sz="1600" spc="-5" dirty="0">
                <a:latin typeface="Calibri"/>
                <a:cs typeface="Calibri"/>
              </a:rPr>
              <a:t>unit</a:t>
            </a:r>
            <a:r>
              <a:rPr lang="tr-TR" sz="1600" spc="-5" dirty="0">
                <a:latin typeface="Calibri"/>
                <a:cs typeface="Calibri"/>
              </a:rPr>
              <a:t> </a:t>
            </a:r>
            <a:r>
              <a:rPr sz="1600" spc="-10" dirty="0">
                <a:latin typeface="Calibri"/>
                <a:cs typeface="Calibri"/>
              </a:rPr>
              <a:t>can </a:t>
            </a:r>
            <a:r>
              <a:rPr sz="1600" spc="-5" dirty="0">
                <a:latin typeface="Calibri"/>
                <a:cs typeface="Calibri"/>
              </a:rPr>
              <a:t>distribute </a:t>
            </a:r>
            <a:r>
              <a:rPr sz="1600" spc="-10" dirty="0">
                <a:latin typeface="Calibri"/>
                <a:cs typeface="Calibri"/>
              </a:rPr>
              <a:t>addresses to </a:t>
            </a:r>
            <a:r>
              <a:rPr sz="1600" spc="-5" dirty="0">
                <a:latin typeface="Calibri"/>
                <a:cs typeface="Calibri"/>
              </a:rPr>
              <a:t>indoor units </a:t>
            </a:r>
            <a:r>
              <a:rPr sz="1600" spc="-15" dirty="0">
                <a:latin typeface="Calibri"/>
                <a:cs typeface="Calibri"/>
              </a:rPr>
              <a:t>automatically</a:t>
            </a:r>
            <a:r>
              <a:rPr lang="tr-TR" sz="1600" spc="-15" dirty="0">
                <a:latin typeface="Calibri"/>
                <a:cs typeface="Calibri"/>
              </a:rPr>
              <a:t> </a:t>
            </a:r>
            <a:r>
              <a:rPr lang="tr-TR" sz="1600" spc="-15" err="1">
                <a:latin typeface="Calibri"/>
                <a:cs typeface="Calibri"/>
              </a:rPr>
              <a:t>during</a:t>
            </a:r>
            <a:r>
              <a:rPr lang="tr-TR" sz="1600" spc="-15">
                <a:latin typeface="Calibri"/>
                <a:cs typeface="Calibri"/>
              </a:rPr>
              <a:t> commissioning.</a:t>
            </a:r>
            <a:endParaRPr lang="tr-TR" sz="1600" spc="-15" dirty="0">
              <a:latin typeface="Calibri"/>
              <a:cs typeface="Calibri"/>
            </a:endParaRPr>
          </a:p>
          <a:p>
            <a:pPr marL="12700">
              <a:lnSpc>
                <a:spcPct val="100000"/>
              </a:lnSpc>
              <a:spcBef>
                <a:spcPts val="994"/>
              </a:spcBef>
            </a:pPr>
            <a:r>
              <a:rPr sz="1600" spc="-15" dirty="0">
                <a:latin typeface="Calibri"/>
                <a:cs typeface="Calibri"/>
              </a:rPr>
              <a:t>Remote </a:t>
            </a:r>
            <a:r>
              <a:rPr sz="1600" spc="-5" dirty="0">
                <a:latin typeface="Calibri"/>
                <a:cs typeface="Calibri"/>
              </a:rPr>
              <a:t>and </a:t>
            </a:r>
            <a:r>
              <a:rPr sz="1600" spc="-10" dirty="0">
                <a:latin typeface="Calibri"/>
                <a:cs typeface="Calibri"/>
              </a:rPr>
              <a:t>wired</a:t>
            </a:r>
            <a:r>
              <a:rPr sz="1600" spc="235" dirty="0">
                <a:latin typeface="Calibri"/>
                <a:cs typeface="Calibri"/>
              </a:rPr>
              <a:t> </a:t>
            </a:r>
            <a:r>
              <a:rPr sz="1600" spc="-15" dirty="0">
                <a:latin typeface="Calibri"/>
                <a:cs typeface="Calibri"/>
              </a:rPr>
              <a:t>controllers</a:t>
            </a:r>
            <a:r>
              <a:rPr lang="tr-TR" sz="1600" spc="-15" dirty="0">
                <a:latin typeface="Calibri"/>
                <a:cs typeface="Calibri"/>
              </a:rPr>
              <a:t> </a:t>
            </a:r>
            <a:r>
              <a:rPr sz="1600" spc="-10" dirty="0">
                <a:latin typeface="Calibri"/>
                <a:cs typeface="Calibri"/>
              </a:rPr>
              <a:t>can </a:t>
            </a:r>
            <a:r>
              <a:rPr sz="1600" spc="-5" dirty="0">
                <a:latin typeface="Calibri"/>
                <a:cs typeface="Calibri"/>
              </a:rPr>
              <a:t>be </a:t>
            </a:r>
            <a:r>
              <a:rPr sz="1600" spc="-10" dirty="0">
                <a:latin typeface="Calibri"/>
                <a:cs typeface="Calibri"/>
              </a:rPr>
              <a:t>used to </a:t>
            </a:r>
            <a:r>
              <a:rPr sz="1600" spc="-5" dirty="0">
                <a:latin typeface="Calibri"/>
                <a:cs typeface="Calibri"/>
              </a:rPr>
              <a:t>query or </a:t>
            </a:r>
            <a:r>
              <a:rPr sz="1600" dirty="0">
                <a:latin typeface="Calibri"/>
                <a:cs typeface="Calibri"/>
              </a:rPr>
              <a:t>modify </a:t>
            </a:r>
            <a:r>
              <a:rPr sz="1600" spc="-5" dirty="0">
                <a:latin typeface="Calibri"/>
                <a:cs typeface="Calibri"/>
              </a:rPr>
              <a:t>each indoor </a:t>
            </a:r>
            <a:r>
              <a:rPr sz="1600" spc="-5">
                <a:latin typeface="Calibri"/>
                <a:cs typeface="Calibri"/>
              </a:rPr>
              <a:t>unit's</a:t>
            </a:r>
            <a:r>
              <a:rPr sz="1600" spc="65">
                <a:latin typeface="Calibri"/>
                <a:cs typeface="Calibri"/>
              </a:rPr>
              <a:t> </a:t>
            </a:r>
            <a:r>
              <a:rPr sz="1600" spc="-10">
                <a:latin typeface="Calibri"/>
                <a:cs typeface="Calibri"/>
              </a:rPr>
              <a:t>address.</a:t>
            </a:r>
            <a:endParaRPr sz="1600" dirty="0">
              <a:latin typeface="Calibri"/>
              <a:cs typeface="Calibri"/>
            </a:endParaRPr>
          </a:p>
        </p:txBody>
      </p:sp>
      <p:sp>
        <p:nvSpPr>
          <p:cNvPr id="42" name="TextBox 41"/>
          <p:cNvSpPr txBox="1"/>
          <p:nvPr>
            <p:custDataLst>
              <p:tags r:id="rId1"/>
            </p:custDataLst>
          </p:nvPr>
        </p:nvSpPr>
        <p:spPr>
          <a:xfrm>
            <a:off x="6734216" y="3599914"/>
            <a:ext cx="804793"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44" name="TextBox 43"/>
          <p:cNvSpPr txBox="1"/>
          <p:nvPr>
            <p:custDataLst>
              <p:tags r:id="rId2"/>
            </p:custDataLst>
          </p:nvPr>
        </p:nvSpPr>
        <p:spPr>
          <a:xfrm>
            <a:off x="2341932" y="2532356"/>
            <a:ext cx="617589"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pic>
        <p:nvPicPr>
          <p:cNvPr id="46" name="Picture 45"/>
          <p:cNvPicPr>
            <a:picLocks noChangeAspect="1"/>
          </p:cNvPicPr>
          <p:nvPr/>
        </p:nvPicPr>
        <p:blipFill>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5769" y="1229934"/>
            <a:ext cx="1297813" cy="1923637"/>
          </a:xfrm>
          <a:prstGeom prst="rect">
            <a:avLst/>
          </a:prstGeom>
        </p:spPr>
      </p:pic>
      <p:pic>
        <p:nvPicPr>
          <p:cNvPr id="48" name="Picture 47"/>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33" t="59015" r="9345" b="8506"/>
          <a:stretch/>
        </p:blipFill>
        <p:spPr>
          <a:xfrm>
            <a:off x="6023842" y="4200011"/>
            <a:ext cx="1388156" cy="460972"/>
          </a:xfrm>
          <a:prstGeom prst="rect">
            <a:avLst/>
          </a:prstGeom>
        </p:spPr>
      </p:pic>
      <p:pic>
        <p:nvPicPr>
          <p:cNvPr id="49" name="Picture 48"/>
          <p:cNvPicPr>
            <a:picLocks noChangeAspect="1"/>
          </p:cNvPicPr>
          <p:nvPr/>
        </p:nvPicPr>
        <p:blipFill>
          <a:blip r:embed="rId14">
            <a:clrChange>
              <a:clrFrom>
                <a:srgbClr val="FFFFFF"/>
              </a:clrFrom>
              <a:clrTo>
                <a:srgbClr val="FFFFFF">
                  <a:alpha val="0"/>
                </a:srgbClr>
              </a:clrTo>
            </a:clrChange>
          </a:blip>
          <a:stretch>
            <a:fillRect/>
          </a:stretch>
        </p:blipFill>
        <p:spPr>
          <a:xfrm>
            <a:off x="2977415" y="4170374"/>
            <a:ext cx="1105913" cy="739246"/>
          </a:xfrm>
          <a:prstGeom prst="rect">
            <a:avLst/>
          </a:prstGeom>
        </p:spPr>
      </p:pic>
      <p:pic>
        <p:nvPicPr>
          <p:cNvPr id="50" name="Picture 49"/>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t="21502" b="5433"/>
          <a:stretch/>
        </p:blipFill>
        <p:spPr>
          <a:xfrm rot="10800000">
            <a:off x="1142080" y="3864595"/>
            <a:ext cx="1464310" cy="640080"/>
          </a:xfrm>
          <a:prstGeom prst="rect">
            <a:avLst/>
          </a:prstGeom>
        </p:spPr>
      </p:pic>
      <p:sp>
        <p:nvSpPr>
          <p:cNvPr id="51" name="TextBox 50"/>
          <p:cNvSpPr txBox="1"/>
          <p:nvPr>
            <p:custDataLst>
              <p:tags r:id="rId3"/>
            </p:custDataLst>
          </p:nvPr>
        </p:nvSpPr>
        <p:spPr>
          <a:xfrm>
            <a:off x="1537139" y="4766630"/>
            <a:ext cx="804793" cy="276999"/>
          </a:xfrm>
          <a:prstGeom prst="rect">
            <a:avLst/>
          </a:prstGeom>
          <a:pattFill prst="pct5">
            <a:fgClr>
              <a:srgbClr val="FFFFFF">
                <a:alpha val="0"/>
              </a:srgbClr>
            </a:fgClr>
            <a:bgClr>
              <a:srgbClr val="FFFFFF">
                <a:alpha val="0"/>
              </a:srgbClr>
            </a:bgClr>
          </a:pattFill>
        </p:spPr>
        <p:txBody>
          <a:bodyPr wrap="square" rtlCol="0">
            <a:spAutoFit/>
          </a:bodyPr>
          <a:lstStyle/>
          <a:p>
            <a:r>
              <a:rPr lang="tr-TR" altLang="zh-CN" sz="1200" dirty="0">
                <a:solidFill>
                  <a:srgbClr val="000000"/>
                </a:solidFill>
              </a:rPr>
              <a:t>X1 X2</a:t>
            </a:r>
            <a:r>
              <a:rPr lang="en-US" altLang="zh-CN" sz="1200" dirty="0">
                <a:solidFill>
                  <a:srgbClr val="000000"/>
                </a:solidFill>
              </a:rPr>
              <a:t> </a:t>
            </a:r>
            <a:endParaRPr lang="zh-CN" altLang="en-US" sz="1200" dirty="0">
              <a:solidFill>
                <a:srgbClr val="000000"/>
              </a:solidFill>
            </a:endParaRPr>
          </a:p>
        </p:txBody>
      </p:sp>
      <p:pic>
        <p:nvPicPr>
          <p:cNvPr id="52" name="Picture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46237" y="4880250"/>
            <a:ext cx="176835" cy="578000"/>
          </a:xfrm>
          <a:prstGeom prst="rect">
            <a:avLst/>
          </a:prstGeom>
        </p:spPr>
      </p:pic>
      <p:cxnSp>
        <p:nvCxnSpPr>
          <p:cNvPr id="53" name="Straight Connector 52"/>
          <p:cNvCxnSpPr/>
          <p:nvPr/>
        </p:nvCxnSpPr>
        <p:spPr>
          <a:xfrm>
            <a:off x="1913582" y="2865038"/>
            <a:ext cx="1522074"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54" name="Straight Connector 53"/>
          <p:cNvCxnSpPr/>
          <p:nvPr/>
        </p:nvCxnSpPr>
        <p:spPr>
          <a:xfrm>
            <a:off x="3749675" y="2862431"/>
            <a:ext cx="4030345"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pic>
        <p:nvPicPr>
          <p:cNvPr id="55" name="Pictur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41441" y="5001314"/>
            <a:ext cx="501493" cy="422192"/>
          </a:xfrm>
          <a:prstGeom prst="rect">
            <a:avLst/>
          </a:prstGeom>
        </p:spPr>
      </p:pic>
      <p:cxnSp>
        <p:nvCxnSpPr>
          <p:cNvPr id="56" name="Straight Connector 55"/>
          <p:cNvCxnSpPr/>
          <p:nvPr/>
        </p:nvCxnSpPr>
        <p:spPr>
          <a:xfrm>
            <a:off x="3430406" y="2865038"/>
            <a:ext cx="0" cy="288533"/>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flipH="1">
            <a:off x="3430407" y="2862431"/>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rot="5400000" flipH="1">
            <a:off x="7765054" y="2859114"/>
            <a:ext cx="274320" cy="27432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pic>
        <p:nvPicPr>
          <p:cNvPr id="59" name="Picture 58"/>
          <p:cNvPicPr>
            <a:picLocks noChangeAspect="1"/>
          </p:cNvPicPr>
          <p:nvPr/>
        </p:nvPicPr>
        <p:blipFill>
          <a:blip r:embed="rId14">
            <a:clrChange>
              <a:clrFrom>
                <a:srgbClr val="FFFFFF"/>
              </a:clrFrom>
              <a:clrTo>
                <a:srgbClr val="FFFFFF">
                  <a:alpha val="0"/>
                </a:srgbClr>
              </a:clrTo>
            </a:clrChange>
          </a:blip>
          <a:stretch>
            <a:fillRect/>
          </a:stretch>
        </p:blipFill>
        <p:spPr>
          <a:xfrm>
            <a:off x="4371796" y="4128278"/>
            <a:ext cx="1105913" cy="739246"/>
          </a:xfrm>
          <a:prstGeom prst="rect">
            <a:avLst/>
          </a:prstGeom>
        </p:spPr>
      </p:pic>
      <p:pic>
        <p:nvPicPr>
          <p:cNvPr id="60" name="Picture 59"/>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33" t="59015" r="9345" b="8506"/>
          <a:stretch/>
        </p:blipFill>
        <p:spPr>
          <a:xfrm>
            <a:off x="7481253" y="4222948"/>
            <a:ext cx="1388156" cy="460972"/>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94037" y="4905130"/>
            <a:ext cx="176835" cy="578000"/>
          </a:xfrm>
          <a:prstGeom prst="rect">
            <a:avLst/>
          </a:prstGeom>
        </p:spPr>
      </p:pic>
      <p:cxnSp>
        <p:nvCxnSpPr>
          <p:cNvPr id="62" name="Straight Connector 61"/>
          <p:cNvCxnSpPr/>
          <p:nvPr/>
        </p:nvCxnSpPr>
        <p:spPr>
          <a:xfrm>
            <a:off x="3430406" y="3471352"/>
            <a:ext cx="0" cy="75159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3" name="Straight Connector 62"/>
          <p:cNvCxnSpPr/>
          <p:nvPr/>
        </p:nvCxnSpPr>
        <p:spPr>
          <a:xfrm>
            <a:off x="3765658" y="3929331"/>
            <a:ext cx="822960"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4" name="Straight Connector 63"/>
          <p:cNvCxnSpPr/>
          <p:nvPr/>
        </p:nvCxnSpPr>
        <p:spPr>
          <a:xfrm flipH="1">
            <a:off x="3446390" y="3925998"/>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5" name="Straight Connector 64"/>
          <p:cNvCxnSpPr/>
          <p:nvPr/>
        </p:nvCxnSpPr>
        <p:spPr>
          <a:xfrm rot="5400000" flipH="1">
            <a:off x="4588618" y="3931657"/>
            <a:ext cx="274320" cy="27432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p:nvPr/>
        </p:nvCxnSpPr>
        <p:spPr>
          <a:xfrm>
            <a:off x="3057026" y="3448415"/>
            <a:ext cx="0" cy="75159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7" name="Straight Connector 66"/>
          <p:cNvCxnSpPr/>
          <p:nvPr/>
        </p:nvCxnSpPr>
        <p:spPr>
          <a:xfrm>
            <a:off x="2508386" y="4200011"/>
            <a:ext cx="548640"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8" name="Straight Connector 67"/>
          <p:cNvCxnSpPr/>
          <p:nvPr/>
        </p:nvCxnSpPr>
        <p:spPr>
          <a:xfrm>
            <a:off x="7868390" y="3508594"/>
            <a:ext cx="0" cy="75159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69" name="Straight Connector 68"/>
          <p:cNvCxnSpPr/>
          <p:nvPr/>
        </p:nvCxnSpPr>
        <p:spPr>
          <a:xfrm>
            <a:off x="6599386" y="3932411"/>
            <a:ext cx="973913"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0" name="Straight Connector 69"/>
          <p:cNvCxnSpPr/>
          <p:nvPr/>
        </p:nvCxnSpPr>
        <p:spPr>
          <a:xfrm rot="-5400000" flipH="1">
            <a:off x="7557368" y="3947779"/>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flipH="1" flipV="1">
            <a:off x="9458267" y="3925998"/>
            <a:ext cx="274320" cy="145106"/>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2" name="Straight Connector 71"/>
          <p:cNvCxnSpPr/>
          <p:nvPr/>
        </p:nvCxnSpPr>
        <p:spPr>
          <a:xfrm flipH="1">
            <a:off x="6280118" y="3934416"/>
            <a:ext cx="319268" cy="288532"/>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3" name="Straight Connector 72"/>
          <p:cNvCxnSpPr/>
          <p:nvPr/>
        </p:nvCxnSpPr>
        <p:spPr>
          <a:xfrm>
            <a:off x="8187284" y="3560238"/>
            <a:ext cx="3076" cy="36576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cxnSp>
        <p:nvCxnSpPr>
          <p:cNvPr id="74" name="Straight Connector 73"/>
          <p:cNvCxnSpPr/>
          <p:nvPr/>
        </p:nvCxnSpPr>
        <p:spPr>
          <a:xfrm>
            <a:off x="8178107" y="3927648"/>
            <a:ext cx="1280160" cy="0"/>
          </a:xfrm>
          <a:prstGeom prst="line">
            <a:avLst/>
          </a:prstGeom>
          <a:ln w="28575">
            <a:prstDash val="sysDot"/>
          </a:ln>
        </p:spPr>
        <p:style>
          <a:lnRef idx="3">
            <a:schemeClr val="accent1"/>
          </a:lnRef>
          <a:fillRef idx="0">
            <a:schemeClr val="accent1"/>
          </a:fillRef>
          <a:effectRef idx="2">
            <a:schemeClr val="accent1"/>
          </a:effectRef>
          <a:fontRef idx="minor">
            <a:schemeClr val="tx1"/>
          </a:fontRef>
        </p:style>
      </p:cxnSp>
      <p:pic>
        <p:nvPicPr>
          <p:cNvPr id="75" name="Picture 74"/>
          <p:cNvPicPr>
            <a:picLocks noChangeAspect="1"/>
          </p:cNvPicPr>
          <p:nvPr/>
        </p:nvPicPr>
        <p:blipFill>
          <a:blip r:embed="rId18">
            <a:clrChange>
              <a:clrFrom>
                <a:srgbClr val="FFFFFF"/>
              </a:clrFrom>
              <a:clrTo>
                <a:srgbClr val="FFFFFF">
                  <a:alpha val="0"/>
                </a:srgbClr>
              </a:clrTo>
            </a:clrChange>
          </a:blip>
          <a:stretch>
            <a:fillRect/>
          </a:stretch>
        </p:blipFill>
        <p:spPr>
          <a:xfrm>
            <a:off x="2852118" y="3035561"/>
            <a:ext cx="1100071" cy="639676"/>
          </a:xfrm>
          <a:prstGeom prst="rect">
            <a:avLst/>
          </a:prstGeom>
          <a:ln w="38100">
            <a:prstDash val="sysDot"/>
          </a:ln>
        </p:spPr>
      </p:pic>
      <p:pic>
        <p:nvPicPr>
          <p:cNvPr id="76" name="Picture 75"/>
          <p:cNvPicPr>
            <a:picLocks noChangeAspect="1"/>
          </p:cNvPicPr>
          <p:nvPr/>
        </p:nvPicPr>
        <p:blipFill>
          <a:blip r:embed="rId18">
            <a:clrChange>
              <a:clrFrom>
                <a:srgbClr val="FFFFFF"/>
              </a:clrFrom>
              <a:clrTo>
                <a:srgbClr val="FFFFFF">
                  <a:alpha val="0"/>
                </a:srgbClr>
              </a:clrTo>
            </a:clrChange>
          </a:blip>
          <a:stretch>
            <a:fillRect/>
          </a:stretch>
        </p:blipFill>
        <p:spPr>
          <a:xfrm>
            <a:off x="7665387" y="3037176"/>
            <a:ext cx="1100071" cy="639676"/>
          </a:xfrm>
          <a:prstGeom prst="rect">
            <a:avLst/>
          </a:prstGeom>
          <a:ln w="28575">
            <a:prstDash val="sysDot"/>
          </a:ln>
        </p:spPr>
      </p:pic>
      <p:cxnSp>
        <p:nvCxnSpPr>
          <p:cNvPr id="77" name="Straight Connector 76"/>
          <p:cNvCxnSpPr/>
          <p:nvPr/>
        </p:nvCxnSpPr>
        <p:spPr>
          <a:xfrm>
            <a:off x="1523501" y="4260190"/>
            <a:ext cx="0" cy="75159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p:cNvCxnSpPr/>
          <p:nvPr/>
        </p:nvCxnSpPr>
        <p:spPr>
          <a:xfrm>
            <a:off x="3365033" y="4799482"/>
            <a:ext cx="0" cy="45001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79" name="Picture 7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64165" y="5049786"/>
            <a:ext cx="501493" cy="422192"/>
          </a:xfrm>
          <a:prstGeom prst="rect">
            <a:avLst/>
          </a:prstGeom>
        </p:spPr>
      </p:pic>
      <p:cxnSp>
        <p:nvCxnSpPr>
          <p:cNvPr id="80" name="Straight Connector 79"/>
          <p:cNvCxnSpPr/>
          <p:nvPr/>
        </p:nvCxnSpPr>
        <p:spPr>
          <a:xfrm>
            <a:off x="4754576" y="4772527"/>
            <a:ext cx="0" cy="45001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1" name="Picture 8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53708" y="5022831"/>
            <a:ext cx="501493" cy="422192"/>
          </a:xfrm>
          <a:prstGeom prst="rect">
            <a:avLst/>
          </a:prstGeom>
        </p:spPr>
      </p:pic>
      <p:sp>
        <p:nvSpPr>
          <p:cNvPr id="82" name="TextBox 81"/>
          <p:cNvSpPr txBox="1"/>
          <p:nvPr>
            <p:custDataLst>
              <p:tags r:id="rId4"/>
            </p:custDataLst>
          </p:nvPr>
        </p:nvSpPr>
        <p:spPr>
          <a:xfrm>
            <a:off x="2546604" y="4783216"/>
            <a:ext cx="661346" cy="276999"/>
          </a:xfrm>
          <a:prstGeom prst="rect">
            <a:avLst/>
          </a:prstGeom>
          <a:pattFill prst="pct5">
            <a:fgClr>
              <a:srgbClr val="FFFFFF">
                <a:alpha val="0"/>
              </a:srgbClr>
            </a:fgClr>
            <a:bgClr>
              <a:srgbClr val="FFFFFF">
                <a:alpha val="0"/>
              </a:srgbClr>
            </a:bgClr>
          </a:pattFill>
        </p:spPr>
        <p:txBody>
          <a:bodyPr wrap="square" rtlCol="0">
            <a:spAutoFit/>
          </a:bodyPr>
          <a:lstStyle/>
          <a:p>
            <a:r>
              <a:rPr lang="tr-TR" altLang="zh-CN" sz="1200" dirty="0">
                <a:solidFill>
                  <a:srgbClr val="000000"/>
                </a:solidFill>
              </a:rPr>
              <a:t>X1 X2</a:t>
            </a:r>
            <a:r>
              <a:rPr lang="en-US" altLang="zh-CN" sz="1200" dirty="0">
                <a:solidFill>
                  <a:srgbClr val="000000"/>
                </a:solidFill>
              </a:rPr>
              <a:t> </a:t>
            </a:r>
            <a:endParaRPr lang="zh-CN" altLang="en-US" sz="1200" dirty="0">
              <a:solidFill>
                <a:srgbClr val="000000"/>
              </a:solidFill>
            </a:endParaRPr>
          </a:p>
        </p:txBody>
      </p:sp>
      <p:sp>
        <p:nvSpPr>
          <p:cNvPr id="83" name="TextBox 82"/>
          <p:cNvSpPr txBox="1"/>
          <p:nvPr>
            <p:custDataLst>
              <p:tags r:id="rId5"/>
            </p:custDataLst>
          </p:nvPr>
        </p:nvSpPr>
        <p:spPr>
          <a:xfrm>
            <a:off x="4058705" y="4757967"/>
            <a:ext cx="604841" cy="276999"/>
          </a:xfrm>
          <a:prstGeom prst="rect">
            <a:avLst/>
          </a:prstGeom>
          <a:pattFill prst="pct5">
            <a:fgClr>
              <a:srgbClr val="FFFFFF">
                <a:alpha val="0"/>
              </a:srgbClr>
            </a:fgClr>
            <a:bgClr>
              <a:srgbClr val="FFFFFF">
                <a:alpha val="0"/>
              </a:srgbClr>
            </a:bgClr>
          </a:pattFill>
        </p:spPr>
        <p:txBody>
          <a:bodyPr wrap="square" rtlCol="0">
            <a:spAutoFit/>
          </a:bodyPr>
          <a:lstStyle>
            <a:defPPr>
              <a:defRPr lang="de-DE"/>
            </a:defPPr>
            <a:lvl1pPr>
              <a:defRPr sz="1200">
                <a:solidFill>
                  <a:srgbClr val="000000"/>
                </a:solidFill>
                <a:latin typeface="Bosch Office Sans" pitchFamily="34" charset="0"/>
              </a:defRPr>
            </a:lvl1pPr>
            <a:lvl2pPr>
              <a:defRPr>
                <a:latin typeface="Bosch Office Sans" pitchFamily="34" charset="0"/>
              </a:defRPr>
            </a:lvl2pPr>
            <a:lvl3pPr>
              <a:defRPr>
                <a:latin typeface="Bosch Office Sans" pitchFamily="34" charset="0"/>
              </a:defRPr>
            </a:lvl3pPr>
            <a:lvl4pPr>
              <a:defRPr>
                <a:latin typeface="Bosch Office Sans" pitchFamily="34" charset="0"/>
              </a:defRPr>
            </a:lvl4pPr>
            <a:lvl5pPr>
              <a:defRPr>
                <a:latin typeface="Bosch Office Sans" pitchFamily="34" charset="0"/>
              </a:defRPr>
            </a:lvl5pPr>
            <a:lvl6pPr>
              <a:defRPr>
                <a:latin typeface="Bosch Office Sans" pitchFamily="34" charset="0"/>
              </a:defRPr>
            </a:lvl6pPr>
            <a:lvl7pPr>
              <a:defRPr>
                <a:latin typeface="Bosch Office Sans" pitchFamily="34" charset="0"/>
              </a:defRPr>
            </a:lvl7pPr>
            <a:lvl8pPr>
              <a:defRPr>
                <a:latin typeface="Bosch Office Sans" pitchFamily="34" charset="0"/>
              </a:defRPr>
            </a:lvl8pPr>
            <a:lvl9pPr>
              <a:defRPr>
                <a:latin typeface="Bosch Office Sans" pitchFamily="34" charset="0"/>
              </a:defRPr>
            </a:lvl9pPr>
          </a:lstStyle>
          <a:p>
            <a:r>
              <a:rPr lang="tr-TR" altLang="zh-CN" dirty="0"/>
              <a:t>X1 X2</a:t>
            </a:r>
            <a:r>
              <a:rPr lang="en-US" altLang="zh-CN" dirty="0"/>
              <a:t> </a:t>
            </a:r>
            <a:endParaRPr lang="zh-CN" altLang="en-US" dirty="0"/>
          </a:p>
        </p:txBody>
      </p:sp>
      <p:sp>
        <p:nvSpPr>
          <p:cNvPr id="84" name="TextBox 83"/>
          <p:cNvSpPr txBox="1"/>
          <p:nvPr>
            <p:custDataLst>
              <p:tags r:id="rId6"/>
            </p:custDataLst>
          </p:nvPr>
        </p:nvSpPr>
        <p:spPr>
          <a:xfrm>
            <a:off x="9836264" y="4710617"/>
            <a:ext cx="804793" cy="276999"/>
          </a:xfrm>
          <a:prstGeom prst="rect">
            <a:avLst/>
          </a:prstGeom>
          <a:pattFill prst="pct5">
            <a:fgClr>
              <a:srgbClr val="FFFFFF">
                <a:alpha val="0"/>
              </a:srgbClr>
            </a:fgClr>
            <a:bgClr>
              <a:srgbClr val="FFFFFF">
                <a:alpha val="0"/>
              </a:srgbClr>
            </a:bgClr>
          </a:pattFill>
        </p:spPr>
        <p:txBody>
          <a:bodyPr wrap="square" rtlCol="0">
            <a:spAutoFit/>
          </a:bodyPr>
          <a:lstStyle/>
          <a:p>
            <a:r>
              <a:rPr lang="tr-TR" altLang="zh-CN" sz="1200" dirty="0">
                <a:solidFill>
                  <a:srgbClr val="000000"/>
                </a:solidFill>
              </a:rPr>
              <a:t>X1 X2</a:t>
            </a:r>
            <a:r>
              <a:rPr lang="en-US" altLang="zh-CN" sz="1200" dirty="0">
                <a:solidFill>
                  <a:srgbClr val="000000"/>
                </a:solidFill>
              </a:rPr>
              <a:t> </a:t>
            </a:r>
            <a:endParaRPr lang="zh-CN" altLang="en-US" sz="1200" dirty="0">
              <a:solidFill>
                <a:srgbClr val="000000"/>
              </a:solidFill>
            </a:endParaRPr>
          </a:p>
        </p:txBody>
      </p:sp>
      <p:pic>
        <p:nvPicPr>
          <p:cNvPr id="85" name="Picture 8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36889" y="5019165"/>
            <a:ext cx="501493" cy="422192"/>
          </a:xfrm>
          <a:prstGeom prst="rect">
            <a:avLst/>
          </a:prstGeom>
        </p:spPr>
      </p:pic>
      <p:cxnSp>
        <p:nvCxnSpPr>
          <p:cNvPr id="86" name="Straight Connector 85"/>
          <p:cNvCxnSpPr/>
          <p:nvPr/>
        </p:nvCxnSpPr>
        <p:spPr>
          <a:xfrm flipH="1">
            <a:off x="9718949" y="4660983"/>
            <a:ext cx="0" cy="36576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8" name="TextBox 87"/>
          <p:cNvSpPr txBox="1"/>
          <p:nvPr>
            <p:custDataLst>
              <p:tags r:id="rId7"/>
            </p:custDataLst>
          </p:nvPr>
        </p:nvSpPr>
        <p:spPr>
          <a:xfrm>
            <a:off x="3930431" y="3599914"/>
            <a:ext cx="617589"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89" name="TextBox 88"/>
          <p:cNvSpPr txBox="1"/>
          <p:nvPr>
            <p:custDataLst>
              <p:tags r:id="rId8"/>
            </p:custDataLst>
          </p:nvPr>
        </p:nvSpPr>
        <p:spPr>
          <a:xfrm>
            <a:off x="2395612" y="3599914"/>
            <a:ext cx="617589" cy="276999"/>
          </a:xfrm>
          <a:prstGeom prst="rect">
            <a:avLst/>
          </a:prstGeom>
          <a:solidFill>
            <a:srgbClr val="FFFFFF"/>
          </a:solidFill>
        </p:spPr>
        <p:txBody>
          <a:bodyPr wrap="square" rtlCol="0">
            <a:spAutoFit/>
          </a:bodyPr>
          <a:lstStyle>
            <a:defPPr>
              <a:defRPr lang="de-DE"/>
            </a:defPPr>
            <a:lvl1pPr>
              <a:defRPr sz="1200">
                <a:solidFill>
                  <a:srgbClr val="000000"/>
                </a:solidFill>
                <a:latin typeface="Bosch Office Sans" pitchFamily="34" charset="0"/>
              </a:defRPr>
            </a:lvl1pPr>
            <a:lvl2pPr>
              <a:defRPr>
                <a:latin typeface="Bosch Office Sans" pitchFamily="34" charset="0"/>
              </a:defRPr>
            </a:lvl2pPr>
            <a:lvl3pPr>
              <a:defRPr>
                <a:latin typeface="Bosch Office Sans" pitchFamily="34" charset="0"/>
              </a:defRPr>
            </a:lvl3pPr>
            <a:lvl4pPr>
              <a:defRPr>
                <a:latin typeface="Bosch Office Sans" pitchFamily="34" charset="0"/>
              </a:defRPr>
            </a:lvl4pPr>
            <a:lvl5pPr>
              <a:defRPr>
                <a:latin typeface="Bosch Office Sans" pitchFamily="34" charset="0"/>
              </a:defRPr>
            </a:lvl5pPr>
            <a:lvl6pPr>
              <a:defRPr>
                <a:latin typeface="Bosch Office Sans" pitchFamily="34" charset="0"/>
              </a:defRPr>
            </a:lvl6pPr>
            <a:lvl7pPr>
              <a:defRPr>
                <a:latin typeface="Bosch Office Sans" pitchFamily="34" charset="0"/>
              </a:defRPr>
            </a:lvl7pPr>
            <a:lvl8pPr>
              <a:defRPr>
                <a:latin typeface="Bosch Office Sans" pitchFamily="34" charset="0"/>
              </a:defRPr>
            </a:lvl8pPr>
            <a:lvl9pPr>
              <a:defRPr>
                <a:latin typeface="Bosch Office Sans" pitchFamily="34" charset="0"/>
              </a:defRPr>
            </a:lvl9pPr>
          </a:lstStyle>
          <a:p>
            <a:r>
              <a:rPr lang="en-US" altLang="zh-CN" dirty="0"/>
              <a:t>P Q</a:t>
            </a:r>
            <a:r>
              <a:rPr lang="tr-TR" altLang="zh-CN" dirty="0"/>
              <a:t> E</a:t>
            </a:r>
            <a:endParaRPr lang="zh-CN" altLang="en-US" dirty="0"/>
          </a:p>
        </p:txBody>
      </p:sp>
      <p:sp>
        <p:nvSpPr>
          <p:cNvPr id="90" name="TextBox 89"/>
          <p:cNvSpPr txBox="1"/>
          <p:nvPr>
            <p:custDataLst>
              <p:tags r:id="rId9"/>
            </p:custDataLst>
          </p:nvPr>
        </p:nvSpPr>
        <p:spPr>
          <a:xfrm>
            <a:off x="8594618" y="3599914"/>
            <a:ext cx="804793"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sp>
        <p:nvSpPr>
          <p:cNvPr id="91" name="TextBox 90"/>
          <p:cNvSpPr txBox="1"/>
          <p:nvPr>
            <p:custDataLst>
              <p:tags r:id="rId10"/>
            </p:custDataLst>
          </p:nvPr>
        </p:nvSpPr>
        <p:spPr>
          <a:xfrm>
            <a:off x="5662529" y="2532356"/>
            <a:ext cx="617589" cy="276999"/>
          </a:xfrm>
          <a:prstGeom prst="rect">
            <a:avLst/>
          </a:prstGeom>
          <a:solidFill>
            <a:srgbClr val="FFFFFF"/>
          </a:solidFill>
        </p:spPr>
        <p:txBody>
          <a:bodyPr wrap="square" rtlCol="0">
            <a:spAutoFit/>
          </a:bodyPr>
          <a:lstStyle/>
          <a:p>
            <a:r>
              <a:rPr lang="en-US" altLang="zh-CN" sz="1200" dirty="0">
                <a:solidFill>
                  <a:srgbClr val="000000"/>
                </a:solidFill>
              </a:rPr>
              <a:t>P Q</a:t>
            </a:r>
            <a:r>
              <a:rPr lang="tr-TR" altLang="zh-CN" sz="1200" dirty="0">
                <a:solidFill>
                  <a:srgbClr val="000000"/>
                </a:solidFill>
              </a:rPr>
              <a:t> E</a:t>
            </a:r>
            <a:endParaRPr lang="zh-CN" altLang="en-US" sz="1200" dirty="0">
              <a:solidFill>
                <a:srgbClr val="000000"/>
              </a:solidFill>
            </a:endParaRPr>
          </a:p>
        </p:txBody>
      </p:sp>
      <p:pic>
        <p:nvPicPr>
          <p:cNvPr id="92" name="Picture 91"/>
          <p:cNvPicPr>
            <a:picLocks noChangeAspect="1"/>
          </p:cNvPicPr>
          <p:nvPr/>
        </p:nvPicPr>
        <p:blipFill>
          <a:blip r:embed="rId14">
            <a:clrChange>
              <a:clrFrom>
                <a:srgbClr val="FFFFFF"/>
              </a:clrFrom>
              <a:clrTo>
                <a:srgbClr val="FFFFFF">
                  <a:alpha val="0"/>
                </a:srgbClr>
              </a:clrTo>
            </a:clrChange>
          </a:blip>
          <a:stretch>
            <a:fillRect/>
          </a:stretch>
        </p:blipFill>
        <p:spPr>
          <a:xfrm>
            <a:off x="9285571" y="3961051"/>
            <a:ext cx="1105913" cy="739246"/>
          </a:xfrm>
          <a:prstGeom prst="rect">
            <a:avLst/>
          </a:prstGeom>
        </p:spPr>
      </p:pic>
      <p:sp>
        <p:nvSpPr>
          <p:cNvPr id="93" name="Title 1">
            <a:extLst>
              <a:ext uri="{FF2B5EF4-FFF2-40B4-BE49-F238E27FC236}">
                <a16:creationId xmlns:a16="http://schemas.microsoft.com/office/drawing/2014/main" id="{F70BC04D-A1F3-4D9B-BEAE-5D1D8C64E336}"/>
              </a:ext>
            </a:extLst>
          </p:cNvPr>
          <p:cNvSpPr>
            <a:spLocks noGrp="1"/>
          </p:cNvSpPr>
          <p:nvPr>
            <p:ph type="title"/>
          </p:nvPr>
        </p:nvSpPr>
        <p:spPr>
          <a:xfrm>
            <a:off x="259200" y="648000"/>
            <a:ext cx="10450800" cy="388800"/>
          </a:xfrm>
        </p:spPr>
        <p:txBody>
          <a:bodyPr/>
          <a:lstStyle/>
          <a:p>
            <a:r>
              <a:rPr lang="de-DE"/>
              <a:t>Easy Addressing</a:t>
            </a:r>
            <a:endParaRPr lang="en-US"/>
          </a:p>
        </p:txBody>
      </p:sp>
      <p:sp>
        <p:nvSpPr>
          <p:cNvPr id="94" name="Text Placeholder 2">
            <a:extLst>
              <a:ext uri="{FF2B5EF4-FFF2-40B4-BE49-F238E27FC236}">
                <a16:creationId xmlns:a16="http://schemas.microsoft.com/office/drawing/2014/main" id="{7D16C785-BCAE-49FE-90D6-81328E125090}"/>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895897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txBox="1"/>
          <p:nvPr/>
        </p:nvSpPr>
        <p:spPr>
          <a:xfrm>
            <a:off x="7888607" y="1165819"/>
            <a:ext cx="2885561" cy="2808846"/>
          </a:xfrm>
          <a:prstGeom prst="rect">
            <a:avLst/>
          </a:prstGeom>
        </p:spPr>
        <p:txBody>
          <a:bodyPr vert="horz" wrap="square" lIns="0" tIns="154305" rIns="0" bIns="0" rtlCol="0">
            <a:spAutoFit/>
          </a:bodyPr>
          <a:lstStyle/>
          <a:p>
            <a:pPr marL="12065">
              <a:lnSpc>
                <a:spcPct val="100000"/>
              </a:lnSpc>
              <a:spcBef>
                <a:spcPts val="1215"/>
              </a:spcBef>
              <a:tabLst>
                <a:tab pos="299085" algn="l"/>
                <a:tab pos="299720" algn="l"/>
              </a:tabLst>
            </a:pPr>
            <a:r>
              <a:rPr sz="1400" b="1" spc="-5" dirty="0">
                <a:latin typeface="+mj-lt"/>
                <a:cs typeface="Calibri"/>
              </a:rPr>
              <a:t>Outdoor </a:t>
            </a:r>
            <a:r>
              <a:rPr sz="1400" b="1" dirty="0">
                <a:latin typeface="+mj-lt"/>
                <a:cs typeface="Calibri"/>
              </a:rPr>
              <a:t>Unit Input / </a:t>
            </a:r>
            <a:r>
              <a:rPr sz="1400" b="1" spc="-5" dirty="0">
                <a:latin typeface="+mj-lt"/>
                <a:cs typeface="Calibri"/>
              </a:rPr>
              <a:t>Output </a:t>
            </a:r>
            <a:r>
              <a:rPr sz="1400" b="1" dirty="0">
                <a:latin typeface="+mj-lt"/>
                <a:cs typeface="Calibri"/>
              </a:rPr>
              <a:t>Dry</a:t>
            </a:r>
            <a:r>
              <a:rPr sz="1400" b="1" spc="-90" dirty="0">
                <a:latin typeface="+mj-lt"/>
                <a:cs typeface="Calibri"/>
              </a:rPr>
              <a:t> </a:t>
            </a:r>
            <a:r>
              <a:rPr sz="1400" b="1" spc="-5" dirty="0">
                <a:latin typeface="+mj-lt"/>
                <a:cs typeface="Calibri"/>
              </a:rPr>
              <a:t>Contact</a:t>
            </a:r>
            <a:endParaRPr sz="1400" b="1" dirty="0">
              <a:latin typeface="+mj-lt"/>
              <a:cs typeface="Calibri"/>
            </a:endParaRPr>
          </a:p>
          <a:p>
            <a:pPr marL="12700" marR="5080">
              <a:lnSpc>
                <a:spcPct val="120100"/>
              </a:lnSpc>
              <a:spcBef>
                <a:spcPts val="610"/>
              </a:spcBef>
            </a:pPr>
            <a:r>
              <a:rPr lang="tr-TR" sz="1400" spc="-5" dirty="0" err="1">
                <a:latin typeface="+mj-lt"/>
                <a:cs typeface="Calibri"/>
              </a:rPr>
              <a:t>Outdoor</a:t>
            </a:r>
            <a:r>
              <a:rPr lang="tr-TR" sz="1400" spc="-5" dirty="0">
                <a:latin typeface="+mj-lt"/>
                <a:cs typeface="Calibri"/>
              </a:rPr>
              <a:t> </a:t>
            </a:r>
            <a:r>
              <a:rPr lang="tr-TR" sz="1400" spc="-5" dirty="0" err="1">
                <a:latin typeface="+mj-lt"/>
                <a:cs typeface="Calibri"/>
              </a:rPr>
              <a:t>unit</a:t>
            </a:r>
            <a:r>
              <a:rPr sz="1400" spc="-10" dirty="0">
                <a:latin typeface="+mj-lt"/>
                <a:cs typeface="Calibri"/>
              </a:rPr>
              <a:t> supports 12V </a:t>
            </a:r>
            <a:r>
              <a:rPr lang="tr-TR" sz="1400" spc="-10" dirty="0" err="1">
                <a:latin typeface="+mj-lt"/>
                <a:cs typeface="Calibri"/>
              </a:rPr>
              <a:t>input</a:t>
            </a:r>
            <a:r>
              <a:rPr lang="tr-TR" sz="1400" spc="-10" dirty="0">
                <a:latin typeface="+mj-lt"/>
                <a:cs typeface="Calibri"/>
              </a:rPr>
              <a:t> </a:t>
            </a:r>
            <a:r>
              <a:rPr sz="1400" spc="-5" dirty="0">
                <a:latin typeface="+mj-lt"/>
                <a:cs typeface="Calibri"/>
              </a:rPr>
              <a:t>and </a:t>
            </a:r>
            <a:r>
              <a:rPr sz="1400" spc="-10" dirty="0">
                <a:latin typeface="+mj-lt"/>
                <a:cs typeface="Calibri"/>
              </a:rPr>
              <a:t>220V </a:t>
            </a:r>
            <a:r>
              <a:rPr lang="tr-TR" sz="1400" spc="-10" dirty="0" err="1">
                <a:latin typeface="+mj-lt"/>
                <a:cs typeface="Calibri"/>
              </a:rPr>
              <a:t>output</a:t>
            </a:r>
            <a:r>
              <a:rPr lang="tr-TR" sz="1400" spc="-10" dirty="0">
                <a:latin typeface="+mj-lt"/>
                <a:cs typeface="Calibri"/>
              </a:rPr>
              <a:t> </a:t>
            </a:r>
            <a:r>
              <a:rPr sz="1400" spc="-5" dirty="0">
                <a:latin typeface="+mj-lt"/>
                <a:cs typeface="Calibri"/>
              </a:rPr>
              <a:t>dry </a:t>
            </a:r>
            <a:r>
              <a:rPr sz="1400" spc="-10" dirty="0">
                <a:latin typeface="+mj-lt"/>
                <a:cs typeface="Calibri"/>
              </a:rPr>
              <a:t>contacts to </a:t>
            </a:r>
            <a:r>
              <a:rPr sz="1400" spc="-10">
                <a:latin typeface="+mj-lt"/>
                <a:cs typeface="Calibri"/>
              </a:rPr>
              <a:t>extend </a:t>
            </a:r>
            <a:r>
              <a:rPr sz="1400" spc="-5">
                <a:latin typeface="+mj-lt"/>
                <a:cs typeface="Calibri"/>
              </a:rPr>
              <a:t>functions. </a:t>
            </a:r>
            <a:endParaRPr lang="tr-TR" sz="1400" spc="-5" dirty="0">
              <a:latin typeface="+mj-lt"/>
              <a:cs typeface="Calibri"/>
            </a:endParaRPr>
          </a:p>
          <a:p>
            <a:pPr marL="12700" marR="5080">
              <a:lnSpc>
                <a:spcPct val="120100"/>
              </a:lnSpc>
              <a:spcBef>
                <a:spcPts val="610"/>
              </a:spcBef>
            </a:pPr>
            <a:r>
              <a:rPr sz="1400" spc="-15" dirty="0">
                <a:latin typeface="+mj-lt"/>
                <a:cs typeface="Calibri"/>
              </a:rPr>
              <a:t>For </a:t>
            </a:r>
            <a:r>
              <a:rPr sz="1400" spc="-10" dirty="0">
                <a:latin typeface="+mj-lt"/>
                <a:cs typeface="Calibri"/>
              </a:rPr>
              <a:t>example, </a:t>
            </a:r>
            <a:r>
              <a:rPr sz="1400" spc="-5" dirty="0">
                <a:latin typeface="+mj-lt"/>
                <a:cs typeface="Calibri"/>
              </a:rPr>
              <a:t>the input  dry </a:t>
            </a:r>
            <a:r>
              <a:rPr sz="1400" spc="-10" dirty="0">
                <a:latin typeface="+mj-lt"/>
                <a:cs typeface="Calibri"/>
              </a:rPr>
              <a:t>contact can achieve </a:t>
            </a:r>
            <a:r>
              <a:rPr sz="1400" spc="-15" dirty="0">
                <a:latin typeface="+mj-lt"/>
                <a:cs typeface="Calibri"/>
              </a:rPr>
              <a:t>remote </a:t>
            </a:r>
            <a:r>
              <a:rPr sz="1400" spc="-10" dirty="0">
                <a:latin typeface="+mj-lt"/>
                <a:cs typeface="Calibri"/>
              </a:rPr>
              <a:t>emergency stop </a:t>
            </a:r>
            <a:r>
              <a:rPr sz="1400" spc="-5" dirty="0">
                <a:latin typeface="+mj-lt"/>
                <a:cs typeface="Calibri"/>
              </a:rPr>
              <a:t>function and </a:t>
            </a:r>
            <a:r>
              <a:rPr sz="1400" spc="-10" dirty="0">
                <a:latin typeface="+mj-lt"/>
                <a:cs typeface="Calibri"/>
              </a:rPr>
              <a:t>output </a:t>
            </a:r>
            <a:r>
              <a:rPr sz="1400" spc="-5" dirty="0">
                <a:latin typeface="+mj-lt"/>
                <a:cs typeface="Calibri"/>
              </a:rPr>
              <a:t>dry </a:t>
            </a:r>
            <a:r>
              <a:rPr sz="1400" spc="-10" dirty="0">
                <a:latin typeface="+mj-lt"/>
                <a:cs typeface="Calibri"/>
              </a:rPr>
              <a:t>contact </a:t>
            </a:r>
            <a:r>
              <a:rPr sz="1400" spc="-5" dirty="0">
                <a:latin typeface="+mj-lt"/>
                <a:cs typeface="Calibri"/>
              </a:rPr>
              <a:t>which </a:t>
            </a:r>
            <a:r>
              <a:rPr sz="1400" spc="-10" dirty="0">
                <a:latin typeface="+mj-lt"/>
                <a:cs typeface="Calibri"/>
              </a:rPr>
              <a:t>can </a:t>
            </a:r>
            <a:r>
              <a:rPr lang="tr-TR" sz="1400" spc="-10" dirty="0">
                <a:latin typeface="+mj-lt"/>
                <a:cs typeface="Calibri"/>
              </a:rPr>
              <a:t>be </a:t>
            </a:r>
            <a:r>
              <a:rPr sz="1400" spc="-10" dirty="0">
                <a:latin typeface="+mj-lt"/>
                <a:cs typeface="Calibri"/>
              </a:rPr>
              <a:t>connect</a:t>
            </a:r>
            <a:r>
              <a:rPr lang="tr-TR" sz="1400" spc="-10" dirty="0" err="1">
                <a:latin typeface="+mj-lt"/>
                <a:cs typeface="Calibri"/>
              </a:rPr>
              <a:t>ed</a:t>
            </a:r>
            <a:r>
              <a:rPr lang="tr-TR" sz="1400" spc="-10" dirty="0">
                <a:latin typeface="+mj-lt"/>
                <a:cs typeface="Calibri"/>
              </a:rPr>
              <a:t> </a:t>
            </a:r>
            <a:r>
              <a:rPr sz="1400" spc="-10" dirty="0">
                <a:latin typeface="+mj-lt"/>
                <a:cs typeface="Calibri"/>
              </a:rPr>
              <a:t>to </a:t>
            </a:r>
            <a:r>
              <a:rPr sz="1400" spc="-5" dirty="0">
                <a:latin typeface="+mj-lt"/>
                <a:cs typeface="Calibri"/>
              </a:rPr>
              <a:t>an alarm </a:t>
            </a:r>
            <a:r>
              <a:rPr sz="1400" spc="-10" dirty="0">
                <a:latin typeface="+mj-lt"/>
                <a:cs typeface="Calibri"/>
              </a:rPr>
              <a:t>to achieve </a:t>
            </a:r>
            <a:r>
              <a:rPr sz="1400" spc="-15" dirty="0">
                <a:latin typeface="+mj-lt"/>
                <a:cs typeface="Calibri"/>
              </a:rPr>
              <a:t>remote </a:t>
            </a:r>
            <a:r>
              <a:rPr sz="1400" spc="-5">
                <a:latin typeface="+mj-lt"/>
                <a:cs typeface="Calibri"/>
              </a:rPr>
              <a:t>alarm</a:t>
            </a:r>
            <a:r>
              <a:rPr sz="1400" spc="60">
                <a:latin typeface="+mj-lt"/>
                <a:cs typeface="Calibri"/>
              </a:rPr>
              <a:t> </a:t>
            </a:r>
            <a:r>
              <a:rPr sz="1400" spc="-5">
                <a:latin typeface="+mj-lt"/>
                <a:cs typeface="Calibri"/>
              </a:rPr>
              <a:t>function.</a:t>
            </a:r>
            <a:endParaRPr sz="1400" dirty="0">
              <a:latin typeface="+mj-lt"/>
              <a:cs typeface="Calibri"/>
            </a:endParaRPr>
          </a:p>
        </p:txBody>
      </p:sp>
      <p:cxnSp>
        <p:nvCxnSpPr>
          <p:cNvPr id="20" name="Straight Connector 19"/>
          <p:cNvCxnSpPr>
            <a:stCxn id="25" idx="3"/>
          </p:cNvCxnSpPr>
          <p:nvPr/>
        </p:nvCxnSpPr>
        <p:spPr>
          <a:xfrm flipV="1">
            <a:off x="1655921" y="2787416"/>
            <a:ext cx="1445648" cy="0"/>
          </a:xfrm>
          <a:prstGeom prst="line">
            <a:avLst/>
          </a:prstGeom>
          <a:ln w="22225">
            <a:prstDash val="dash"/>
          </a:ln>
        </p:spPr>
        <p:style>
          <a:lnRef idx="2">
            <a:schemeClr val="dk1"/>
          </a:lnRef>
          <a:fillRef idx="0">
            <a:schemeClr val="dk1"/>
          </a:fillRef>
          <a:effectRef idx="1">
            <a:schemeClr val="dk1"/>
          </a:effectRef>
          <a:fontRef idx="minor">
            <a:schemeClr val="tx1"/>
          </a:fontRef>
        </p:style>
      </p:cxnSp>
      <p:sp>
        <p:nvSpPr>
          <p:cNvPr id="24" name="Flowchart: Manual Operation 23"/>
          <p:cNvSpPr/>
          <p:nvPr/>
        </p:nvSpPr>
        <p:spPr>
          <a:xfrm>
            <a:off x="700431" y="1590576"/>
            <a:ext cx="1093646" cy="608374"/>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endParaRPr lang="en-US" kern="0" dirty="0">
              <a:solidFill>
                <a:srgbClr val="000000"/>
              </a:solidFill>
              <a:latin typeface="Bosch Office Sans"/>
            </a:endParaRPr>
          </a:p>
        </p:txBody>
      </p:sp>
      <p:pic>
        <p:nvPicPr>
          <p:cNvPr id="25" name="Picture 24"/>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383" y="2198949"/>
            <a:ext cx="810538" cy="1201391"/>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4161" y="2559419"/>
            <a:ext cx="449847" cy="449847"/>
          </a:xfrm>
          <a:prstGeom prst="rect">
            <a:avLst/>
          </a:prstGeom>
        </p:spPr>
      </p:pic>
      <p:pic>
        <p:nvPicPr>
          <p:cNvPr id="38" name="Picture 37"/>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383" y="4184252"/>
            <a:ext cx="810538" cy="1201391"/>
          </a:xfrm>
          <a:prstGeom prst="rect">
            <a:avLst/>
          </a:prstGeom>
        </p:spPr>
      </p:pic>
      <p:sp>
        <p:nvSpPr>
          <p:cNvPr id="39" name="object 4"/>
          <p:cNvSpPr txBox="1"/>
          <p:nvPr>
            <p:custDataLst>
              <p:tags r:id="rId1"/>
            </p:custDataLst>
          </p:nvPr>
        </p:nvSpPr>
        <p:spPr>
          <a:xfrm>
            <a:off x="700431" y="1222521"/>
            <a:ext cx="2918012" cy="283977"/>
          </a:xfrm>
          <a:prstGeom prst="rect">
            <a:avLst/>
          </a:prstGeom>
        </p:spPr>
        <p:txBody>
          <a:bodyPr vert="horz" wrap="square" lIns="0" tIns="0" rIns="0" bIns="0" rtlCol="0">
            <a:spAutoFit/>
          </a:bodyPr>
          <a:lstStyle/>
          <a:p>
            <a:pPr marL="34925" marR="5080">
              <a:lnSpc>
                <a:spcPct val="100000"/>
              </a:lnSpc>
              <a:spcBef>
                <a:spcPts val="1055"/>
              </a:spcBef>
              <a:tabLst>
                <a:tab pos="377825" algn="l"/>
                <a:tab pos="378460" algn="l"/>
              </a:tabLst>
            </a:pPr>
            <a:r>
              <a:rPr lang="tr-TR" u="sng" spc="-5" dirty="0">
                <a:latin typeface="+mj-lt"/>
                <a:cs typeface="Arial"/>
              </a:rPr>
              <a:t>Remote </a:t>
            </a:r>
            <a:r>
              <a:rPr lang="tr-TR" u="sng" spc="-5" dirty="0" err="1">
                <a:latin typeface="+mj-lt"/>
                <a:cs typeface="Arial"/>
              </a:rPr>
              <a:t>Emergency</a:t>
            </a:r>
            <a:r>
              <a:rPr lang="tr-TR" u="sng" spc="-5" dirty="0">
                <a:latin typeface="+mj-lt"/>
                <a:cs typeface="Arial"/>
              </a:rPr>
              <a:t> Stop</a:t>
            </a:r>
          </a:p>
        </p:txBody>
      </p:sp>
      <p:cxnSp>
        <p:nvCxnSpPr>
          <p:cNvPr id="41" name="Straight Connector 40"/>
          <p:cNvCxnSpPr/>
          <p:nvPr/>
        </p:nvCxnSpPr>
        <p:spPr>
          <a:xfrm flipH="1" flipV="1">
            <a:off x="1628993" y="4784947"/>
            <a:ext cx="1445648" cy="0"/>
          </a:xfrm>
          <a:prstGeom prst="line">
            <a:avLst/>
          </a:prstGeom>
          <a:ln w="22225" cap="flat" cmpd="sng" algn="ctr">
            <a:solidFill>
              <a:schemeClr val="accent4"/>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4160" y="4560023"/>
            <a:ext cx="449847" cy="449847"/>
          </a:xfrm>
          <a:prstGeom prst="rect">
            <a:avLst/>
          </a:prstGeom>
        </p:spPr>
      </p:pic>
      <p:sp>
        <p:nvSpPr>
          <p:cNvPr id="43" name="Rectangle 42"/>
          <p:cNvSpPr/>
          <p:nvPr/>
        </p:nvSpPr>
        <p:spPr>
          <a:xfrm>
            <a:off x="1935148" y="4246144"/>
            <a:ext cx="1754519" cy="307777"/>
          </a:xfrm>
          <a:prstGeom prst="rect">
            <a:avLst/>
          </a:prstGeom>
        </p:spPr>
        <p:txBody>
          <a:bodyPr wrap="none">
            <a:spAutoFit/>
          </a:bodyPr>
          <a:lstStyle/>
          <a:p>
            <a:r>
              <a:rPr lang="tr-TR" sz="1400" spc="-10" dirty="0">
                <a:latin typeface="Calibri"/>
                <a:cs typeface="Calibri"/>
              </a:rPr>
              <a:t>Stop </a:t>
            </a:r>
            <a:r>
              <a:rPr lang="tr-TR" sz="1400" spc="-10" dirty="0" err="1">
                <a:latin typeface="Calibri"/>
                <a:cs typeface="Calibri"/>
              </a:rPr>
              <a:t>Signal</a:t>
            </a:r>
            <a:r>
              <a:rPr lang="tr-TR" sz="1400" spc="-10" dirty="0">
                <a:latin typeface="Calibri"/>
                <a:cs typeface="Calibri"/>
              </a:rPr>
              <a:t>, 12V </a:t>
            </a:r>
            <a:r>
              <a:rPr lang="tr-TR" sz="1400" spc="-10" dirty="0" err="1">
                <a:latin typeface="Calibri"/>
                <a:cs typeface="Calibri"/>
              </a:rPr>
              <a:t>input</a:t>
            </a:r>
            <a:endParaRPr lang="en-US" sz="1400" dirty="0"/>
          </a:p>
        </p:txBody>
      </p:sp>
      <p:cxnSp>
        <p:nvCxnSpPr>
          <p:cNvPr id="44" name="Straight Connector 43"/>
          <p:cNvCxnSpPr>
            <a:stCxn id="46" idx="3"/>
          </p:cNvCxnSpPr>
          <p:nvPr/>
        </p:nvCxnSpPr>
        <p:spPr>
          <a:xfrm flipV="1">
            <a:off x="5513257" y="2833686"/>
            <a:ext cx="1445648" cy="0"/>
          </a:xfrm>
          <a:prstGeom prst="line">
            <a:avLst/>
          </a:prstGeom>
          <a:ln w="22225">
            <a:prstDash val="dash"/>
          </a:ln>
        </p:spPr>
        <p:style>
          <a:lnRef idx="2">
            <a:schemeClr val="dk1"/>
          </a:lnRef>
          <a:fillRef idx="0">
            <a:schemeClr val="dk1"/>
          </a:fillRef>
          <a:effectRef idx="1">
            <a:schemeClr val="dk1"/>
          </a:effectRef>
          <a:fontRef idx="minor">
            <a:schemeClr val="tx1"/>
          </a:fontRef>
        </p:style>
      </p:cxnSp>
      <p:sp>
        <p:nvSpPr>
          <p:cNvPr id="45" name="Flowchart: Manual Operation 44"/>
          <p:cNvSpPr/>
          <p:nvPr/>
        </p:nvSpPr>
        <p:spPr>
          <a:xfrm>
            <a:off x="4557767" y="1636846"/>
            <a:ext cx="1093646" cy="608374"/>
          </a:xfrm>
          <a:prstGeom prst="flowChartManualOperation">
            <a:avLst/>
          </a:prstGeom>
          <a:pattFill prst="lgConfetti">
            <a:fgClr>
              <a:srgbClr val="5790BE"/>
            </a:fgClr>
            <a:bgClr>
              <a:schemeClr val="bg1"/>
            </a:bgClr>
          </a:pattFill>
          <a:ln w="9525" cap="flat" cmpd="sng" algn="ctr">
            <a:noFill/>
            <a:prstDash val="solid"/>
            <a:round/>
            <a:headEnd type="none" w="med" len="med"/>
            <a:tailEnd type="none" w="med" len="med"/>
          </a:ln>
          <a:effectLst/>
        </p:spPr>
        <p:txBody>
          <a:bodyPr rtlCol="0" anchor="ctr"/>
          <a:lstStyle/>
          <a:p>
            <a:pPr algn="ctr" fontAlgn="auto">
              <a:spcBef>
                <a:spcPts val="0"/>
              </a:spcBef>
              <a:spcAft>
                <a:spcPts val="0"/>
              </a:spcAft>
            </a:pPr>
            <a:endParaRPr lang="en-US" kern="0" dirty="0">
              <a:solidFill>
                <a:srgbClr val="000000"/>
              </a:solidFill>
              <a:latin typeface="Bosch Office Sans"/>
            </a:endParaRPr>
          </a:p>
        </p:txBody>
      </p:sp>
      <p:pic>
        <p:nvPicPr>
          <p:cNvPr id="46" name="Picture 45"/>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2719" y="2245219"/>
            <a:ext cx="810538" cy="1201391"/>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497" y="2605689"/>
            <a:ext cx="449847" cy="449847"/>
          </a:xfrm>
          <a:prstGeom prst="rect">
            <a:avLst/>
          </a:prstGeom>
        </p:spPr>
      </p:pic>
      <p:pic>
        <p:nvPicPr>
          <p:cNvPr id="49" name="Picture 48"/>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2719" y="4230522"/>
            <a:ext cx="810538" cy="1201391"/>
          </a:xfrm>
          <a:prstGeom prst="rect">
            <a:avLst/>
          </a:prstGeom>
        </p:spPr>
      </p:pic>
      <p:sp>
        <p:nvSpPr>
          <p:cNvPr id="50" name="object 4"/>
          <p:cNvSpPr txBox="1"/>
          <p:nvPr>
            <p:custDataLst>
              <p:tags r:id="rId2"/>
            </p:custDataLst>
          </p:nvPr>
        </p:nvSpPr>
        <p:spPr>
          <a:xfrm>
            <a:off x="4546347" y="1246679"/>
            <a:ext cx="2918012" cy="283977"/>
          </a:xfrm>
          <a:prstGeom prst="rect">
            <a:avLst/>
          </a:prstGeom>
        </p:spPr>
        <p:txBody>
          <a:bodyPr vert="horz" wrap="square" lIns="0" tIns="0" rIns="0" bIns="0" rtlCol="0">
            <a:spAutoFit/>
          </a:bodyPr>
          <a:lstStyle/>
          <a:p>
            <a:pPr marL="34925" marR="5080">
              <a:lnSpc>
                <a:spcPct val="100000"/>
              </a:lnSpc>
              <a:spcBef>
                <a:spcPts val="1055"/>
              </a:spcBef>
              <a:tabLst>
                <a:tab pos="377825" algn="l"/>
                <a:tab pos="378460" algn="l"/>
              </a:tabLst>
            </a:pPr>
            <a:r>
              <a:rPr lang="tr-TR" u="sng" spc="-5" dirty="0">
                <a:latin typeface="+mj-lt"/>
                <a:cs typeface="Arial"/>
              </a:rPr>
              <a:t>Remote Alarm</a:t>
            </a:r>
          </a:p>
        </p:txBody>
      </p:sp>
      <p:cxnSp>
        <p:nvCxnSpPr>
          <p:cNvPr id="51" name="Straight Connector 50"/>
          <p:cNvCxnSpPr/>
          <p:nvPr/>
        </p:nvCxnSpPr>
        <p:spPr>
          <a:xfrm flipV="1">
            <a:off x="5486329" y="4831217"/>
            <a:ext cx="1445648" cy="0"/>
          </a:xfrm>
          <a:prstGeom prst="line">
            <a:avLst/>
          </a:prstGeom>
          <a:ln w="22225" cap="flat" cmpd="sng" algn="ctr">
            <a:solidFill>
              <a:schemeClr val="accent4"/>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1496" y="4606293"/>
            <a:ext cx="449847" cy="449847"/>
          </a:xfrm>
          <a:prstGeom prst="rect">
            <a:avLst/>
          </a:prstGeom>
        </p:spPr>
      </p:pic>
      <p:sp>
        <p:nvSpPr>
          <p:cNvPr id="53" name="Rectangle 52"/>
          <p:cNvSpPr/>
          <p:nvPr/>
        </p:nvSpPr>
        <p:spPr>
          <a:xfrm>
            <a:off x="5697062" y="4273747"/>
            <a:ext cx="1993174" cy="307777"/>
          </a:xfrm>
          <a:prstGeom prst="rect">
            <a:avLst/>
          </a:prstGeom>
        </p:spPr>
        <p:txBody>
          <a:bodyPr wrap="none">
            <a:spAutoFit/>
          </a:bodyPr>
          <a:lstStyle/>
          <a:p>
            <a:r>
              <a:rPr lang="tr-TR" sz="1400" spc="-10" dirty="0" err="1">
                <a:latin typeface="Calibri"/>
                <a:cs typeface="Calibri"/>
              </a:rPr>
              <a:t>Error</a:t>
            </a:r>
            <a:r>
              <a:rPr lang="tr-TR" sz="1400" spc="-10" dirty="0">
                <a:latin typeface="Calibri"/>
                <a:cs typeface="Calibri"/>
              </a:rPr>
              <a:t> </a:t>
            </a:r>
            <a:r>
              <a:rPr lang="tr-TR" sz="1400" spc="-10" dirty="0" err="1">
                <a:latin typeface="Calibri"/>
                <a:cs typeface="Calibri"/>
              </a:rPr>
              <a:t>Signal</a:t>
            </a:r>
            <a:r>
              <a:rPr lang="tr-TR" sz="1400" spc="-10" dirty="0">
                <a:latin typeface="Calibri"/>
                <a:cs typeface="Calibri"/>
              </a:rPr>
              <a:t>, 220V </a:t>
            </a:r>
            <a:r>
              <a:rPr lang="tr-TR" sz="1400" spc="-10" dirty="0" err="1">
                <a:latin typeface="Calibri"/>
                <a:cs typeface="Calibri"/>
              </a:rPr>
              <a:t>output</a:t>
            </a:r>
            <a:endParaRPr lang="en-US" sz="1400" dirty="0"/>
          </a:p>
        </p:txBody>
      </p:sp>
      <p:sp>
        <p:nvSpPr>
          <p:cNvPr id="54" name="Rectangle 53"/>
          <p:cNvSpPr/>
          <p:nvPr/>
        </p:nvSpPr>
        <p:spPr>
          <a:xfrm>
            <a:off x="1928281" y="2372212"/>
            <a:ext cx="1007007" cy="307777"/>
          </a:xfrm>
          <a:prstGeom prst="rect">
            <a:avLst/>
          </a:prstGeom>
        </p:spPr>
        <p:txBody>
          <a:bodyPr wrap="none">
            <a:spAutoFit/>
          </a:bodyPr>
          <a:lstStyle/>
          <a:p>
            <a:r>
              <a:rPr lang="tr-TR" sz="1400" spc="-10" dirty="0">
                <a:latin typeface="Calibri"/>
                <a:cs typeface="Calibri"/>
              </a:rPr>
              <a:t>Normal </a:t>
            </a:r>
            <a:r>
              <a:rPr lang="tr-TR" sz="1400" spc="-10" dirty="0" err="1">
                <a:latin typeface="Calibri"/>
                <a:cs typeface="Calibri"/>
              </a:rPr>
              <a:t>run</a:t>
            </a:r>
            <a:endParaRPr lang="en-US" sz="1400" dirty="0"/>
          </a:p>
        </p:txBody>
      </p:sp>
      <p:sp>
        <p:nvSpPr>
          <p:cNvPr id="55" name="Rectangle 54"/>
          <p:cNvSpPr/>
          <p:nvPr/>
        </p:nvSpPr>
        <p:spPr>
          <a:xfrm>
            <a:off x="5654628" y="2416354"/>
            <a:ext cx="1007007" cy="307777"/>
          </a:xfrm>
          <a:prstGeom prst="rect">
            <a:avLst/>
          </a:prstGeom>
        </p:spPr>
        <p:txBody>
          <a:bodyPr wrap="none">
            <a:spAutoFit/>
          </a:bodyPr>
          <a:lstStyle/>
          <a:p>
            <a:r>
              <a:rPr lang="tr-TR" sz="1400" spc="-10" dirty="0">
                <a:latin typeface="Calibri"/>
                <a:cs typeface="Calibri"/>
              </a:rPr>
              <a:t>Normal </a:t>
            </a:r>
            <a:r>
              <a:rPr lang="tr-TR" sz="1400" spc="-10" dirty="0" err="1">
                <a:latin typeface="Calibri"/>
                <a:cs typeface="Calibri"/>
              </a:rPr>
              <a:t>run</a:t>
            </a:r>
            <a:endParaRPr lang="en-US" sz="1400" dirty="0"/>
          </a:p>
        </p:txBody>
      </p:sp>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1702" y="3861660"/>
            <a:ext cx="622033" cy="622033"/>
          </a:xfrm>
          <a:prstGeom prst="rect">
            <a:avLst/>
          </a:prstGeom>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200" y="3821442"/>
            <a:ext cx="622033" cy="622033"/>
          </a:xfrm>
          <a:prstGeom prst="rect">
            <a:avLst/>
          </a:prstGeom>
        </p:spPr>
      </p:pic>
      <p:cxnSp>
        <p:nvCxnSpPr>
          <p:cNvPr id="7" name="Straight Connector 6"/>
          <p:cNvCxnSpPr/>
          <p:nvPr/>
        </p:nvCxnSpPr>
        <p:spPr>
          <a:xfrm>
            <a:off x="3978442" y="1260008"/>
            <a:ext cx="0" cy="4249019"/>
          </a:xfrm>
          <a:prstGeom prst="line">
            <a:avLst/>
          </a:prstGeom>
        </p:spPr>
        <p:style>
          <a:lnRef idx="1">
            <a:schemeClr val="accent6"/>
          </a:lnRef>
          <a:fillRef idx="0">
            <a:schemeClr val="accent6"/>
          </a:fillRef>
          <a:effectRef idx="0">
            <a:schemeClr val="accent6"/>
          </a:effectRef>
          <a:fontRef idx="minor">
            <a:schemeClr val="tx1"/>
          </a:fontRef>
        </p:style>
      </p:cxnSp>
      <p:sp>
        <p:nvSpPr>
          <p:cNvPr id="34" name="Title 1">
            <a:extLst>
              <a:ext uri="{FF2B5EF4-FFF2-40B4-BE49-F238E27FC236}">
                <a16:creationId xmlns:a16="http://schemas.microsoft.com/office/drawing/2014/main" id="{D203BF00-585F-40F9-B2C8-E6BEC5F0CE21}"/>
              </a:ext>
            </a:extLst>
          </p:cNvPr>
          <p:cNvSpPr>
            <a:spLocks noGrp="1"/>
          </p:cNvSpPr>
          <p:nvPr>
            <p:ph type="title"/>
          </p:nvPr>
        </p:nvSpPr>
        <p:spPr>
          <a:xfrm>
            <a:off x="259200" y="648000"/>
            <a:ext cx="10450800" cy="388800"/>
          </a:xfrm>
        </p:spPr>
        <p:txBody>
          <a:bodyPr/>
          <a:lstStyle/>
          <a:p>
            <a:r>
              <a:rPr lang="de-DE"/>
              <a:t>Remote Controls</a:t>
            </a:r>
            <a:endParaRPr lang="en-US"/>
          </a:p>
        </p:txBody>
      </p:sp>
      <p:sp>
        <p:nvSpPr>
          <p:cNvPr id="35" name="Text Placeholder 2">
            <a:extLst>
              <a:ext uri="{FF2B5EF4-FFF2-40B4-BE49-F238E27FC236}">
                <a16:creationId xmlns:a16="http://schemas.microsoft.com/office/drawing/2014/main" id="{C0ACF845-DF5F-470F-9551-1EE5C039F631}"/>
              </a:ext>
            </a:extLst>
          </p:cNvPr>
          <p:cNvSpPr>
            <a:spLocks noGrp="1"/>
          </p:cNvSpPr>
          <p:nvPr>
            <p:ph type="body" sz="quarter" idx="15"/>
          </p:nvPr>
        </p:nvSpPr>
        <p:spPr>
          <a:xfrm>
            <a:off x="259200" y="259200"/>
            <a:ext cx="10450800" cy="388800"/>
          </a:xfrm>
        </p:spPr>
        <p:txBody>
          <a:bodyPr/>
          <a:lstStyle/>
          <a:p>
            <a:r>
              <a:rPr lang="en-US"/>
              <a:t>AF6300</a:t>
            </a:r>
          </a:p>
        </p:txBody>
      </p:sp>
    </p:spTree>
    <p:extLst>
      <p:ext uri="{BB962C8B-B14F-4D97-AF65-F5344CB8AC3E}">
        <p14:creationId xmlns:p14="http://schemas.microsoft.com/office/powerpoint/2010/main" val="548381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en-US" sz="1800"/>
              <a:t>Product Line up </a:t>
            </a:r>
            <a:r>
              <a:rPr lang="de-DE" sz="1800"/>
              <a:t>&amp; Feature</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334358"/>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Af5300 ODU ( 2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AF6300 ODU ( 3 Pipe)</a:t>
            </a:r>
          </a:p>
          <a:p>
            <a:pPr marL="285750" indent="-285750" fontAlgn="auto">
              <a:lnSpc>
                <a:spcPct val="200000"/>
              </a:lnSpc>
              <a:spcAft>
                <a:spcPts val="0"/>
              </a:spcAft>
              <a:buFont typeface="Wingdings" panose="05000000000000000000" pitchFamily="2" charset="2"/>
              <a:buChar char="Ø"/>
            </a:pPr>
            <a:r>
              <a:rPr lang="de-DE" sz="1800"/>
              <a:t>Ahu-Kit D</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HydroBox</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ERV unit</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Controllers</a:t>
            </a:r>
            <a:br>
              <a:rPr lang="de-DE" sz="1800">
                <a:solidFill>
                  <a:schemeClr val="bg1">
                    <a:lumMod val="65000"/>
                  </a:schemeClr>
                </a:solidFill>
              </a:rPr>
            </a:br>
            <a:br>
              <a:rPr lang="de-DE" sz="1800">
                <a:solidFill>
                  <a:schemeClr val="bg1">
                    <a:lumMod val="65000"/>
                  </a:schemeClr>
                </a:solidFill>
              </a:rPr>
            </a:br>
            <a:br>
              <a:rPr lang="de-DE" sz="1800"/>
            </a:br>
            <a:br>
              <a:rPr lang="de-DE" sz="1800"/>
            </a:br>
            <a:br>
              <a:rPr lang="de-DE" sz="1800"/>
            </a:br>
            <a:endParaRPr lang="en-US" sz="1800"/>
          </a:p>
        </p:txBody>
      </p:sp>
    </p:spTree>
    <p:extLst>
      <p:ext uri="{BB962C8B-B14F-4D97-AF65-F5344CB8AC3E}">
        <p14:creationId xmlns:p14="http://schemas.microsoft.com/office/powerpoint/2010/main" val="9436391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6" name="Titel 5"/>
          <p:cNvSpPr>
            <a:spLocks noGrp="1"/>
          </p:cNvSpPr>
          <p:nvPr>
            <p:ph type="title"/>
          </p:nvPr>
        </p:nvSpPr>
        <p:spPr>
          <a:xfrm>
            <a:off x="259200" y="648000"/>
            <a:ext cx="10450800" cy="388800"/>
          </a:xfrm>
        </p:spPr>
        <p:txBody>
          <a:bodyPr/>
          <a:lstStyle/>
          <a:p>
            <a:r>
              <a:rPr lang="de-DE" dirty="0"/>
              <a:t>Models</a:t>
            </a:r>
            <a:endParaRPr lang="en-US" dirty="0"/>
          </a:p>
        </p:txBody>
      </p:sp>
      <p:graphicFrame>
        <p:nvGraphicFramePr>
          <p:cNvPr id="11" name="表格 25"/>
          <p:cNvGraphicFramePr>
            <a:graphicFrameLocks noGrp="1"/>
          </p:cNvGraphicFramePr>
          <p:nvPr>
            <p:custDataLst>
              <p:tags r:id="rId1"/>
            </p:custDataLst>
          </p:nvPr>
        </p:nvGraphicFramePr>
        <p:xfrm>
          <a:off x="5677233" y="1433339"/>
          <a:ext cx="5154442" cy="2610341"/>
        </p:xfrm>
        <a:graphic>
          <a:graphicData uri="http://schemas.openxmlformats.org/drawingml/2006/table">
            <a:tbl>
              <a:tblPr firstRow="1" firstCol="1" bandRow="1">
                <a:tableStyleId>{3B4B98B0-60AC-42C2-AFA5-B58CD77FA1E5}</a:tableStyleId>
              </a:tblPr>
              <a:tblGrid>
                <a:gridCol w="750218">
                  <a:extLst>
                    <a:ext uri="{9D8B030D-6E8A-4147-A177-3AD203B41FA5}">
                      <a16:colId xmlns:a16="http://schemas.microsoft.com/office/drawing/2014/main" val="20000"/>
                    </a:ext>
                  </a:extLst>
                </a:gridCol>
                <a:gridCol w="4404224">
                  <a:extLst>
                    <a:ext uri="{9D8B030D-6E8A-4147-A177-3AD203B41FA5}">
                      <a16:colId xmlns:a16="http://schemas.microsoft.com/office/drawing/2014/main" val="20001"/>
                    </a:ext>
                  </a:extLst>
                </a:gridCol>
              </a:tblGrid>
              <a:tr h="756763">
                <a:tc>
                  <a:txBody>
                    <a:bodyPr/>
                    <a:lstStyle/>
                    <a:p>
                      <a:pPr algn="ctr">
                        <a:lnSpc>
                          <a:spcPts val="1000"/>
                        </a:lnSpc>
                        <a:spcAft>
                          <a:spcPts val="0"/>
                        </a:spcAft>
                      </a:pPr>
                      <a:r>
                        <a:rPr lang="tr-TR" altLang="zh-CN" sz="1200" kern="100" dirty="0">
                          <a:effectLst/>
                        </a:rPr>
                        <a:t>AHU </a:t>
                      </a:r>
                    </a:p>
                    <a:p>
                      <a:pPr algn="ctr">
                        <a:lnSpc>
                          <a:spcPts val="1000"/>
                        </a:lnSpc>
                        <a:spcAft>
                          <a:spcPts val="0"/>
                        </a:spcAft>
                      </a:pPr>
                      <a:endParaRPr lang="tr-TR" altLang="zh-CN" sz="1200" kern="100" dirty="0">
                        <a:effectLst/>
                      </a:endParaRPr>
                    </a:p>
                    <a:p>
                      <a:pPr algn="ctr">
                        <a:lnSpc>
                          <a:spcPts val="1000"/>
                        </a:lnSpc>
                        <a:spcAft>
                          <a:spcPts val="0"/>
                        </a:spcAft>
                      </a:pPr>
                      <a:r>
                        <a:rPr lang="tr-TR" altLang="zh-CN" sz="1200" kern="100" dirty="0">
                          <a:effectLst/>
                        </a:rPr>
                        <a:t>Kit</a:t>
                      </a:r>
                      <a:endParaRPr lang="zh-CN" sz="1200" b="0" kern="100" dirty="0">
                        <a:solidFill>
                          <a:schemeClr val="tx1"/>
                        </a:solidFill>
                        <a:effectLst/>
                        <a:latin typeface="+mj-lt"/>
                        <a:ea typeface="宋体"/>
                        <a:cs typeface="Arial" pitchFamily="34" charset="0"/>
                      </a:endParaRPr>
                    </a:p>
                  </a:txBody>
                  <a:tcPr marL="38559" marR="38559" marT="0" marB="0" anchor="ctr"/>
                </a:tc>
                <a:tc>
                  <a:txBody>
                    <a:bodyPr/>
                    <a:lstStyle/>
                    <a:p>
                      <a:pPr algn="ctr">
                        <a:lnSpc>
                          <a:spcPts val="1000"/>
                        </a:lnSpc>
                        <a:spcAft>
                          <a:spcPts val="0"/>
                        </a:spcAft>
                      </a:pPr>
                      <a:endParaRPr lang="en-US" sz="1050" b="0" i="0" u="none" strike="noStrike" dirty="0">
                        <a:solidFill>
                          <a:srgbClr val="000000"/>
                        </a:solidFill>
                        <a:effectLst/>
                        <a:latin typeface="Bosch Office Sans" pitchFamily="2" charset="0"/>
                      </a:endParaRPr>
                    </a:p>
                  </a:txBody>
                  <a:tcPr marL="38559" marR="38559" marT="0" marB="0" anchor="ctr"/>
                </a:tc>
                <a:extLst>
                  <a:ext uri="{0D108BD9-81ED-4DB2-BD59-A6C34878D82A}">
                    <a16:rowId xmlns:a16="http://schemas.microsoft.com/office/drawing/2014/main" val="10000"/>
                  </a:ext>
                </a:extLst>
              </a:tr>
              <a:tr h="1853578">
                <a:tc>
                  <a:txBody>
                    <a:bodyPr/>
                    <a:lstStyle/>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r>
                        <a:rPr lang="tr-TR" altLang="zh-CN" sz="1300" kern="100" dirty="0">
                          <a:effectLst/>
                        </a:rPr>
                        <a:t>Product </a:t>
                      </a:r>
                    </a:p>
                    <a:p>
                      <a:pPr algn="ctr">
                        <a:lnSpc>
                          <a:spcPts val="1000"/>
                        </a:lnSpc>
                        <a:spcAft>
                          <a:spcPts val="0"/>
                        </a:spcAft>
                      </a:pPr>
                      <a:endParaRPr lang="tr-TR" altLang="zh-CN" sz="1300" kern="100" dirty="0">
                        <a:effectLst/>
                      </a:endParaRPr>
                    </a:p>
                    <a:p>
                      <a:pPr algn="ctr">
                        <a:lnSpc>
                          <a:spcPts val="1000"/>
                        </a:lnSpc>
                        <a:spcAft>
                          <a:spcPts val="0"/>
                        </a:spcAft>
                      </a:pPr>
                      <a:r>
                        <a:rPr lang="tr-TR" altLang="zh-CN" sz="1300" kern="100" dirty="0">
                          <a:effectLst/>
                        </a:rPr>
                        <a:t>Content</a:t>
                      </a:r>
                      <a:endParaRPr lang="tr-TR" altLang="zh-CN" sz="1300" b="1" kern="100" dirty="0">
                        <a:solidFill>
                          <a:schemeClr val="tx1"/>
                        </a:solidFill>
                        <a:effectLst/>
                        <a:latin typeface="+mj-lt"/>
                        <a:ea typeface="宋体"/>
                        <a:cs typeface="Arial" pitchFamily="34" charset="0"/>
                      </a:endParaRPr>
                    </a:p>
                  </a:txBody>
                  <a:tcPr marL="38559" marR="38559" marT="0" marB="0"/>
                </a:tc>
                <a:tc>
                  <a:txBody>
                    <a:bodyPr/>
                    <a:lstStyle/>
                    <a:p>
                      <a:pPr algn="ctr">
                        <a:lnSpc>
                          <a:spcPts val="1000"/>
                        </a:lnSpc>
                        <a:spcAft>
                          <a:spcPts val="0"/>
                        </a:spcAft>
                      </a:pPr>
                      <a:br>
                        <a:rPr lang="zh-CN" sz="1300" kern="100" dirty="0">
                          <a:effectLst/>
                        </a:rPr>
                      </a:br>
                      <a:endParaRPr lang="zh-CN" sz="1300" kern="100" dirty="0">
                        <a:effectLst/>
                      </a:endParaRPr>
                    </a:p>
                    <a:p>
                      <a:pPr algn="ctr">
                        <a:lnSpc>
                          <a:spcPts val="1000"/>
                        </a:lnSpc>
                        <a:spcAft>
                          <a:spcPts val="0"/>
                        </a:spcAft>
                      </a:pPr>
                      <a:r>
                        <a:rPr lang="en-US" sz="1300" kern="0" dirty="0">
                          <a:effectLst/>
                        </a:rPr>
                        <a:t> </a:t>
                      </a:r>
                      <a:endParaRPr lang="zh-CN" sz="1300" kern="100" dirty="0">
                        <a:effectLst/>
                      </a:endParaRPr>
                    </a:p>
                    <a:p>
                      <a:pPr algn="ctr">
                        <a:lnSpc>
                          <a:spcPts val="1000"/>
                        </a:lnSpc>
                        <a:spcAft>
                          <a:spcPts val="0"/>
                        </a:spcAft>
                      </a:pPr>
                      <a:br>
                        <a:rPr lang="zh-CN" sz="1300" kern="100" dirty="0">
                          <a:effectLst/>
                        </a:rPr>
                      </a:br>
                      <a:endParaRPr lang="zh-CN" sz="1300" kern="100" dirty="0">
                        <a:effectLst/>
                      </a:endParaRPr>
                    </a:p>
                    <a:p>
                      <a:pPr algn="ctr">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noFill/>
                  </a:tcPr>
                </a:tc>
                <a:extLst>
                  <a:ext uri="{0D108BD9-81ED-4DB2-BD59-A6C34878D82A}">
                    <a16:rowId xmlns:a16="http://schemas.microsoft.com/office/drawing/2014/main" val="10002"/>
                  </a:ext>
                </a:extLst>
              </a:tr>
            </a:tbl>
          </a:graphicData>
        </a:graphic>
      </p:graphicFrame>
      <p:sp>
        <p:nvSpPr>
          <p:cNvPr id="12" name="Text Box 25"/>
          <p:cNvSpPr txBox="1">
            <a:spLocks noChangeArrowheads="1"/>
          </p:cNvSpPr>
          <p:nvPr>
            <p:custDataLst>
              <p:tags r:id="rId2"/>
            </p:custDataLst>
          </p:nvPr>
        </p:nvSpPr>
        <p:spPr bwMode="auto">
          <a:xfrm>
            <a:off x="454105" y="4129607"/>
            <a:ext cx="5045319" cy="118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062" tIns="38531" rIns="77062" bIns="38531">
            <a:noAutofit/>
          </a:bodyPr>
          <a:lstStyle>
            <a:lvl1pPr indent="180975" eaLnBrk="0" hangingPunct="0">
              <a:defRPr kumimoji="1" sz="1400">
                <a:solidFill>
                  <a:schemeClr val="tx1"/>
                </a:solidFill>
                <a:latin typeface="Arial" pitchFamily="34" charset="0"/>
                <a:ea typeface="굴림" pitchFamily="34" charset="-127"/>
              </a:defRPr>
            </a:lvl1pPr>
            <a:lvl2pPr marL="742950" indent="-285750" eaLnBrk="0" hangingPunct="0">
              <a:defRPr kumimoji="1" sz="1400">
                <a:solidFill>
                  <a:schemeClr val="tx1"/>
                </a:solidFill>
                <a:latin typeface="Arial" pitchFamily="34" charset="0"/>
                <a:ea typeface="굴림" pitchFamily="34" charset="-127"/>
              </a:defRPr>
            </a:lvl2pPr>
            <a:lvl3pPr marL="1143000" indent="-228600" eaLnBrk="0" hangingPunct="0">
              <a:defRPr kumimoji="1" sz="1400">
                <a:solidFill>
                  <a:schemeClr val="tx1"/>
                </a:solidFill>
                <a:latin typeface="Arial" pitchFamily="34" charset="0"/>
                <a:ea typeface="굴림" pitchFamily="34" charset="-127"/>
              </a:defRPr>
            </a:lvl3pPr>
            <a:lvl4pPr marL="1600200" indent="-228600" eaLnBrk="0" hangingPunct="0">
              <a:defRPr kumimoji="1" sz="1400">
                <a:solidFill>
                  <a:schemeClr val="tx1"/>
                </a:solidFill>
                <a:latin typeface="Arial" pitchFamily="34" charset="0"/>
                <a:ea typeface="굴림" pitchFamily="34" charset="-127"/>
              </a:defRPr>
            </a:lvl4pPr>
            <a:lvl5pPr marL="2057400" indent="-228600" eaLnBrk="0" hangingPunct="0">
              <a:defRPr kumimoji="1" sz="1400">
                <a:solidFill>
                  <a:schemeClr val="tx1"/>
                </a:solidFill>
                <a:latin typeface="Arial" pitchFamily="34" charset="0"/>
                <a:ea typeface="굴림" pitchFamily="34" charset="-127"/>
              </a:defRPr>
            </a:lvl5pPr>
            <a:lvl6pPr marL="2514600" indent="-228600" eaLnBrk="0" fontAlgn="base" hangingPunct="0">
              <a:spcBef>
                <a:spcPct val="0"/>
              </a:spcBef>
              <a:spcAft>
                <a:spcPct val="0"/>
              </a:spcAft>
              <a:defRPr kumimoji="1" sz="1400">
                <a:solidFill>
                  <a:schemeClr val="tx1"/>
                </a:solidFill>
                <a:latin typeface="Arial" pitchFamily="34" charset="0"/>
                <a:ea typeface="굴림" pitchFamily="34" charset="-127"/>
              </a:defRPr>
            </a:lvl6pPr>
            <a:lvl7pPr marL="2971800" indent="-228600" eaLnBrk="0" fontAlgn="base" hangingPunct="0">
              <a:spcBef>
                <a:spcPct val="0"/>
              </a:spcBef>
              <a:spcAft>
                <a:spcPct val="0"/>
              </a:spcAft>
              <a:defRPr kumimoji="1" sz="1400">
                <a:solidFill>
                  <a:schemeClr val="tx1"/>
                </a:solidFill>
                <a:latin typeface="Arial" pitchFamily="34" charset="0"/>
                <a:ea typeface="굴림" pitchFamily="34" charset="-127"/>
              </a:defRPr>
            </a:lvl7pPr>
            <a:lvl8pPr marL="3429000" indent="-228600" eaLnBrk="0" fontAlgn="base" hangingPunct="0">
              <a:spcBef>
                <a:spcPct val="0"/>
              </a:spcBef>
              <a:spcAft>
                <a:spcPct val="0"/>
              </a:spcAft>
              <a:defRPr kumimoji="1" sz="1400">
                <a:solidFill>
                  <a:schemeClr val="tx1"/>
                </a:solidFill>
                <a:latin typeface="Arial" pitchFamily="34" charset="0"/>
                <a:ea typeface="굴림" pitchFamily="34" charset="-127"/>
              </a:defRPr>
            </a:lvl8pPr>
            <a:lvl9pPr marL="3886200" indent="-228600" eaLnBrk="0" fontAlgn="base" hangingPunct="0">
              <a:spcBef>
                <a:spcPct val="0"/>
              </a:spcBef>
              <a:spcAft>
                <a:spcPct val="0"/>
              </a:spcAft>
              <a:defRPr kumimoji="1" sz="1400">
                <a:solidFill>
                  <a:schemeClr val="tx1"/>
                </a:solidFill>
                <a:latin typeface="Arial" pitchFamily="34" charset="0"/>
                <a:ea typeface="굴림" pitchFamily="34" charset="-127"/>
              </a:defRPr>
            </a:lvl9pPr>
          </a:lstStyle>
          <a:p>
            <a:pPr marL="266700" indent="-266700" eaLnBrk="1" hangingPunct="1">
              <a:buClr>
                <a:srgbClr val="000000"/>
              </a:buClr>
              <a:buSzPts val="1400"/>
              <a:buFont typeface="Wingdings" panose="05000000000000000000" pitchFamily="2" charset="2"/>
              <a:buChar char="§"/>
            </a:pPr>
            <a:r>
              <a:rPr lang="tr-TR" altLang="ko-KR" dirty="0">
                <a:solidFill>
                  <a:srgbClr val="000000"/>
                </a:solidFill>
                <a:latin typeface="+mj-lt"/>
              </a:rPr>
              <a:t>220 V, 50 Hz</a:t>
            </a:r>
          </a:p>
          <a:p>
            <a:pPr marL="266700" indent="-266700" eaLnBrk="1" hangingPunct="1">
              <a:buClr>
                <a:srgbClr val="000000"/>
              </a:buClr>
              <a:buSzPts val="1400"/>
              <a:buFont typeface="Wingdings" panose="05000000000000000000" pitchFamily="2" charset="2"/>
              <a:buChar char="§"/>
            </a:pPr>
            <a:r>
              <a:rPr lang="tr-TR" altLang="ko-KR" dirty="0">
                <a:solidFill>
                  <a:srgbClr val="000000"/>
                </a:solidFill>
                <a:latin typeface="+mj-lt"/>
              </a:rPr>
              <a:t>Combination of </a:t>
            </a:r>
            <a:r>
              <a:rPr lang="de-DE" altLang="ko-KR" dirty="0">
                <a:solidFill>
                  <a:srgbClr val="000000"/>
                </a:solidFill>
                <a:latin typeface="+mj-lt"/>
              </a:rPr>
              <a:t>4 x AHU Kits</a:t>
            </a:r>
            <a:r>
              <a:rPr lang="tr-TR" altLang="ko-KR" dirty="0">
                <a:solidFill>
                  <a:srgbClr val="000000"/>
                </a:solidFill>
                <a:latin typeface="+mj-lt"/>
              </a:rPr>
              <a:t> is possible (up to 224 kW)</a:t>
            </a:r>
          </a:p>
        </p:txBody>
      </p:sp>
      <p:graphicFrame>
        <p:nvGraphicFramePr>
          <p:cNvPr id="13" name="表格 25"/>
          <p:cNvGraphicFramePr>
            <a:graphicFrameLocks noGrp="1"/>
          </p:cNvGraphicFramePr>
          <p:nvPr>
            <p:custDataLst>
              <p:tags r:id="rId3"/>
            </p:custDataLst>
          </p:nvPr>
        </p:nvGraphicFramePr>
        <p:xfrm>
          <a:off x="410842" y="1425600"/>
          <a:ext cx="5045319" cy="2611122"/>
        </p:xfrm>
        <a:graphic>
          <a:graphicData uri="http://schemas.openxmlformats.org/drawingml/2006/table">
            <a:tbl>
              <a:tblPr firstRow="1" firstCol="1" bandRow="1">
                <a:tableStyleId>{3B4B98B0-60AC-42C2-AFA5-B58CD77FA1E5}</a:tableStyleId>
              </a:tblPr>
              <a:tblGrid>
                <a:gridCol w="641095">
                  <a:extLst>
                    <a:ext uri="{9D8B030D-6E8A-4147-A177-3AD203B41FA5}">
                      <a16:colId xmlns:a16="http://schemas.microsoft.com/office/drawing/2014/main" val="20000"/>
                    </a:ext>
                  </a:extLst>
                </a:gridCol>
                <a:gridCol w="1101056">
                  <a:extLst>
                    <a:ext uri="{9D8B030D-6E8A-4147-A177-3AD203B41FA5}">
                      <a16:colId xmlns:a16="http://schemas.microsoft.com/office/drawing/2014/main" val="20001"/>
                    </a:ext>
                  </a:extLst>
                </a:gridCol>
                <a:gridCol w="1101056">
                  <a:extLst>
                    <a:ext uri="{9D8B030D-6E8A-4147-A177-3AD203B41FA5}">
                      <a16:colId xmlns:a16="http://schemas.microsoft.com/office/drawing/2014/main" val="20002"/>
                    </a:ext>
                  </a:extLst>
                </a:gridCol>
                <a:gridCol w="1101056">
                  <a:extLst>
                    <a:ext uri="{9D8B030D-6E8A-4147-A177-3AD203B41FA5}">
                      <a16:colId xmlns:a16="http://schemas.microsoft.com/office/drawing/2014/main" val="20003"/>
                    </a:ext>
                  </a:extLst>
                </a:gridCol>
                <a:gridCol w="1101056">
                  <a:extLst>
                    <a:ext uri="{9D8B030D-6E8A-4147-A177-3AD203B41FA5}">
                      <a16:colId xmlns:a16="http://schemas.microsoft.com/office/drawing/2014/main" val="20004"/>
                    </a:ext>
                  </a:extLst>
                </a:gridCol>
              </a:tblGrid>
              <a:tr h="385940">
                <a:tc>
                  <a:txBody>
                    <a:bodyPr/>
                    <a:lstStyle/>
                    <a:p>
                      <a:pPr algn="ctr">
                        <a:lnSpc>
                          <a:spcPts val="1000"/>
                        </a:lnSpc>
                        <a:spcAft>
                          <a:spcPts val="0"/>
                        </a:spcAft>
                      </a:pPr>
                      <a:r>
                        <a:rPr lang="tr-TR" altLang="zh-CN" sz="1200" kern="100" dirty="0" err="1">
                          <a:effectLst/>
                        </a:rPr>
                        <a:t>Type</a:t>
                      </a:r>
                      <a:endParaRPr lang="zh-CN" sz="1200" b="0" kern="100" dirty="0">
                        <a:solidFill>
                          <a:schemeClr val="bg1"/>
                        </a:solidFill>
                        <a:effectLst/>
                        <a:latin typeface="+mj-lt"/>
                        <a:ea typeface="宋体"/>
                        <a:cs typeface="Arial" pitchFamily="34" charset="0"/>
                      </a:endParaRPr>
                    </a:p>
                  </a:txBody>
                  <a:tcPr marL="38559" marR="38559" marT="0" marB="0" anchor="ctr"/>
                </a:tc>
                <a:tc>
                  <a:txBody>
                    <a:bodyPr/>
                    <a:lstStyle/>
                    <a:p>
                      <a:pPr algn="ctr">
                        <a:lnSpc>
                          <a:spcPts val="1000"/>
                        </a:lnSpc>
                        <a:spcAft>
                          <a:spcPts val="0"/>
                        </a:spcAft>
                      </a:pPr>
                      <a:r>
                        <a:rPr lang="tr-TR" sz="1200" kern="0" dirty="0">
                          <a:effectLst/>
                        </a:rPr>
                        <a:t>AHU</a:t>
                      </a:r>
                      <a:r>
                        <a:rPr lang="tr-TR" sz="1200" kern="0" baseline="0" dirty="0">
                          <a:effectLst/>
                        </a:rPr>
                        <a:t> KIT 00 D</a:t>
                      </a:r>
                      <a:endParaRPr lang="zh-CN" sz="1200" b="0" kern="100" dirty="0">
                        <a:solidFill>
                          <a:schemeClr val="bg1"/>
                        </a:solidFill>
                        <a:effectLst/>
                        <a:latin typeface="+mj-lt"/>
                        <a:ea typeface="宋体"/>
                        <a:cs typeface="Arial" pitchFamily="34" charset="0"/>
                      </a:endParaRPr>
                    </a:p>
                  </a:txBody>
                  <a:tcPr marL="38559" marR="38559" marT="0" marB="0" anchor="ctr"/>
                </a:tc>
                <a:tc>
                  <a:txBody>
                    <a:bodyPr/>
                    <a:lstStyle/>
                    <a:p>
                      <a:pPr marL="0" marR="0" lvl="0" indent="0" algn="ctr" defTabSz="914333" rtl="0" eaLnBrk="1" fontAlgn="auto" latinLnBrk="0" hangingPunct="1">
                        <a:lnSpc>
                          <a:spcPts val="1000"/>
                        </a:lnSpc>
                        <a:spcBef>
                          <a:spcPts val="0"/>
                        </a:spcBef>
                        <a:spcAft>
                          <a:spcPts val="0"/>
                        </a:spcAft>
                        <a:buClrTx/>
                        <a:buSzTx/>
                        <a:buFontTx/>
                        <a:buNone/>
                        <a:tabLst/>
                        <a:defRPr/>
                      </a:pPr>
                      <a:r>
                        <a:rPr lang="tr-TR" sz="1200" kern="0" dirty="0">
                          <a:effectLst/>
                        </a:rPr>
                        <a:t>AHU</a:t>
                      </a:r>
                      <a:r>
                        <a:rPr lang="tr-TR" sz="1200" kern="0" baseline="0" dirty="0">
                          <a:effectLst/>
                        </a:rPr>
                        <a:t> KIT 01 D</a:t>
                      </a:r>
                      <a:endParaRPr lang="zh-CN" altLang="en-US" sz="1200" b="0" kern="100" dirty="0">
                        <a:solidFill>
                          <a:schemeClr val="bg1"/>
                        </a:solidFill>
                        <a:effectLst/>
                        <a:latin typeface="+mn-lt"/>
                        <a:ea typeface="宋体"/>
                        <a:cs typeface="Arial" pitchFamily="34" charset="0"/>
                      </a:endParaRPr>
                    </a:p>
                  </a:txBody>
                  <a:tcPr marL="38559" marR="38559" marT="0" marB="0" anchor="ctr"/>
                </a:tc>
                <a:tc>
                  <a:txBody>
                    <a:bodyPr/>
                    <a:lstStyle/>
                    <a:p>
                      <a:pPr algn="ctr">
                        <a:lnSpc>
                          <a:spcPts val="1000"/>
                        </a:lnSpc>
                        <a:spcAft>
                          <a:spcPts val="0"/>
                        </a:spcAft>
                      </a:pPr>
                      <a:r>
                        <a:rPr lang="tr-TR" sz="1200" kern="0" dirty="0">
                          <a:effectLst/>
                        </a:rPr>
                        <a:t>AHU</a:t>
                      </a:r>
                      <a:r>
                        <a:rPr lang="tr-TR" sz="1200" kern="0" baseline="0" dirty="0">
                          <a:effectLst/>
                        </a:rPr>
                        <a:t> KIT 02 D</a:t>
                      </a:r>
                      <a:endParaRPr lang="zh-CN" altLang="en-US" sz="1200" b="0" kern="100" dirty="0">
                        <a:solidFill>
                          <a:schemeClr val="bg1"/>
                        </a:solidFill>
                        <a:effectLst/>
                        <a:latin typeface="+mn-lt"/>
                        <a:ea typeface="宋体"/>
                        <a:cs typeface="Arial" pitchFamily="34" charset="0"/>
                      </a:endParaRPr>
                    </a:p>
                  </a:txBody>
                  <a:tcPr marL="38559" marR="38559" marT="0" marB="0" anchor="ctr"/>
                </a:tc>
                <a:tc>
                  <a:txBody>
                    <a:bodyPr/>
                    <a:lstStyle/>
                    <a:p>
                      <a:pPr algn="ctr">
                        <a:lnSpc>
                          <a:spcPts val="1000"/>
                        </a:lnSpc>
                        <a:spcAft>
                          <a:spcPts val="0"/>
                        </a:spcAft>
                      </a:pPr>
                      <a:r>
                        <a:rPr lang="tr-TR" sz="1200" kern="0" dirty="0">
                          <a:effectLst/>
                        </a:rPr>
                        <a:t>AHU</a:t>
                      </a:r>
                      <a:r>
                        <a:rPr lang="tr-TR" sz="1200" kern="0" baseline="0" dirty="0">
                          <a:effectLst/>
                        </a:rPr>
                        <a:t> KIT 03 D</a:t>
                      </a:r>
                      <a:endParaRPr lang="zh-CN" altLang="en-US" sz="1200" b="0" kern="100" dirty="0">
                        <a:solidFill>
                          <a:schemeClr val="bg1"/>
                        </a:solidFill>
                        <a:effectLst/>
                        <a:latin typeface="+mn-lt"/>
                        <a:ea typeface="宋体"/>
                        <a:cs typeface="Arial" pitchFamily="34" charset="0"/>
                      </a:endParaRPr>
                    </a:p>
                  </a:txBody>
                  <a:tcPr marL="38559" marR="38559" marT="0" marB="0" anchor="ctr"/>
                </a:tc>
                <a:extLst>
                  <a:ext uri="{0D108BD9-81ED-4DB2-BD59-A6C34878D82A}">
                    <a16:rowId xmlns:a16="http://schemas.microsoft.com/office/drawing/2014/main" val="10000"/>
                  </a:ext>
                </a:extLst>
              </a:tr>
              <a:tr h="385940">
                <a:tc>
                  <a:txBody>
                    <a:bodyPr/>
                    <a:lstStyle/>
                    <a:p>
                      <a:pPr algn="ctr">
                        <a:lnSpc>
                          <a:spcPts val="1000"/>
                        </a:lnSpc>
                        <a:spcAft>
                          <a:spcPts val="0"/>
                        </a:spcAft>
                      </a:pPr>
                      <a:r>
                        <a:rPr lang="tr-TR" altLang="zh-CN" sz="1200" kern="100" dirty="0">
                          <a:effectLst/>
                        </a:rPr>
                        <a:t>kW</a:t>
                      </a:r>
                      <a:endParaRPr lang="zh-CN" sz="1200" b="0" kern="100" dirty="0">
                        <a:solidFill>
                          <a:schemeClr val="tx1"/>
                        </a:solidFill>
                        <a:effectLst/>
                        <a:latin typeface="+mj-lt"/>
                        <a:ea typeface="宋体"/>
                        <a:cs typeface="Arial" pitchFamily="34" charset="0"/>
                      </a:endParaRPr>
                    </a:p>
                  </a:txBody>
                  <a:tcPr marL="38559" marR="38559" marT="0" marB="0" anchor="ctr">
                    <a:noFill/>
                  </a:tcPr>
                </a:tc>
                <a:tc>
                  <a:txBody>
                    <a:bodyPr/>
                    <a:lstStyle/>
                    <a:p>
                      <a:pPr algn="ctr" fontAlgn="ctr"/>
                      <a:r>
                        <a:rPr lang="en-US" sz="1050" u="none" strike="noStrike" dirty="0">
                          <a:effectLst/>
                        </a:rPr>
                        <a:t>2.2</a:t>
                      </a:r>
                      <a:r>
                        <a:rPr lang="tr-TR" sz="1050" u="none" strike="noStrike" dirty="0">
                          <a:effectLst/>
                        </a:rPr>
                        <a:t> </a:t>
                      </a:r>
                      <a:r>
                        <a:rPr lang="en-US" sz="1050" u="none" strike="noStrike" dirty="0">
                          <a:effectLst/>
                        </a:rPr>
                        <a:t>~</a:t>
                      </a:r>
                      <a:r>
                        <a:rPr lang="tr-TR" sz="1050" u="none" strike="noStrike" dirty="0">
                          <a:effectLst/>
                        </a:rPr>
                        <a:t> 9</a:t>
                      </a:r>
                      <a:endParaRPr lang="en-US" sz="1050" b="0" i="0" u="none" strike="noStrike" dirty="0">
                        <a:solidFill>
                          <a:srgbClr val="000000"/>
                        </a:solidFill>
                        <a:effectLst/>
                        <a:latin typeface="Bosch Office Sans" pitchFamily="2" charset="0"/>
                      </a:endParaRPr>
                    </a:p>
                  </a:txBody>
                  <a:tcPr marL="7620" marR="7620" marT="7620" marB="0" anchor="ctr">
                    <a:noFill/>
                  </a:tcPr>
                </a:tc>
                <a:tc>
                  <a:txBody>
                    <a:bodyPr/>
                    <a:lstStyle/>
                    <a:p>
                      <a:pPr algn="ctr" fontAlgn="ctr"/>
                      <a:r>
                        <a:rPr lang="en-US" sz="1050" u="none" strike="noStrike" dirty="0">
                          <a:effectLst/>
                        </a:rPr>
                        <a:t>9</a:t>
                      </a:r>
                      <a:r>
                        <a:rPr lang="tr-TR" sz="1050" u="none" strike="noStrike" dirty="0">
                          <a:effectLst/>
                        </a:rPr>
                        <a:t> </a:t>
                      </a:r>
                      <a:r>
                        <a:rPr lang="en-US" sz="1050" u="none" strike="noStrike" dirty="0">
                          <a:effectLst/>
                        </a:rPr>
                        <a:t>~</a:t>
                      </a:r>
                      <a:r>
                        <a:rPr lang="tr-TR" sz="1050" u="none" strike="noStrike" dirty="0">
                          <a:effectLst/>
                        </a:rPr>
                        <a:t> 20</a:t>
                      </a:r>
                      <a:endParaRPr lang="en-US" sz="1050" b="0" i="0" u="none" strike="noStrike" dirty="0">
                        <a:solidFill>
                          <a:srgbClr val="000000"/>
                        </a:solidFill>
                        <a:effectLst/>
                        <a:latin typeface="Bosch Office Sans" pitchFamily="2" charset="0"/>
                      </a:endParaRPr>
                    </a:p>
                  </a:txBody>
                  <a:tcPr marL="7620" marR="7620" marT="7620" marB="0" anchor="ctr">
                    <a:noFill/>
                  </a:tcPr>
                </a:tc>
                <a:tc>
                  <a:txBody>
                    <a:bodyPr/>
                    <a:lstStyle/>
                    <a:p>
                      <a:pPr algn="ctr" fontAlgn="ctr"/>
                      <a:r>
                        <a:rPr lang="en-US" sz="1050" u="none" strike="noStrike" dirty="0">
                          <a:effectLst/>
                        </a:rPr>
                        <a:t>20</a:t>
                      </a:r>
                      <a:r>
                        <a:rPr lang="tr-TR" sz="1050" u="none" strike="noStrike" dirty="0">
                          <a:effectLst/>
                        </a:rPr>
                        <a:t> </a:t>
                      </a:r>
                      <a:r>
                        <a:rPr lang="en-US" sz="1050" u="none" strike="noStrike" dirty="0">
                          <a:effectLst/>
                        </a:rPr>
                        <a:t>~</a:t>
                      </a:r>
                      <a:r>
                        <a:rPr lang="tr-TR" sz="1050" u="none" strike="noStrike" dirty="0">
                          <a:effectLst/>
                        </a:rPr>
                        <a:t> </a:t>
                      </a:r>
                      <a:r>
                        <a:rPr lang="en-US" sz="1050" u="none" strike="noStrike" dirty="0">
                          <a:effectLst/>
                        </a:rPr>
                        <a:t>3</a:t>
                      </a:r>
                      <a:r>
                        <a:rPr lang="tr-TR" sz="1050" u="none" strike="noStrike" dirty="0">
                          <a:effectLst/>
                        </a:rPr>
                        <a:t>6</a:t>
                      </a:r>
                      <a:endParaRPr lang="en-US" sz="1050" b="0" i="0" u="none" strike="noStrike" dirty="0">
                        <a:solidFill>
                          <a:srgbClr val="000000"/>
                        </a:solidFill>
                        <a:effectLst/>
                        <a:latin typeface="Bosch Office Sans" pitchFamily="2" charset="0"/>
                      </a:endParaRPr>
                    </a:p>
                  </a:txBody>
                  <a:tcPr marL="7620" marR="7620" marT="7620" marB="0" anchor="ctr">
                    <a:noFill/>
                  </a:tcPr>
                </a:tc>
                <a:tc>
                  <a:txBody>
                    <a:bodyPr/>
                    <a:lstStyle/>
                    <a:p>
                      <a:pPr algn="ctr" fontAlgn="ctr"/>
                      <a:r>
                        <a:rPr lang="en-US" sz="1050" u="none" strike="noStrike" dirty="0">
                          <a:effectLst/>
                        </a:rPr>
                        <a:t>36</a:t>
                      </a:r>
                      <a:r>
                        <a:rPr lang="tr-TR" sz="1050" u="none" strike="noStrike" dirty="0">
                          <a:effectLst/>
                        </a:rPr>
                        <a:t> </a:t>
                      </a:r>
                      <a:r>
                        <a:rPr lang="en-US" sz="1050" u="none" strike="noStrike" dirty="0">
                          <a:effectLst/>
                        </a:rPr>
                        <a:t>~</a:t>
                      </a:r>
                      <a:r>
                        <a:rPr lang="tr-TR" sz="1050" u="none" strike="noStrike" dirty="0">
                          <a:effectLst/>
                        </a:rPr>
                        <a:t> </a:t>
                      </a:r>
                      <a:r>
                        <a:rPr lang="en-US" sz="1050" u="none" strike="noStrike" dirty="0">
                          <a:effectLst/>
                        </a:rPr>
                        <a:t>56</a:t>
                      </a:r>
                      <a:endParaRPr lang="en-US" sz="1050" b="0" i="0" u="none" strike="noStrike" dirty="0">
                        <a:solidFill>
                          <a:srgbClr val="000000"/>
                        </a:solidFill>
                        <a:effectLst/>
                        <a:latin typeface="Bosch Office Sans" pitchFamily="2" charset="0"/>
                      </a:endParaRPr>
                    </a:p>
                  </a:txBody>
                  <a:tcPr marL="7620" marR="7620" marT="7620" marB="0" anchor="ctr">
                    <a:noFill/>
                  </a:tcPr>
                </a:tc>
                <a:extLst>
                  <a:ext uri="{0D108BD9-81ED-4DB2-BD59-A6C34878D82A}">
                    <a16:rowId xmlns:a16="http://schemas.microsoft.com/office/drawing/2014/main" val="10001"/>
                  </a:ext>
                </a:extLst>
              </a:tr>
              <a:tr h="1839242">
                <a:tc>
                  <a:txBody>
                    <a:bodyPr/>
                    <a:lstStyle/>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1300" kern="100" dirty="0">
                        <a:effectLst/>
                      </a:endParaRPr>
                    </a:p>
                    <a:p>
                      <a:pPr algn="ctr">
                        <a:lnSpc>
                          <a:spcPts val="1000"/>
                        </a:lnSpc>
                        <a:spcAft>
                          <a:spcPts val="0"/>
                        </a:spcAft>
                      </a:pPr>
                      <a:endParaRPr lang="tr-TR" altLang="zh-CN" sz="900" b="1" kern="100" dirty="0">
                        <a:solidFill>
                          <a:schemeClr val="tx1"/>
                        </a:solidFill>
                        <a:effectLst/>
                        <a:latin typeface="+mj-lt"/>
                        <a:ea typeface="宋体"/>
                        <a:cs typeface="Arial" pitchFamily="34" charset="0"/>
                      </a:endParaRPr>
                    </a:p>
                  </a:txBody>
                  <a:tcPr marL="38559" marR="38559" marT="0" marB="0"/>
                </a:tc>
                <a:tc gridSpan="4">
                  <a:txBody>
                    <a:bodyPr/>
                    <a:lstStyle/>
                    <a:p>
                      <a:pPr algn="ctr">
                        <a:lnSpc>
                          <a:spcPts val="1000"/>
                        </a:lnSpc>
                        <a:spcAft>
                          <a:spcPts val="0"/>
                        </a:spcAft>
                      </a:pPr>
                      <a:br>
                        <a:rPr lang="zh-CN" sz="1300" kern="100" dirty="0">
                          <a:effectLst/>
                        </a:rPr>
                      </a:br>
                      <a:endParaRPr lang="zh-CN" sz="1300" kern="100" dirty="0">
                        <a:effectLst/>
                      </a:endParaRPr>
                    </a:p>
                    <a:p>
                      <a:pPr algn="ctr">
                        <a:lnSpc>
                          <a:spcPts val="1000"/>
                        </a:lnSpc>
                        <a:spcAft>
                          <a:spcPts val="0"/>
                        </a:spcAft>
                      </a:pPr>
                      <a:r>
                        <a:rPr lang="en-US" sz="1300" kern="0" dirty="0">
                          <a:effectLst/>
                        </a:rPr>
                        <a:t> </a:t>
                      </a:r>
                      <a:endParaRPr lang="zh-CN" sz="1300" kern="100" dirty="0">
                        <a:effectLst/>
                      </a:endParaRPr>
                    </a:p>
                    <a:p>
                      <a:pPr algn="ctr">
                        <a:lnSpc>
                          <a:spcPts val="1000"/>
                        </a:lnSpc>
                        <a:spcAft>
                          <a:spcPts val="0"/>
                        </a:spcAft>
                      </a:pPr>
                      <a:br>
                        <a:rPr lang="zh-CN" sz="1300" kern="100" dirty="0">
                          <a:effectLst/>
                        </a:rPr>
                      </a:br>
                      <a:endParaRPr lang="zh-CN" sz="1300" kern="100" dirty="0">
                        <a:effectLst/>
                      </a:endParaRPr>
                    </a:p>
                    <a:p>
                      <a:pPr algn="ctr">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tc>
                <a:tc hMerge="1">
                  <a:txBody>
                    <a:bodyPr/>
                    <a:lstStyle/>
                    <a:p>
                      <a:pPr algn="ctr">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lnR w="12700" cap="flat" cmpd="sng" algn="ctr">
                      <a:solidFill>
                        <a:srgbClr val="92D050"/>
                      </a:solidFill>
                      <a:prstDash val="solid"/>
                      <a:round/>
                      <a:headEnd type="none" w="med" len="med"/>
                      <a:tailEnd type="none" w="med" len="med"/>
                    </a:lnR>
                    <a:noFill/>
                  </a:tcPr>
                </a:tc>
                <a:tc hMerge="1">
                  <a:txBody>
                    <a:bodyPr/>
                    <a:lstStyle/>
                    <a:p>
                      <a:pPr algn="ctr">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rgbClr val="92D050"/>
                      </a:solidFill>
                      <a:prstDash val="solid"/>
                      <a:round/>
                      <a:headEnd type="none" w="med" len="med"/>
                      <a:tailEnd type="none" w="med" len="med"/>
                    </a:lnL>
                  </a:tcPr>
                </a:tc>
                <a:tc hMerge="1">
                  <a:txBody>
                    <a:bodyPr/>
                    <a:lstStyle/>
                    <a:p>
                      <a:pPr algn="ctr">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tc>
                <a:extLst>
                  <a:ext uri="{0D108BD9-81ED-4DB2-BD59-A6C34878D82A}">
                    <a16:rowId xmlns:a16="http://schemas.microsoft.com/office/drawing/2014/main" val="10002"/>
                  </a:ext>
                </a:extLst>
              </a:tr>
            </a:tbl>
          </a:graphicData>
        </a:graphic>
      </p:graphicFrame>
      <p:sp>
        <p:nvSpPr>
          <p:cNvPr id="16" name="文本框 38"/>
          <p:cNvSpPr txBox="1"/>
          <p:nvPr/>
        </p:nvSpPr>
        <p:spPr>
          <a:xfrm>
            <a:off x="6816347" y="3740959"/>
            <a:ext cx="500458" cy="276999"/>
          </a:xfrm>
          <a:prstGeom prst="rect">
            <a:avLst/>
          </a:prstGeom>
          <a:noFill/>
        </p:spPr>
        <p:txBody>
          <a:bodyPr wrap="none" rtlCol="0">
            <a:spAutoFit/>
          </a:bodyPr>
          <a:lstStyle/>
          <a:p>
            <a:r>
              <a:rPr lang="en-US" altLang="zh-CN" sz="1200" dirty="0"/>
              <a:t>PCB</a:t>
            </a:r>
            <a:endParaRPr lang="zh-CN" altLang="en-US" sz="1200" dirty="0"/>
          </a:p>
        </p:txBody>
      </p:sp>
      <p:pic>
        <p:nvPicPr>
          <p:cNvPr id="17" name="图片 11" descr="D:\Zack\Desktop\AHU connection kit\DSCN0782.JPG"/>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9649" t="6790" r="7798" b="7466"/>
          <a:stretch/>
        </p:blipFill>
        <p:spPr bwMode="auto">
          <a:xfrm>
            <a:off x="9155628" y="2762103"/>
            <a:ext cx="721995" cy="85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41747" y="2346648"/>
            <a:ext cx="1090298" cy="1466516"/>
          </a:xfrm>
          <a:prstGeom prst="rect">
            <a:avLst/>
          </a:prstGeom>
        </p:spPr>
      </p:pic>
      <p:sp>
        <p:nvSpPr>
          <p:cNvPr id="19" name="文本框 38"/>
          <p:cNvSpPr txBox="1"/>
          <p:nvPr/>
        </p:nvSpPr>
        <p:spPr>
          <a:xfrm>
            <a:off x="8094601" y="3740959"/>
            <a:ext cx="492443" cy="276999"/>
          </a:xfrm>
          <a:prstGeom prst="rect">
            <a:avLst/>
          </a:prstGeom>
          <a:noFill/>
        </p:spPr>
        <p:txBody>
          <a:bodyPr wrap="none" rtlCol="0">
            <a:spAutoFit/>
          </a:bodyPr>
          <a:lstStyle/>
          <a:p>
            <a:r>
              <a:rPr lang="tr-TR" altLang="zh-CN" sz="1200" dirty="0"/>
              <a:t>EEV</a:t>
            </a:r>
            <a:endParaRPr lang="zh-CN" altLang="en-US" sz="1200" dirty="0"/>
          </a:p>
        </p:txBody>
      </p:sp>
      <p:sp>
        <p:nvSpPr>
          <p:cNvPr id="20" name="文本框 38"/>
          <p:cNvSpPr txBox="1"/>
          <p:nvPr/>
        </p:nvSpPr>
        <p:spPr>
          <a:xfrm>
            <a:off x="9082183" y="3740959"/>
            <a:ext cx="747320" cy="276999"/>
          </a:xfrm>
          <a:prstGeom prst="rect">
            <a:avLst/>
          </a:prstGeom>
          <a:noFill/>
        </p:spPr>
        <p:txBody>
          <a:bodyPr wrap="none" rtlCol="0">
            <a:spAutoFit/>
          </a:bodyPr>
          <a:lstStyle/>
          <a:p>
            <a:r>
              <a:rPr lang="tr-TR" altLang="zh-CN" sz="1200" dirty="0" err="1"/>
              <a:t>Sensors</a:t>
            </a:r>
            <a:endParaRPr lang="zh-CN" altLang="en-US" sz="1200" dirty="0"/>
          </a:p>
        </p:txBody>
      </p:sp>
      <p:sp>
        <p:nvSpPr>
          <p:cNvPr id="21" name="文本框 38"/>
          <p:cNvSpPr txBox="1"/>
          <p:nvPr/>
        </p:nvSpPr>
        <p:spPr>
          <a:xfrm>
            <a:off x="9975644" y="3740959"/>
            <a:ext cx="848309" cy="276999"/>
          </a:xfrm>
          <a:prstGeom prst="rect">
            <a:avLst/>
          </a:prstGeom>
          <a:noFill/>
        </p:spPr>
        <p:txBody>
          <a:bodyPr wrap="none" rtlCol="0">
            <a:spAutoFit/>
          </a:bodyPr>
          <a:lstStyle/>
          <a:p>
            <a:r>
              <a:rPr lang="tr-TR" altLang="zh-CN" sz="1200" dirty="0"/>
              <a:t>Controller</a:t>
            </a:r>
            <a:endParaRPr lang="zh-CN" altLang="en-US" sz="1200" dirty="0"/>
          </a:p>
        </p:txBody>
      </p:sp>
      <p:pic>
        <p:nvPicPr>
          <p:cNvPr id="22" name="Picture 41"/>
          <p:cNvPicPr>
            <a:picLocks noChangeAspect="1"/>
          </p:cNvPicPr>
          <p:nvPr/>
        </p:nvPicPr>
        <p:blipFill rotWithShape="1">
          <a:blip r:embed="rId7" cstate="hqprint">
            <a:grayscl/>
            <a:extLst>
              <a:ext uri="{28A0092B-C50C-407E-A947-70E740481C1C}">
                <a14:useLocalDpi xmlns:a14="http://schemas.microsoft.com/office/drawing/2010/main" val="0"/>
              </a:ext>
            </a:extLst>
          </a:blip>
          <a:srcRect l="8812" t="19692" r="15946" b="17083"/>
          <a:stretch/>
        </p:blipFill>
        <p:spPr>
          <a:xfrm>
            <a:off x="7721892" y="2690898"/>
            <a:ext cx="1277756" cy="1024339"/>
          </a:xfrm>
          <a:prstGeom prst="rect">
            <a:avLst/>
          </a:prstGeom>
        </p:spPr>
      </p:pic>
      <p:pic>
        <p:nvPicPr>
          <p:cNvPr id="23" name="Picture 19"/>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9012" y="2165371"/>
            <a:ext cx="2506615" cy="1964236"/>
          </a:xfrm>
          <a:prstGeom prst="rect">
            <a:avLst/>
          </a:prstGeom>
        </p:spPr>
      </p:pic>
      <p:pic>
        <p:nvPicPr>
          <p:cNvPr id="24" name="Picture 21"/>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5595" y="1433339"/>
            <a:ext cx="983962" cy="771053"/>
          </a:xfrm>
          <a:prstGeom prst="rect">
            <a:avLst/>
          </a:prstGeom>
        </p:spPr>
      </p:pic>
      <p:pic>
        <p:nvPicPr>
          <p:cNvPr id="25" name="Picture 23"/>
          <p:cNvPicPr>
            <a:picLocks noChangeAspect="1"/>
          </p:cNvPicPr>
          <p:nvPr/>
        </p:nvPicPr>
        <p:blipFill>
          <a:blip r:embed="rId10"/>
          <a:stretch>
            <a:fillRect/>
          </a:stretch>
        </p:blipFill>
        <p:spPr>
          <a:xfrm>
            <a:off x="10098695" y="3052595"/>
            <a:ext cx="589551" cy="565088"/>
          </a:xfrm>
          <a:prstGeom prst="rect">
            <a:avLst/>
          </a:prstGeom>
        </p:spPr>
      </p:pic>
    </p:spTree>
    <p:extLst>
      <p:ext uri="{BB962C8B-B14F-4D97-AF65-F5344CB8AC3E}">
        <p14:creationId xmlns:p14="http://schemas.microsoft.com/office/powerpoint/2010/main" val="4284695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6" name="Titel 5"/>
          <p:cNvSpPr>
            <a:spLocks noGrp="1"/>
          </p:cNvSpPr>
          <p:nvPr>
            <p:ph type="title"/>
          </p:nvPr>
        </p:nvSpPr>
        <p:spPr>
          <a:xfrm>
            <a:off x="259200" y="648000"/>
            <a:ext cx="10450800" cy="388800"/>
          </a:xfrm>
        </p:spPr>
        <p:txBody>
          <a:bodyPr/>
          <a:lstStyle/>
          <a:p>
            <a:r>
              <a:rPr lang="de-DE" dirty="0"/>
              <a:t>Models</a:t>
            </a:r>
            <a:endParaRPr lang="en-US" dirty="0"/>
          </a:p>
        </p:txBody>
      </p:sp>
      <p:sp>
        <p:nvSpPr>
          <p:cNvPr id="9" name="Content Placeholder 4"/>
          <p:cNvSpPr txBox="1">
            <a:spLocks/>
          </p:cNvSpPr>
          <p:nvPr/>
        </p:nvSpPr>
        <p:spPr>
          <a:xfrm>
            <a:off x="419889" y="4585622"/>
            <a:ext cx="10129421" cy="1034524"/>
          </a:xfrm>
          <a:prstGeom prst="rect">
            <a:avLst/>
          </a:prstGeom>
        </p:spPr>
        <p:txBody>
          <a:bodyPr vert="horz" lIns="0" tIns="0" rIns="0" bIns="0" rtlCol="0">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tr-TR" sz="1600" dirty="0"/>
              <a:t>Product is used for ventilation (Fresh air and exhaust air). It covers the ventilation needs within </a:t>
            </a:r>
            <a:r>
              <a:rPr lang="de-DE" sz="1600" dirty="0"/>
              <a:t>VRF</a:t>
            </a:r>
            <a:r>
              <a:rPr lang="tr-TR" sz="1600" dirty="0"/>
              <a:t> projects and also can be used stand alone.</a:t>
            </a:r>
            <a:endParaRPr lang="en-US" sz="1600" dirty="0"/>
          </a:p>
        </p:txBody>
      </p:sp>
      <p:graphicFrame>
        <p:nvGraphicFramePr>
          <p:cNvPr id="10" name="Table 7"/>
          <p:cNvGraphicFramePr>
            <a:graphicFrameLocks noGrp="1"/>
          </p:cNvGraphicFramePr>
          <p:nvPr/>
        </p:nvGraphicFramePr>
        <p:xfrm>
          <a:off x="497150" y="1552366"/>
          <a:ext cx="9083438" cy="2652339"/>
        </p:xfrm>
        <a:graphic>
          <a:graphicData uri="http://schemas.openxmlformats.org/drawingml/2006/table">
            <a:tbl>
              <a:tblPr>
                <a:tableStyleId>{3B4B98B0-60AC-42C2-AFA5-B58CD77FA1E5}</a:tableStyleId>
              </a:tblPr>
              <a:tblGrid>
                <a:gridCol w="990600">
                  <a:extLst>
                    <a:ext uri="{9D8B030D-6E8A-4147-A177-3AD203B41FA5}">
                      <a16:colId xmlns:a16="http://schemas.microsoft.com/office/drawing/2014/main" val="248555223"/>
                    </a:ext>
                  </a:extLst>
                </a:gridCol>
                <a:gridCol w="1254579">
                  <a:extLst>
                    <a:ext uri="{9D8B030D-6E8A-4147-A177-3AD203B41FA5}">
                      <a16:colId xmlns:a16="http://schemas.microsoft.com/office/drawing/2014/main" val="2877297538"/>
                    </a:ext>
                  </a:extLst>
                </a:gridCol>
                <a:gridCol w="1096297">
                  <a:extLst>
                    <a:ext uri="{9D8B030D-6E8A-4147-A177-3AD203B41FA5}">
                      <a16:colId xmlns:a16="http://schemas.microsoft.com/office/drawing/2014/main" val="693173730"/>
                    </a:ext>
                  </a:extLst>
                </a:gridCol>
                <a:gridCol w="1178906">
                  <a:extLst>
                    <a:ext uri="{9D8B030D-6E8A-4147-A177-3AD203B41FA5}">
                      <a16:colId xmlns:a16="http://schemas.microsoft.com/office/drawing/2014/main" val="101618622"/>
                    </a:ext>
                  </a:extLst>
                </a:gridCol>
                <a:gridCol w="1567250">
                  <a:extLst>
                    <a:ext uri="{9D8B030D-6E8A-4147-A177-3AD203B41FA5}">
                      <a16:colId xmlns:a16="http://schemas.microsoft.com/office/drawing/2014/main" val="3613941856"/>
                    </a:ext>
                  </a:extLst>
                </a:gridCol>
                <a:gridCol w="2995806">
                  <a:extLst>
                    <a:ext uri="{9D8B030D-6E8A-4147-A177-3AD203B41FA5}">
                      <a16:colId xmlns:a16="http://schemas.microsoft.com/office/drawing/2014/main" val="2464912533"/>
                    </a:ext>
                  </a:extLst>
                </a:gridCol>
              </a:tblGrid>
              <a:tr h="747138">
                <a:tc>
                  <a:txBody>
                    <a:bodyPr/>
                    <a:lstStyle/>
                    <a:p>
                      <a:pPr algn="l" fontAlgn="ctr"/>
                      <a:r>
                        <a:rPr lang="en-US" sz="1000" b="1" u="none" strike="noStrike" dirty="0">
                          <a:effectLst/>
                        </a:rPr>
                        <a:t>Product Number </a:t>
                      </a:r>
                      <a:br>
                        <a:rPr lang="en-US" sz="1000" b="1" u="none" strike="noStrike" dirty="0">
                          <a:effectLst/>
                        </a:rPr>
                      </a:br>
                      <a:r>
                        <a:rPr lang="en-US" sz="1000" b="1" u="none" strike="noStrike" dirty="0">
                          <a:effectLst/>
                        </a:rPr>
                        <a:t>at SAP</a:t>
                      </a:r>
                      <a:endParaRPr lang="en-US" sz="1000" b="1" i="0" u="none" strike="noStrike" dirty="0">
                        <a:effectLst/>
                        <a:latin typeface="Bosch Office Sans" pitchFamily="2" charset="0"/>
                      </a:endParaRPr>
                    </a:p>
                  </a:txBody>
                  <a:tcPr marL="0" marR="0" marT="0" marB="0" anchor="ctr"/>
                </a:tc>
                <a:tc>
                  <a:txBody>
                    <a:bodyPr/>
                    <a:lstStyle/>
                    <a:p>
                      <a:pPr algn="l" fontAlgn="ctr"/>
                      <a:r>
                        <a:rPr lang="en-US" sz="1000" b="1" u="none" strike="noStrike" dirty="0">
                          <a:effectLst/>
                        </a:rPr>
                        <a:t>EAN Number</a:t>
                      </a:r>
                      <a:endParaRPr lang="en-US" sz="1000" b="1" i="0" u="none" strike="noStrike" dirty="0">
                        <a:effectLst/>
                        <a:latin typeface="Bosch Office Sans" pitchFamily="2" charset="0"/>
                      </a:endParaRPr>
                    </a:p>
                  </a:txBody>
                  <a:tcPr marL="0" marR="0" marT="0" marB="0" anchor="ctr"/>
                </a:tc>
                <a:tc>
                  <a:txBody>
                    <a:bodyPr/>
                    <a:lstStyle/>
                    <a:p>
                      <a:pPr algn="l" fontAlgn="ctr"/>
                      <a:r>
                        <a:rPr lang="en-US" sz="1000" b="1" u="none" strike="noStrike" dirty="0">
                          <a:effectLst/>
                        </a:rPr>
                        <a:t>Family</a:t>
                      </a:r>
                      <a:endParaRPr lang="en-US" sz="1000" b="1" i="0" u="none" strike="noStrike" dirty="0">
                        <a:effectLst/>
                        <a:latin typeface="Bosch Office Sans" pitchFamily="2" charset="0"/>
                      </a:endParaRPr>
                    </a:p>
                  </a:txBody>
                  <a:tcPr marL="0" marR="0" marT="0" marB="0" anchor="ctr"/>
                </a:tc>
                <a:tc>
                  <a:txBody>
                    <a:bodyPr/>
                    <a:lstStyle/>
                    <a:p>
                      <a:pPr algn="l" fontAlgn="ctr"/>
                      <a:r>
                        <a:rPr lang="en-US" sz="1000" b="1" u="none" strike="noStrike" dirty="0">
                          <a:effectLst/>
                        </a:rPr>
                        <a:t>Product Name</a:t>
                      </a:r>
                      <a:endParaRPr lang="en-US" sz="1000" b="1" i="0" u="none" strike="noStrike" dirty="0">
                        <a:effectLst/>
                        <a:latin typeface="Bosch Office Sans" pitchFamily="2" charset="0"/>
                      </a:endParaRPr>
                    </a:p>
                  </a:txBody>
                  <a:tcPr marL="0" marR="0" marT="0" marB="0" anchor="ctr"/>
                </a:tc>
                <a:tc>
                  <a:txBody>
                    <a:bodyPr/>
                    <a:lstStyle/>
                    <a:p>
                      <a:pPr algn="l" fontAlgn="ctr"/>
                      <a:r>
                        <a:rPr lang="en-US" sz="1000" b="1" u="none" strike="noStrike" dirty="0">
                          <a:effectLst/>
                        </a:rPr>
                        <a:t>Product Type</a:t>
                      </a:r>
                      <a:endParaRPr lang="en-US" sz="1000" b="1" i="0" u="none" strike="noStrike" dirty="0">
                        <a:effectLst/>
                        <a:latin typeface="Bosch Office Sans" pitchFamily="2" charset="0"/>
                      </a:endParaRPr>
                    </a:p>
                  </a:txBody>
                  <a:tcPr marL="0" marR="0" marT="0" marB="0" anchor="ctr"/>
                </a:tc>
                <a:tc>
                  <a:txBody>
                    <a:bodyPr/>
                    <a:lstStyle/>
                    <a:p>
                      <a:pPr algn="l" fontAlgn="ctr"/>
                      <a:r>
                        <a:rPr lang="en-US" sz="1000" b="1" u="none" strike="noStrike" dirty="0">
                          <a:effectLst/>
                        </a:rPr>
                        <a:t>SAP Description</a:t>
                      </a:r>
                      <a:endParaRPr lang="en-US" sz="1000" b="1" i="0" u="none" strike="noStrike" dirty="0">
                        <a:effectLst/>
                        <a:latin typeface="Bosch Office Sans" pitchFamily="2" charset="0"/>
                      </a:endParaRPr>
                    </a:p>
                  </a:txBody>
                  <a:tcPr marL="0" marR="0" marT="0" marB="0" anchor="ctr"/>
                </a:tc>
                <a:extLst>
                  <a:ext uri="{0D108BD9-81ED-4DB2-BD59-A6C34878D82A}">
                    <a16:rowId xmlns:a16="http://schemas.microsoft.com/office/drawing/2014/main" val="2911869618"/>
                  </a:ext>
                </a:extLst>
              </a:tr>
              <a:tr h="211689">
                <a:tc>
                  <a:txBody>
                    <a:bodyPr/>
                    <a:lstStyle/>
                    <a:p>
                      <a:pPr algn="l" fontAlgn="ctr"/>
                      <a:r>
                        <a:rPr lang="en-US" sz="1000" u="none" strike="noStrike">
                          <a:effectLst/>
                        </a:rPr>
                        <a:t>7733701731</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4062321331726</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Accessory</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00 D</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(2,2 - 9 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1729643536"/>
                  </a:ext>
                </a:extLst>
              </a:tr>
              <a:tr h="211689">
                <a:tc>
                  <a:txBody>
                    <a:bodyPr/>
                    <a:lstStyle/>
                    <a:p>
                      <a:pPr algn="l" fontAlgn="ctr"/>
                      <a:r>
                        <a:rPr lang="en-US" sz="1000" u="none" strike="noStrike">
                          <a:effectLst/>
                        </a:rPr>
                        <a:t>7733701732</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dirty="0">
                          <a:effectLst/>
                        </a:rPr>
                        <a:t>4062321331733</a:t>
                      </a:r>
                      <a:endParaRPr lang="en-US" sz="1000" b="0" i="0" u="none" strike="noStrike" dirty="0">
                        <a:effectLst/>
                        <a:latin typeface="Bosch Office Sans" pitchFamily="2" charset="0"/>
                      </a:endParaRPr>
                    </a:p>
                  </a:txBody>
                  <a:tcPr marL="0" marR="0" marT="0" marB="0" anchor="ctr"/>
                </a:tc>
                <a:tc>
                  <a:txBody>
                    <a:bodyPr/>
                    <a:lstStyle/>
                    <a:p>
                      <a:pPr algn="l" fontAlgn="ctr"/>
                      <a:r>
                        <a:rPr lang="en-US" sz="1000" u="none" strike="noStrike">
                          <a:effectLst/>
                        </a:rPr>
                        <a:t>Accessory</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01 D</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(9 - 20 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2465091823"/>
                  </a:ext>
                </a:extLst>
              </a:tr>
              <a:tr h="211689">
                <a:tc>
                  <a:txBody>
                    <a:bodyPr/>
                    <a:lstStyle/>
                    <a:p>
                      <a:pPr algn="l" fontAlgn="ctr"/>
                      <a:r>
                        <a:rPr lang="en-US" sz="1000" u="none" strike="noStrike">
                          <a:effectLst/>
                        </a:rPr>
                        <a:t>7733701733</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4062321331740</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dirty="0">
                          <a:effectLst/>
                        </a:rPr>
                        <a:t>Accessory</a:t>
                      </a:r>
                      <a:endParaRPr lang="en-US" sz="1000" b="0" i="0" u="none" strike="noStrike" dirty="0">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02 D</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(20 - 36 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2762295527"/>
                  </a:ext>
                </a:extLst>
              </a:tr>
              <a:tr h="211689">
                <a:tc>
                  <a:txBody>
                    <a:bodyPr/>
                    <a:lstStyle/>
                    <a:p>
                      <a:pPr algn="l" fontAlgn="ctr"/>
                      <a:r>
                        <a:rPr lang="en-US" sz="1000" u="none" strike="noStrike">
                          <a:effectLst/>
                        </a:rPr>
                        <a:t>7733701734</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4062321331757</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Accessory</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03 D</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AHU Kit, (36 - 56 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1125276456"/>
                  </a:ext>
                </a:extLst>
              </a:tr>
              <a:tr h="211689">
                <a:tc>
                  <a:txBody>
                    <a:bodyPr/>
                    <a:lstStyle/>
                    <a:p>
                      <a:pPr algn="l" fontAlgn="ctr"/>
                      <a:r>
                        <a:rPr lang="en-US" sz="1000" u="none" strike="noStrike">
                          <a:effectLst/>
                        </a:rPr>
                        <a:t>8750501740</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Spare part</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Controller</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ARC AHU kit</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Controller for AHU Kit</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14417687"/>
                  </a:ext>
                </a:extLst>
              </a:tr>
              <a:tr h="211689">
                <a:tc>
                  <a:txBody>
                    <a:bodyPr/>
                    <a:lstStyle/>
                    <a:p>
                      <a:pPr algn="l" fontAlgn="ctr"/>
                      <a:r>
                        <a:rPr lang="en-US" sz="1000" u="none" strike="noStrike">
                          <a:effectLst/>
                        </a:rPr>
                        <a:t>7739834425</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4057749325778</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dirty="0">
                          <a:effectLst/>
                        </a:rPr>
                        <a:t>Accessory</a:t>
                      </a:r>
                      <a:endParaRPr lang="en-US" sz="1000" b="0" i="0" u="none" strike="noStrike" dirty="0">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KIT-BJ 01</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Joint For AHU kit (20-46kW)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547229369"/>
                  </a:ext>
                </a:extLst>
              </a:tr>
              <a:tr h="211689">
                <a:tc>
                  <a:txBody>
                    <a:bodyPr/>
                    <a:lstStyle/>
                    <a:p>
                      <a:pPr algn="l" fontAlgn="ctr"/>
                      <a:r>
                        <a:rPr lang="en-US" sz="1000" u="none" strike="noStrike">
                          <a:effectLst/>
                        </a:rPr>
                        <a:t>7739834426</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4057749325785</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Accessory</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KIT-BJ 02</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Joint For AHU kit (46-66kW)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226821324"/>
                  </a:ext>
                </a:extLst>
              </a:tr>
              <a:tr h="211689">
                <a:tc>
                  <a:txBody>
                    <a:bodyPr/>
                    <a:lstStyle/>
                    <a:p>
                      <a:pPr algn="l" fontAlgn="ctr"/>
                      <a:r>
                        <a:rPr lang="en-US" sz="1000" u="none" strike="noStrike">
                          <a:effectLst/>
                        </a:rPr>
                        <a:t>7739834427</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4057749325792</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Accessory</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NA</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KIT-BJ 03</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Joint For AHU kit (66-135kW)</a:t>
                      </a:r>
                      <a:endParaRPr lang="en-US" sz="1000" b="0" i="0" u="none" strike="noStrike">
                        <a:effectLst/>
                        <a:latin typeface="Bosch Office Sans" pitchFamily="2" charset="0"/>
                      </a:endParaRPr>
                    </a:p>
                  </a:txBody>
                  <a:tcPr marL="0" marR="0" marT="0" marB="0" anchor="ctr"/>
                </a:tc>
                <a:extLst>
                  <a:ext uri="{0D108BD9-81ED-4DB2-BD59-A6C34878D82A}">
                    <a16:rowId xmlns:a16="http://schemas.microsoft.com/office/drawing/2014/main" val="360674629"/>
                  </a:ext>
                </a:extLst>
              </a:tr>
              <a:tr h="211689">
                <a:tc>
                  <a:txBody>
                    <a:bodyPr/>
                    <a:lstStyle/>
                    <a:p>
                      <a:pPr algn="l" fontAlgn="ctr"/>
                      <a:r>
                        <a:rPr lang="en-US" sz="1000" u="none" strike="noStrike">
                          <a:effectLst/>
                        </a:rPr>
                        <a:t>7739834428</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4057749325808</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a:effectLst/>
                        </a:rPr>
                        <a:t>Accessory</a:t>
                      </a:r>
                      <a:endParaRPr lang="en-US" sz="1000" b="0" i="0" u="none" strike="noStrike">
                        <a:effectLst/>
                        <a:latin typeface="Bosch Office Sans" pitchFamily="2" charset="0"/>
                      </a:endParaRPr>
                    </a:p>
                  </a:txBody>
                  <a:tcPr marL="0" marR="0" marT="0" marB="0" anchor="ctr"/>
                </a:tc>
                <a:tc>
                  <a:txBody>
                    <a:bodyPr/>
                    <a:lstStyle/>
                    <a:p>
                      <a:pPr algn="l" fontAlgn="ctr"/>
                      <a:r>
                        <a:rPr lang="en-US" sz="1000" u="none" strike="noStrike" dirty="0">
                          <a:effectLst/>
                        </a:rPr>
                        <a:t>NA</a:t>
                      </a:r>
                      <a:endParaRPr lang="en-US" sz="1000" b="0" i="0" u="none" strike="noStrike" dirty="0">
                        <a:effectLst/>
                        <a:latin typeface="Bosch Office Sans" pitchFamily="2" charset="0"/>
                      </a:endParaRPr>
                    </a:p>
                  </a:txBody>
                  <a:tcPr marL="0" marR="0" marT="0" marB="0" anchor="ctr"/>
                </a:tc>
                <a:tc>
                  <a:txBody>
                    <a:bodyPr/>
                    <a:lstStyle/>
                    <a:p>
                      <a:pPr algn="l" fontAlgn="ctr"/>
                      <a:r>
                        <a:rPr lang="en-US" sz="1000" u="none" strike="noStrike" dirty="0">
                          <a:effectLst/>
                        </a:rPr>
                        <a:t>KIT-BJ 04</a:t>
                      </a:r>
                      <a:endParaRPr lang="en-US" sz="1000" b="0" i="0" u="none" strike="noStrike" dirty="0">
                        <a:effectLst/>
                        <a:latin typeface="Bosch Office Sans" pitchFamily="2" charset="0"/>
                      </a:endParaRPr>
                    </a:p>
                  </a:txBody>
                  <a:tcPr marL="0" marR="0" marT="0" marB="0" anchor="ctr"/>
                </a:tc>
                <a:tc>
                  <a:txBody>
                    <a:bodyPr/>
                    <a:lstStyle/>
                    <a:p>
                      <a:pPr algn="l" fontAlgn="ctr"/>
                      <a:r>
                        <a:rPr lang="en-US" sz="1000" u="none" strike="noStrike" dirty="0">
                          <a:effectLst/>
                        </a:rPr>
                        <a:t>Joint For AHU kit (&gt;135kW)</a:t>
                      </a:r>
                      <a:endParaRPr lang="en-US" sz="1000" b="0" i="0" u="none" strike="noStrike" dirty="0">
                        <a:effectLst/>
                        <a:latin typeface="Bosch Office Sans" pitchFamily="2" charset="0"/>
                      </a:endParaRPr>
                    </a:p>
                  </a:txBody>
                  <a:tcPr marL="0" marR="0" marT="0" marB="0" anchor="ctr"/>
                </a:tc>
                <a:extLst>
                  <a:ext uri="{0D108BD9-81ED-4DB2-BD59-A6C34878D82A}">
                    <a16:rowId xmlns:a16="http://schemas.microsoft.com/office/drawing/2014/main" val="1513904029"/>
                  </a:ext>
                </a:extLst>
              </a:tr>
            </a:tbl>
          </a:graphicData>
        </a:graphic>
      </p:graphicFrame>
    </p:spTree>
    <p:extLst>
      <p:ext uri="{BB962C8B-B14F-4D97-AF65-F5344CB8AC3E}">
        <p14:creationId xmlns:p14="http://schemas.microsoft.com/office/powerpoint/2010/main" val="2257323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2" name="Titel 1"/>
          <p:cNvSpPr>
            <a:spLocks noGrp="1"/>
          </p:cNvSpPr>
          <p:nvPr>
            <p:ph type="title"/>
          </p:nvPr>
        </p:nvSpPr>
        <p:spPr/>
        <p:txBody>
          <a:bodyPr/>
          <a:lstStyle/>
          <a:p>
            <a:r>
              <a:rPr lang="de-DE" dirty="0"/>
              <a:t>Working </a:t>
            </a:r>
            <a:r>
              <a:rPr lang="de-DE" dirty="0" err="1"/>
              <a:t>principle</a:t>
            </a:r>
            <a:endParaRPr lang="en-US" dirty="0"/>
          </a:p>
        </p:txBody>
      </p:sp>
      <p:pic>
        <p:nvPicPr>
          <p:cNvPr id="10" name="Picture 6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1461" y="1245633"/>
            <a:ext cx="2285145" cy="3427718"/>
          </a:xfrm>
          <a:prstGeom prst="rect">
            <a:avLst/>
          </a:prstGeom>
        </p:spPr>
      </p:pic>
      <p:pic>
        <p:nvPicPr>
          <p:cNvPr id="11" name="Picture 1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1219" t="15901" r="13411" b="4306"/>
          <a:stretch/>
        </p:blipFill>
        <p:spPr>
          <a:xfrm flipH="1">
            <a:off x="6404610" y="3007922"/>
            <a:ext cx="3302236" cy="1966962"/>
          </a:xfrm>
          <a:prstGeom prst="rect">
            <a:avLst/>
          </a:prstGeom>
        </p:spPr>
      </p:pic>
      <p:sp>
        <p:nvSpPr>
          <p:cNvPr id="12" name="Text Placeholder 2"/>
          <p:cNvSpPr txBox="1">
            <a:spLocks/>
          </p:cNvSpPr>
          <p:nvPr/>
        </p:nvSpPr>
        <p:spPr>
          <a:xfrm>
            <a:off x="266700" y="1262616"/>
            <a:ext cx="5236156" cy="325967"/>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en-US" b="1" dirty="0">
                <a:solidFill>
                  <a:srgbClr val="FF0000"/>
                </a:solidFill>
              </a:rPr>
              <a:t>Use case:</a:t>
            </a:r>
            <a:r>
              <a:rPr lang="en-US" altLang="zh-CN" dirty="0"/>
              <a:t> DX</a:t>
            </a:r>
            <a:r>
              <a:rPr lang="tr-TR" altLang="zh-CN" dirty="0"/>
              <a:t>-</a:t>
            </a:r>
            <a:r>
              <a:rPr lang="en-US" altLang="zh-CN" dirty="0"/>
              <a:t>AHU</a:t>
            </a:r>
            <a:r>
              <a:rPr lang="tr-TR" altLang="zh-CN" dirty="0"/>
              <a:t> </a:t>
            </a:r>
            <a:r>
              <a:rPr lang="tr-TR" altLang="zh-CN" dirty="0" err="1"/>
              <a:t>only</a:t>
            </a:r>
            <a:endParaRPr lang="en-IN" dirty="0"/>
          </a:p>
        </p:txBody>
      </p:sp>
      <p:cxnSp>
        <p:nvCxnSpPr>
          <p:cNvPr id="13" name="直接连接符 3"/>
          <p:cNvCxnSpPr/>
          <p:nvPr/>
        </p:nvCxnSpPr>
        <p:spPr>
          <a:xfrm>
            <a:off x="2488245" y="3554046"/>
            <a:ext cx="1605484" cy="274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 name="直接连接符 17"/>
          <p:cNvCxnSpPr/>
          <p:nvPr/>
        </p:nvCxnSpPr>
        <p:spPr>
          <a:xfrm flipV="1">
            <a:off x="2488245" y="3718527"/>
            <a:ext cx="2371740"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5" name="直接连接符 21"/>
          <p:cNvCxnSpPr/>
          <p:nvPr/>
        </p:nvCxnSpPr>
        <p:spPr>
          <a:xfrm flipV="1">
            <a:off x="2488245" y="3856511"/>
            <a:ext cx="3916364" cy="115"/>
          </a:xfrm>
          <a:prstGeom prst="line">
            <a:avLst/>
          </a:prstGeom>
          <a:ln w="19050" cap="flat" cmpd="sng" algn="ctr">
            <a:solidFill>
              <a:srgbClr val="0E78C5"/>
            </a:solidFill>
            <a:prstDash val="solid"/>
            <a:miter lim="800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6" name="圆角矩形 27"/>
          <p:cNvSpPr/>
          <p:nvPr/>
        </p:nvSpPr>
        <p:spPr>
          <a:xfrm>
            <a:off x="5218384" y="2691322"/>
            <a:ext cx="1030431" cy="277258"/>
          </a:xfrm>
          <a:prstGeom prst="roundRect">
            <a:avLst/>
          </a:prstGeom>
          <a:noFill/>
          <a:ln w="6350" cap="flat" cmpd="sng" algn="ctr">
            <a:noFill/>
            <a:prstDash val="solid"/>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dirty="0">
                <a:latin typeface="+mj-lt"/>
              </a:rPr>
              <a:t>AHU kit</a:t>
            </a:r>
            <a:endParaRPr lang="zh-CN" altLang="en-US" sz="1200" dirty="0">
              <a:latin typeface="+mj-lt"/>
            </a:endParaRPr>
          </a:p>
        </p:txBody>
      </p:sp>
      <p:sp>
        <p:nvSpPr>
          <p:cNvPr id="17" name="圆角矩形 30"/>
          <p:cNvSpPr/>
          <p:nvPr/>
        </p:nvSpPr>
        <p:spPr>
          <a:xfrm>
            <a:off x="3169558" y="2388752"/>
            <a:ext cx="1648373" cy="640080"/>
          </a:xfrm>
          <a:prstGeom prst="roundRect">
            <a:avLst/>
          </a:prstGeom>
          <a:noFill/>
          <a:ln w="6350" cap="flat" cmpd="sng" algn="ctr">
            <a:noFill/>
            <a:prstDash val="solid"/>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dirty="0">
                <a:latin typeface="+mj-lt"/>
              </a:rPr>
              <a:t>Option1 </a:t>
            </a:r>
          </a:p>
          <a:p>
            <a:pPr algn="ctr"/>
            <a:r>
              <a:rPr lang="tr-TR" altLang="zh-CN" sz="1200" dirty="0" err="1">
                <a:latin typeface="+mj-lt"/>
              </a:rPr>
              <a:t>Wired</a:t>
            </a:r>
            <a:r>
              <a:rPr lang="tr-TR" altLang="zh-CN" sz="1200" dirty="0">
                <a:latin typeface="+mj-lt"/>
              </a:rPr>
              <a:t> c</a:t>
            </a:r>
            <a:r>
              <a:rPr lang="en-US" altLang="zh-CN" sz="1200" dirty="0" err="1">
                <a:latin typeface="+mj-lt"/>
              </a:rPr>
              <a:t>ontroller</a:t>
            </a:r>
            <a:endParaRPr lang="tr-TR" altLang="zh-CN" sz="1200" dirty="0">
              <a:latin typeface="+mj-lt"/>
            </a:endParaRPr>
          </a:p>
          <a:p>
            <a:pPr algn="ctr"/>
            <a:r>
              <a:rPr lang="tr-TR" altLang="zh-CN" sz="1200" dirty="0">
                <a:latin typeface="+mj-lt"/>
              </a:rPr>
              <a:t>(</a:t>
            </a:r>
            <a:r>
              <a:rPr lang="tr-TR" altLang="zh-CN" sz="1200" dirty="0" err="1">
                <a:latin typeface="+mj-lt"/>
              </a:rPr>
              <a:t>factory</a:t>
            </a:r>
            <a:r>
              <a:rPr lang="tr-TR" altLang="zh-CN" sz="1200" dirty="0">
                <a:latin typeface="+mj-lt"/>
              </a:rPr>
              <a:t> </a:t>
            </a:r>
            <a:r>
              <a:rPr lang="tr-TR" altLang="zh-CN" sz="1200" dirty="0" err="1">
                <a:latin typeface="+mj-lt"/>
              </a:rPr>
              <a:t>supplied</a:t>
            </a:r>
            <a:r>
              <a:rPr lang="tr-TR" altLang="zh-CN" sz="1200" dirty="0">
                <a:latin typeface="+mj-lt"/>
              </a:rPr>
              <a:t>)</a:t>
            </a:r>
            <a:endParaRPr lang="zh-CN" altLang="en-US" sz="1200" dirty="0">
              <a:latin typeface="+mj-lt"/>
            </a:endParaRPr>
          </a:p>
        </p:txBody>
      </p:sp>
      <p:cxnSp>
        <p:nvCxnSpPr>
          <p:cNvPr id="18" name="直接连接符 63"/>
          <p:cNvCxnSpPr/>
          <p:nvPr/>
        </p:nvCxnSpPr>
        <p:spPr>
          <a:xfrm flipV="1">
            <a:off x="5095751" y="3725556"/>
            <a:ext cx="2230101"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9" name="直接连接符 5"/>
          <p:cNvCxnSpPr/>
          <p:nvPr/>
        </p:nvCxnSpPr>
        <p:spPr>
          <a:xfrm flipV="1">
            <a:off x="4093729" y="3095475"/>
            <a:ext cx="0" cy="46131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0" name="直接连接符 8"/>
          <p:cNvCxnSpPr>
            <a:endCxn id="21" idx="1"/>
          </p:cNvCxnSpPr>
          <p:nvPr/>
        </p:nvCxnSpPr>
        <p:spPr>
          <a:xfrm flipV="1">
            <a:off x="5257800" y="2160548"/>
            <a:ext cx="1371609" cy="10382"/>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9" y="1874101"/>
            <a:ext cx="778749" cy="572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直接连接符 10"/>
          <p:cNvCxnSpPr/>
          <p:nvPr/>
        </p:nvCxnSpPr>
        <p:spPr>
          <a:xfrm>
            <a:off x="7013712" y="2404720"/>
            <a:ext cx="5071" cy="6907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3" name="圆角矩形 48"/>
          <p:cNvSpPr/>
          <p:nvPr/>
        </p:nvSpPr>
        <p:spPr>
          <a:xfrm>
            <a:off x="7133847" y="1826352"/>
            <a:ext cx="1645920" cy="637554"/>
          </a:xfrm>
          <a:prstGeom prst="roundRect">
            <a:avLst/>
          </a:prstGeom>
          <a:noFill/>
          <a:ln w="6350" cap="flat" cmpd="sng" algn="ctr">
            <a:noFill/>
            <a:prstDash val="solid"/>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dirty="0">
                <a:latin typeface="+mj-lt"/>
              </a:rPr>
              <a:t>Option 2</a:t>
            </a:r>
          </a:p>
          <a:p>
            <a:pPr algn="ctr"/>
            <a:r>
              <a:rPr lang="en-US" altLang="zh-CN" sz="1200" dirty="0">
                <a:latin typeface="+mj-lt"/>
              </a:rPr>
              <a:t>3rd Party </a:t>
            </a:r>
            <a:endParaRPr lang="tr-TR" altLang="zh-CN" sz="1200" dirty="0">
              <a:latin typeface="+mj-lt"/>
            </a:endParaRPr>
          </a:p>
          <a:p>
            <a:pPr algn="ctr"/>
            <a:r>
              <a:rPr lang="en-US" altLang="zh-CN" sz="1200" dirty="0">
                <a:latin typeface="+mj-lt"/>
              </a:rPr>
              <a:t>DDC Controller</a:t>
            </a:r>
            <a:endParaRPr lang="zh-CN" altLang="en-US" sz="1200" dirty="0">
              <a:latin typeface="+mj-lt"/>
            </a:endParaRPr>
          </a:p>
        </p:txBody>
      </p:sp>
      <p:sp>
        <p:nvSpPr>
          <p:cNvPr id="24" name="圆角矩形 27"/>
          <p:cNvSpPr/>
          <p:nvPr/>
        </p:nvSpPr>
        <p:spPr>
          <a:xfrm>
            <a:off x="8619209" y="2531774"/>
            <a:ext cx="1087637" cy="640080"/>
          </a:xfrm>
          <a:prstGeom prst="roundRect">
            <a:avLst/>
          </a:prstGeom>
          <a:noFill/>
          <a:ln w="6350" cap="flat" cmpd="sng" algn="ctr">
            <a:noFill/>
            <a:prstDash val="solid"/>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altLang="zh-CN" sz="1200" dirty="0">
                <a:latin typeface="+mj-lt"/>
              </a:rPr>
              <a:t>DX - AHU</a:t>
            </a:r>
            <a:endParaRPr lang="zh-CN" altLang="en-US" sz="1200" dirty="0">
              <a:latin typeface="+mj-lt"/>
            </a:endParaRPr>
          </a:p>
        </p:txBody>
      </p:sp>
      <p:sp>
        <p:nvSpPr>
          <p:cNvPr id="25" name="圆角矩形 27"/>
          <p:cNvSpPr/>
          <p:nvPr/>
        </p:nvSpPr>
        <p:spPr>
          <a:xfrm>
            <a:off x="681073" y="4492568"/>
            <a:ext cx="1645920" cy="640080"/>
          </a:xfrm>
          <a:prstGeom prst="roundRect">
            <a:avLst/>
          </a:prstGeom>
          <a:noFill/>
          <a:ln w="6350" cap="flat" cmpd="sng" algn="ctr">
            <a:noFill/>
            <a:prstDash val="solid"/>
            <a:miter lim="800000"/>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altLang="zh-CN" sz="1200" dirty="0">
                <a:latin typeface="+mj-lt"/>
              </a:rPr>
              <a:t>VRF </a:t>
            </a:r>
          </a:p>
          <a:p>
            <a:pPr algn="ctr"/>
            <a:r>
              <a:rPr lang="tr-TR" altLang="zh-CN" sz="1200" dirty="0" err="1">
                <a:latin typeface="+mj-lt"/>
              </a:rPr>
              <a:t>Outdoor</a:t>
            </a:r>
            <a:r>
              <a:rPr lang="tr-TR" altLang="zh-CN" sz="1200" dirty="0">
                <a:latin typeface="+mj-lt"/>
              </a:rPr>
              <a:t> </a:t>
            </a:r>
            <a:r>
              <a:rPr lang="tr-TR" altLang="zh-CN" sz="1200" dirty="0" err="1">
                <a:latin typeface="+mj-lt"/>
              </a:rPr>
              <a:t>Unit</a:t>
            </a:r>
            <a:r>
              <a:rPr lang="tr-TR" altLang="zh-CN" sz="1200" dirty="0">
                <a:latin typeface="+mj-lt"/>
              </a:rPr>
              <a:t> </a:t>
            </a:r>
          </a:p>
        </p:txBody>
      </p:sp>
      <p:pic>
        <p:nvPicPr>
          <p:cNvPr id="26" name="Picture 4"/>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3610" y="2793981"/>
            <a:ext cx="1146589" cy="898491"/>
          </a:xfrm>
          <a:prstGeom prst="rect">
            <a:avLst/>
          </a:prstGeom>
        </p:spPr>
      </p:pic>
      <p:cxnSp>
        <p:nvCxnSpPr>
          <p:cNvPr id="27" name="直接连接符 63"/>
          <p:cNvCxnSpPr/>
          <p:nvPr/>
        </p:nvCxnSpPr>
        <p:spPr>
          <a:xfrm flipV="1">
            <a:off x="5095751" y="3556794"/>
            <a:ext cx="124" cy="175905"/>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8" name="直接连接符 63"/>
          <p:cNvCxnSpPr/>
          <p:nvPr/>
        </p:nvCxnSpPr>
        <p:spPr>
          <a:xfrm flipV="1">
            <a:off x="4859985" y="3459370"/>
            <a:ext cx="5429" cy="267164"/>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9" name="直接连接符 21"/>
          <p:cNvCxnSpPr/>
          <p:nvPr/>
        </p:nvCxnSpPr>
        <p:spPr>
          <a:xfrm flipV="1">
            <a:off x="6404610" y="4212509"/>
            <a:ext cx="855308" cy="0"/>
          </a:xfrm>
          <a:prstGeom prst="line">
            <a:avLst/>
          </a:prstGeom>
          <a:ln w="19050" cap="flat" cmpd="sng" algn="ctr">
            <a:solidFill>
              <a:srgbClr val="0E78C5"/>
            </a:solidFill>
            <a:prstDash val="solid"/>
            <a:miter lim="800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0" name="直接连接符 21"/>
          <p:cNvCxnSpPr/>
          <p:nvPr/>
        </p:nvCxnSpPr>
        <p:spPr>
          <a:xfrm>
            <a:off x="6404609" y="3856511"/>
            <a:ext cx="0" cy="355998"/>
          </a:xfrm>
          <a:prstGeom prst="line">
            <a:avLst/>
          </a:prstGeom>
          <a:ln w="19050" cap="flat" cmpd="sng" algn="ctr">
            <a:solidFill>
              <a:srgbClr val="0E78C5"/>
            </a:solidFill>
            <a:prstDash val="solid"/>
            <a:miter lim="800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1" name="直接连接符 15"/>
          <p:cNvCxnSpPr/>
          <p:nvPr/>
        </p:nvCxnSpPr>
        <p:spPr>
          <a:xfrm>
            <a:off x="4093729" y="3095475"/>
            <a:ext cx="747222"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2" name="直接连接符 15"/>
          <p:cNvCxnSpPr/>
          <p:nvPr/>
        </p:nvCxnSpPr>
        <p:spPr>
          <a:xfrm>
            <a:off x="4233744" y="2170930"/>
            <a:ext cx="868192"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3" name="直接连接符 6"/>
          <p:cNvCxnSpPr/>
          <p:nvPr/>
        </p:nvCxnSpPr>
        <p:spPr>
          <a:xfrm>
            <a:off x="5257800" y="2170930"/>
            <a:ext cx="6903" cy="77333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4" name="直接连接符 51"/>
          <p:cNvCxnSpPr/>
          <p:nvPr/>
        </p:nvCxnSpPr>
        <p:spPr>
          <a:xfrm>
            <a:off x="6325491" y="4944659"/>
            <a:ext cx="666101" cy="0"/>
          </a:xfrm>
          <a:prstGeom prst="line">
            <a:avLst/>
          </a:prstGeom>
          <a:ln w="38100" cap="flat" cmpd="sng" algn="ctr">
            <a:solidFill>
              <a:srgbClr val="0E78C5"/>
            </a:solidFill>
            <a:prstDash val="solid"/>
            <a:miter lim="8000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5" name="直接连接符 52"/>
          <p:cNvCxnSpPr/>
          <p:nvPr/>
        </p:nvCxnSpPr>
        <p:spPr>
          <a:xfrm flipV="1">
            <a:off x="6325491" y="5180703"/>
            <a:ext cx="66610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36" name="文本框 56"/>
          <p:cNvSpPr txBox="1"/>
          <p:nvPr/>
        </p:nvSpPr>
        <p:spPr>
          <a:xfrm>
            <a:off x="7013712" y="4759791"/>
            <a:ext cx="798617" cy="276999"/>
          </a:xfrm>
          <a:prstGeom prst="rect">
            <a:avLst/>
          </a:prstGeom>
          <a:noFill/>
        </p:spPr>
        <p:txBody>
          <a:bodyPr wrap="none" rtlCol="0">
            <a:spAutoFit/>
          </a:bodyPr>
          <a:lstStyle/>
          <a:p>
            <a:r>
              <a:rPr lang="en-US" altLang="zh-CN" sz="1200" dirty="0">
                <a:latin typeface="+mj-lt"/>
              </a:rPr>
              <a:t>Gas pipe</a:t>
            </a:r>
            <a:endParaRPr lang="zh-CN" altLang="en-US" sz="1200" dirty="0">
              <a:latin typeface="+mj-lt"/>
            </a:endParaRPr>
          </a:p>
        </p:txBody>
      </p:sp>
      <p:sp>
        <p:nvSpPr>
          <p:cNvPr id="37" name="文本框 57"/>
          <p:cNvSpPr txBox="1"/>
          <p:nvPr/>
        </p:nvSpPr>
        <p:spPr>
          <a:xfrm>
            <a:off x="7013712" y="5030064"/>
            <a:ext cx="923651" cy="276999"/>
          </a:xfrm>
          <a:prstGeom prst="rect">
            <a:avLst/>
          </a:prstGeom>
          <a:noFill/>
        </p:spPr>
        <p:txBody>
          <a:bodyPr wrap="none" rtlCol="0">
            <a:spAutoFit/>
          </a:bodyPr>
          <a:lstStyle/>
          <a:p>
            <a:r>
              <a:rPr lang="en-US" altLang="zh-CN" sz="1200" dirty="0">
                <a:latin typeface="+mj-lt"/>
              </a:rPr>
              <a:t>Liquid pipe</a:t>
            </a:r>
            <a:endParaRPr lang="zh-CN" altLang="en-US" sz="1200" dirty="0">
              <a:latin typeface="+mj-lt"/>
            </a:endParaRPr>
          </a:p>
        </p:txBody>
      </p:sp>
      <p:sp>
        <p:nvSpPr>
          <p:cNvPr id="38" name="文本框 56"/>
          <p:cNvSpPr txBox="1"/>
          <p:nvPr/>
        </p:nvSpPr>
        <p:spPr>
          <a:xfrm>
            <a:off x="6984903" y="5294158"/>
            <a:ext cx="1726755" cy="27699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mj-lt"/>
              </a:rPr>
              <a:t>Communication Wiring</a:t>
            </a:r>
            <a:endParaRPr lang="zh-CN" altLang="en-US" sz="1200" dirty="0">
              <a:latin typeface="+mj-lt"/>
            </a:endParaRPr>
          </a:p>
        </p:txBody>
      </p:sp>
      <p:cxnSp>
        <p:nvCxnSpPr>
          <p:cNvPr id="39" name="直接连接符 47"/>
          <p:cNvCxnSpPr/>
          <p:nvPr/>
        </p:nvCxnSpPr>
        <p:spPr>
          <a:xfrm>
            <a:off x="6325490" y="5416092"/>
            <a:ext cx="666101" cy="0"/>
          </a:xfrm>
          <a:prstGeom prst="line">
            <a:avLst/>
          </a:prstGeom>
          <a:ln w="3175">
            <a:solidFill>
              <a:schemeClr val="accent1">
                <a:lumMod val="75000"/>
              </a:schemeClr>
            </a:solidFill>
            <a:prstDash val="lgDash"/>
          </a:ln>
        </p:spPr>
        <p:style>
          <a:lnRef idx="3">
            <a:schemeClr val="dk1"/>
          </a:lnRef>
          <a:fillRef idx="0">
            <a:schemeClr val="dk1"/>
          </a:fillRef>
          <a:effectRef idx="2">
            <a:schemeClr val="dk1"/>
          </a:effectRef>
          <a:fontRef idx="minor">
            <a:schemeClr val="tx1"/>
          </a:fontRef>
        </p:style>
      </p:cxnSp>
      <p:cxnSp>
        <p:nvCxnSpPr>
          <p:cNvPr id="40" name="直接连接符 6"/>
          <p:cNvCxnSpPr/>
          <p:nvPr/>
        </p:nvCxnSpPr>
        <p:spPr>
          <a:xfrm>
            <a:off x="5095033" y="2170930"/>
            <a:ext cx="3223" cy="722289"/>
          </a:xfrm>
          <a:prstGeom prst="line">
            <a:avLst/>
          </a:prstGeom>
          <a:ln>
            <a:prstDash val="lgDash"/>
          </a:ln>
        </p:spPr>
        <p:style>
          <a:lnRef idx="1">
            <a:schemeClr val="accent1"/>
          </a:lnRef>
          <a:fillRef idx="0">
            <a:schemeClr val="accent1"/>
          </a:fillRef>
          <a:effectRef idx="0">
            <a:schemeClr val="accent1"/>
          </a:effectRef>
          <a:fontRef idx="minor">
            <a:schemeClr val="tx1"/>
          </a:fontRef>
        </p:style>
      </p:cxnSp>
      <p:pic>
        <p:nvPicPr>
          <p:cNvPr id="41" name="Picture 5"/>
          <p:cNvPicPr>
            <a:picLocks noChangeAspect="1"/>
          </p:cNvPicPr>
          <p:nvPr/>
        </p:nvPicPr>
        <p:blipFill>
          <a:blip r:embed="rId6"/>
          <a:stretch>
            <a:fillRect/>
          </a:stretch>
        </p:blipFill>
        <p:spPr>
          <a:xfrm>
            <a:off x="3705386" y="1871419"/>
            <a:ext cx="589551" cy="565088"/>
          </a:xfrm>
          <a:prstGeom prst="rect">
            <a:avLst/>
          </a:prstGeom>
        </p:spPr>
      </p:pic>
    </p:spTree>
    <p:extLst>
      <p:ext uri="{BB962C8B-B14F-4D97-AF65-F5344CB8AC3E}">
        <p14:creationId xmlns:p14="http://schemas.microsoft.com/office/powerpoint/2010/main" val="164764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920-A401-4DAD-AFC3-6779492DDFA3}"/>
              </a:ext>
            </a:extLst>
          </p:cNvPr>
          <p:cNvSpPr>
            <a:spLocks noGrp="1"/>
          </p:cNvSpPr>
          <p:nvPr>
            <p:ph type="title"/>
          </p:nvPr>
        </p:nvSpPr>
        <p:spPr/>
        <p:txBody>
          <a:bodyPr/>
          <a:lstStyle/>
          <a:p>
            <a:r>
              <a:rPr lang="en-US"/>
              <a:t>Product Line up &amp; Feature</a:t>
            </a:r>
            <a:br>
              <a:rPr lang="en-US"/>
            </a:br>
            <a:br>
              <a:rPr lang="en-US"/>
            </a:br>
            <a:br>
              <a:rPr lang="en-US"/>
            </a:br>
            <a:br>
              <a:rPr lang="en-US"/>
            </a:br>
            <a:br>
              <a:rPr lang="en-US"/>
            </a:br>
            <a:endParaRPr lang="en-US"/>
          </a:p>
        </p:txBody>
      </p:sp>
      <p:sp>
        <p:nvSpPr>
          <p:cNvPr id="3" name="Text Placeholder 2">
            <a:extLst>
              <a:ext uri="{FF2B5EF4-FFF2-40B4-BE49-F238E27FC236}">
                <a16:creationId xmlns:a16="http://schemas.microsoft.com/office/drawing/2014/main" id="{C57A4E76-34A6-4503-ABDA-29438E21CD01}"/>
              </a:ext>
            </a:extLst>
          </p:cNvPr>
          <p:cNvSpPr>
            <a:spLocks noGrp="1"/>
          </p:cNvSpPr>
          <p:nvPr>
            <p:ph type="body" sz="quarter" idx="15"/>
          </p:nvPr>
        </p:nvSpPr>
        <p:spPr/>
        <p:txBody>
          <a:bodyPr/>
          <a:lstStyle/>
          <a:p>
            <a:r>
              <a:rPr lang="de-DE"/>
              <a:t>AF5300 ODU </a:t>
            </a:r>
            <a:endParaRPr lang="en-US"/>
          </a:p>
        </p:txBody>
      </p:sp>
      <p:sp>
        <p:nvSpPr>
          <p:cNvPr id="4" name="Text Box 25">
            <a:extLst>
              <a:ext uri="{FF2B5EF4-FFF2-40B4-BE49-F238E27FC236}">
                <a16:creationId xmlns:a16="http://schemas.microsoft.com/office/drawing/2014/main" id="{0C72BED9-E548-46A3-9B5F-86B819F71E92}"/>
              </a:ext>
            </a:extLst>
          </p:cNvPr>
          <p:cNvSpPr txBox="1">
            <a:spLocks noChangeArrowheads="1"/>
          </p:cNvSpPr>
          <p:nvPr/>
        </p:nvSpPr>
        <p:spPr bwMode="auto">
          <a:xfrm>
            <a:off x="489660" y="4837174"/>
            <a:ext cx="6751955" cy="7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062" tIns="38531" rIns="77062" bIns="38531">
            <a:noAutofit/>
          </a:bodyPr>
          <a:lstStyle>
            <a:lvl1pPr indent="180975" eaLnBrk="0" hangingPunct="0">
              <a:defRPr kumimoji="1" sz="1400">
                <a:solidFill>
                  <a:schemeClr val="tx1"/>
                </a:solidFill>
                <a:latin typeface="Arial" pitchFamily="34" charset="0"/>
                <a:ea typeface="굴림" pitchFamily="34" charset="-127"/>
              </a:defRPr>
            </a:lvl1pPr>
            <a:lvl2pPr marL="742950" indent="-285750" eaLnBrk="0" hangingPunct="0">
              <a:defRPr kumimoji="1" sz="1400">
                <a:solidFill>
                  <a:schemeClr val="tx1"/>
                </a:solidFill>
                <a:latin typeface="Arial" pitchFamily="34" charset="0"/>
                <a:ea typeface="굴림" pitchFamily="34" charset="-127"/>
              </a:defRPr>
            </a:lvl2pPr>
            <a:lvl3pPr marL="1143000" indent="-228600" eaLnBrk="0" hangingPunct="0">
              <a:defRPr kumimoji="1" sz="1400">
                <a:solidFill>
                  <a:schemeClr val="tx1"/>
                </a:solidFill>
                <a:latin typeface="Arial" pitchFamily="34" charset="0"/>
                <a:ea typeface="굴림" pitchFamily="34" charset="-127"/>
              </a:defRPr>
            </a:lvl3pPr>
            <a:lvl4pPr marL="1600200" indent="-228600" eaLnBrk="0" hangingPunct="0">
              <a:defRPr kumimoji="1" sz="1400">
                <a:solidFill>
                  <a:schemeClr val="tx1"/>
                </a:solidFill>
                <a:latin typeface="Arial" pitchFamily="34" charset="0"/>
                <a:ea typeface="굴림" pitchFamily="34" charset="-127"/>
              </a:defRPr>
            </a:lvl4pPr>
            <a:lvl5pPr marL="2057400" indent="-228600" eaLnBrk="0" hangingPunct="0">
              <a:defRPr kumimoji="1" sz="1400">
                <a:solidFill>
                  <a:schemeClr val="tx1"/>
                </a:solidFill>
                <a:latin typeface="Arial" pitchFamily="34" charset="0"/>
                <a:ea typeface="굴림" pitchFamily="34" charset="-127"/>
              </a:defRPr>
            </a:lvl5pPr>
            <a:lvl6pPr marL="2514600" indent="-228600" eaLnBrk="0" fontAlgn="base" hangingPunct="0">
              <a:spcBef>
                <a:spcPct val="0"/>
              </a:spcBef>
              <a:spcAft>
                <a:spcPct val="0"/>
              </a:spcAft>
              <a:defRPr kumimoji="1" sz="1400">
                <a:solidFill>
                  <a:schemeClr val="tx1"/>
                </a:solidFill>
                <a:latin typeface="Arial" pitchFamily="34" charset="0"/>
                <a:ea typeface="굴림" pitchFamily="34" charset="-127"/>
              </a:defRPr>
            </a:lvl6pPr>
            <a:lvl7pPr marL="2971800" indent="-228600" eaLnBrk="0" fontAlgn="base" hangingPunct="0">
              <a:spcBef>
                <a:spcPct val="0"/>
              </a:spcBef>
              <a:spcAft>
                <a:spcPct val="0"/>
              </a:spcAft>
              <a:defRPr kumimoji="1" sz="1400">
                <a:solidFill>
                  <a:schemeClr val="tx1"/>
                </a:solidFill>
                <a:latin typeface="Arial" pitchFamily="34" charset="0"/>
                <a:ea typeface="굴림" pitchFamily="34" charset="-127"/>
              </a:defRPr>
            </a:lvl7pPr>
            <a:lvl8pPr marL="3429000" indent="-228600" eaLnBrk="0" fontAlgn="base" hangingPunct="0">
              <a:spcBef>
                <a:spcPct val="0"/>
              </a:spcBef>
              <a:spcAft>
                <a:spcPct val="0"/>
              </a:spcAft>
              <a:defRPr kumimoji="1" sz="1400">
                <a:solidFill>
                  <a:schemeClr val="tx1"/>
                </a:solidFill>
                <a:latin typeface="Arial" pitchFamily="34" charset="0"/>
                <a:ea typeface="굴림" pitchFamily="34" charset="-127"/>
              </a:defRPr>
            </a:lvl8pPr>
            <a:lvl9pPr marL="3886200" indent="-228600" eaLnBrk="0" fontAlgn="base" hangingPunct="0">
              <a:spcBef>
                <a:spcPct val="0"/>
              </a:spcBef>
              <a:spcAft>
                <a:spcPct val="0"/>
              </a:spcAft>
              <a:defRPr kumimoji="1" sz="1400">
                <a:solidFill>
                  <a:schemeClr val="tx1"/>
                </a:solidFill>
                <a:latin typeface="Arial" pitchFamily="34" charset="0"/>
                <a:ea typeface="굴림" pitchFamily="34" charset="-127"/>
              </a:defRPr>
            </a:lvl9pPr>
          </a:lstStyle>
          <a:p>
            <a:pPr marL="266700" indent="-266700" eaLnBrk="1" hangingPunct="1">
              <a:buClr>
                <a:srgbClr val="000000"/>
              </a:buClr>
              <a:buSzPts val="1400"/>
              <a:buFont typeface="Wingdings" panose="05000000000000000000" pitchFamily="2" charset="2"/>
              <a:buChar char="§"/>
            </a:pPr>
            <a:r>
              <a:rPr lang="tr-TR" altLang="ko-KR" sz="1100" dirty="0">
                <a:solidFill>
                  <a:srgbClr val="000000"/>
                </a:solidFill>
                <a:latin typeface="Bosch Office Sans" panose="020B0604020202020204" pitchFamily="34" charset="0"/>
              </a:rPr>
              <a:t>13 different models with a capacity up to 90 kW</a:t>
            </a:r>
          </a:p>
          <a:p>
            <a:pPr marL="266700" indent="-266700" eaLnBrk="1" hangingPunct="1">
              <a:buClr>
                <a:srgbClr val="000000"/>
              </a:buClr>
              <a:buSzPts val="1400"/>
              <a:buFont typeface="Wingdings" panose="05000000000000000000" pitchFamily="2" charset="2"/>
              <a:buChar char="§"/>
            </a:pPr>
            <a:r>
              <a:rPr lang="tr-TR" altLang="ko-KR" sz="1100" dirty="0">
                <a:solidFill>
                  <a:srgbClr val="000000"/>
                </a:solidFill>
                <a:latin typeface="Bosch Office Sans" panose="020B0604020202020204" pitchFamily="34" charset="0"/>
              </a:rPr>
              <a:t>Free modular combination with 2HP increase up to 270 kW</a:t>
            </a:r>
          </a:p>
          <a:p>
            <a:pPr marL="266700" indent="-266700" eaLnBrk="1" hangingPunct="1">
              <a:buClr>
                <a:srgbClr val="000000"/>
              </a:buClr>
              <a:buSzPts val="1400"/>
              <a:buFont typeface="Wingdings" panose="05000000000000000000" pitchFamily="2" charset="2"/>
              <a:buChar char="§"/>
            </a:pPr>
            <a:r>
              <a:rPr lang="tr-TR" altLang="ko-KR" sz="1100" dirty="0">
                <a:solidFill>
                  <a:srgbClr val="000000"/>
                </a:solidFill>
                <a:latin typeface="Bosch Office Sans" panose="020B0604020202020204" pitchFamily="34" charset="0"/>
              </a:rPr>
              <a:t>Combination ratio min %50 </a:t>
            </a:r>
            <a:r>
              <a:rPr lang="tr-TR" altLang="ko-KR" sz="1100" dirty="0">
                <a:solidFill>
                  <a:srgbClr val="000000"/>
                </a:solidFill>
                <a:latin typeface="Times New Roman" panose="02020603050405020304" pitchFamily="18" charset="0"/>
                <a:cs typeface="Times New Roman" panose="02020603050405020304" pitchFamily="18" charset="0"/>
              </a:rPr>
              <a:t>~ </a:t>
            </a:r>
            <a:r>
              <a:rPr lang="tr-TR" altLang="ko-KR" sz="1100" dirty="0">
                <a:solidFill>
                  <a:srgbClr val="000000"/>
                </a:solidFill>
                <a:latin typeface="Bosch Office Sans" panose="020B0604020202020204" pitchFamily="34" charset="0"/>
                <a:cs typeface="Times New Roman" panose="02020603050405020304" pitchFamily="18" charset="0"/>
              </a:rPr>
              <a:t>max </a:t>
            </a:r>
            <a:r>
              <a:rPr lang="tr-TR" altLang="ko-KR" sz="1100" dirty="0">
                <a:solidFill>
                  <a:srgbClr val="000000"/>
                </a:solidFill>
                <a:latin typeface="Bosch Office Sans" panose="020B0604020202020204" pitchFamily="34" charset="0"/>
              </a:rPr>
              <a:t>%130</a:t>
            </a:r>
          </a:p>
          <a:p>
            <a:pPr marL="266700" indent="-266700" eaLnBrk="1" hangingPunct="1">
              <a:buClr>
                <a:srgbClr val="000000"/>
              </a:buClr>
              <a:buSzPts val="1400"/>
              <a:buFont typeface="Wingdings" panose="05000000000000000000" pitchFamily="2" charset="2"/>
              <a:buChar char="§"/>
            </a:pPr>
            <a:r>
              <a:rPr lang="tr-TR" altLang="ko-KR" sz="1100">
                <a:solidFill>
                  <a:srgbClr val="000000"/>
                </a:solidFill>
                <a:latin typeface="Bosch Office Sans" panose="020B0604020202020204" pitchFamily="34" charset="0"/>
              </a:rPr>
              <a:t>CE </a:t>
            </a:r>
            <a:r>
              <a:rPr lang="tr-TR" altLang="ko-KR" sz="1100" dirty="0">
                <a:solidFill>
                  <a:srgbClr val="000000"/>
                </a:solidFill>
                <a:latin typeface="Bosch Office Sans" panose="020B0604020202020204" pitchFamily="34" charset="0"/>
              </a:rPr>
              <a:t>and Eurovent certified </a:t>
            </a:r>
            <a:endParaRPr lang="en-US" altLang="ko-KR" sz="1100" dirty="0">
              <a:solidFill>
                <a:srgbClr val="000000"/>
              </a:solidFill>
              <a:latin typeface="Bosch Office Sans" panose="020B0604020202020204" pitchFamily="34" charset="0"/>
            </a:endParaRPr>
          </a:p>
        </p:txBody>
      </p:sp>
      <p:graphicFrame>
        <p:nvGraphicFramePr>
          <p:cNvPr id="5" name="表格 25">
            <a:extLst>
              <a:ext uri="{FF2B5EF4-FFF2-40B4-BE49-F238E27FC236}">
                <a16:creationId xmlns:a16="http://schemas.microsoft.com/office/drawing/2014/main" id="{98A8A2E3-435A-46C7-8073-C517A045C196}"/>
              </a:ext>
            </a:extLst>
          </p:cNvPr>
          <p:cNvGraphicFramePr>
            <a:graphicFrameLocks noGrp="1"/>
          </p:cNvGraphicFramePr>
          <p:nvPr/>
        </p:nvGraphicFramePr>
        <p:xfrm>
          <a:off x="1570460" y="1072595"/>
          <a:ext cx="7444330" cy="3728784"/>
        </p:xfrm>
        <a:graphic>
          <a:graphicData uri="http://schemas.openxmlformats.org/drawingml/2006/table">
            <a:tbl>
              <a:tblPr firstRow="1" firstCol="1" bandRow="1">
                <a:tableStyleId>{8799B23B-EC83-4686-B30A-512413B5E67A}</a:tableStyleId>
              </a:tblPr>
              <a:tblGrid>
                <a:gridCol w="463390">
                  <a:extLst>
                    <a:ext uri="{9D8B030D-6E8A-4147-A177-3AD203B41FA5}">
                      <a16:colId xmlns:a16="http://schemas.microsoft.com/office/drawing/2014/main" val="20000"/>
                    </a:ext>
                  </a:extLst>
                </a:gridCol>
                <a:gridCol w="1624834">
                  <a:extLst>
                    <a:ext uri="{9D8B030D-6E8A-4147-A177-3AD203B41FA5}">
                      <a16:colId xmlns:a16="http://schemas.microsoft.com/office/drawing/2014/main" val="20001"/>
                    </a:ext>
                  </a:extLst>
                </a:gridCol>
                <a:gridCol w="1853106">
                  <a:extLst>
                    <a:ext uri="{9D8B030D-6E8A-4147-A177-3AD203B41FA5}">
                      <a16:colId xmlns:a16="http://schemas.microsoft.com/office/drawing/2014/main" val="20002"/>
                    </a:ext>
                  </a:extLst>
                </a:gridCol>
                <a:gridCol w="1680927">
                  <a:extLst>
                    <a:ext uri="{9D8B030D-6E8A-4147-A177-3AD203B41FA5}">
                      <a16:colId xmlns:a16="http://schemas.microsoft.com/office/drawing/2014/main" val="20003"/>
                    </a:ext>
                  </a:extLst>
                </a:gridCol>
                <a:gridCol w="1822073">
                  <a:extLst>
                    <a:ext uri="{9D8B030D-6E8A-4147-A177-3AD203B41FA5}">
                      <a16:colId xmlns:a16="http://schemas.microsoft.com/office/drawing/2014/main" val="20004"/>
                    </a:ext>
                  </a:extLst>
                </a:gridCol>
              </a:tblGrid>
              <a:tr h="280731">
                <a:tc>
                  <a:txBody>
                    <a:bodyPr/>
                    <a:lstStyle/>
                    <a:p>
                      <a:pPr algn="ctr">
                        <a:lnSpc>
                          <a:spcPts val="1000"/>
                        </a:lnSpc>
                        <a:spcAft>
                          <a:spcPts val="0"/>
                        </a:spcAft>
                      </a:pPr>
                      <a:r>
                        <a:rPr lang="tr-TR" altLang="zh-CN" sz="1200" kern="100" dirty="0">
                          <a:effectLst/>
                        </a:rPr>
                        <a:t>HP</a:t>
                      </a:r>
                      <a:endParaRPr lang="zh-CN" sz="1200" b="0" kern="100" dirty="0">
                        <a:solidFill>
                          <a:schemeClr val="bg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4F3"/>
                    </a:solidFill>
                  </a:tcPr>
                </a:tc>
                <a:tc>
                  <a:txBody>
                    <a:bodyPr/>
                    <a:lstStyle/>
                    <a:p>
                      <a:pPr algn="ctr">
                        <a:lnSpc>
                          <a:spcPts val="1000"/>
                        </a:lnSpc>
                        <a:spcAft>
                          <a:spcPts val="0"/>
                        </a:spcAft>
                      </a:pPr>
                      <a:r>
                        <a:rPr lang="en-US" sz="1200" kern="0" dirty="0">
                          <a:effectLst/>
                        </a:rPr>
                        <a:t>8</a:t>
                      </a:r>
                      <a:r>
                        <a:rPr lang="tr-TR" sz="1200" kern="0" dirty="0">
                          <a:effectLst/>
                        </a:rPr>
                        <a:t> </a:t>
                      </a:r>
                      <a:r>
                        <a:rPr lang="tr-TR" sz="1200" kern="0" dirty="0">
                          <a:effectLst/>
                          <a:sym typeface="Symbol" panose="05050102010706020507" pitchFamily="18" charset="2"/>
                        </a:rPr>
                        <a:t></a:t>
                      </a:r>
                      <a:r>
                        <a:rPr lang="tr-TR" sz="1200" kern="0" dirty="0">
                          <a:effectLst/>
                        </a:rPr>
                        <a:t> 12</a:t>
                      </a:r>
                      <a:endParaRPr lang="zh-CN" sz="1200" b="0" kern="100" dirty="0">
                        <a:solidFill>
                          <a:schemeClr val="bg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4F3"/>
                    </a:solidFill>
                  </a:tcPr>
                </a:tc>
                <a:tc>
                  <a:txBody>
                    <a:bodyPr/>
                    <a:lstStyle/>
                    <a:p>
                      <a:pPr algn="ctr">
                        <a:lnSpc>
                          <a:spcPts val="1000"/>
                        </a:lnSpc>
                        <a:spcAft>
                          <a:spcPts val="0"/>
                        </a:spcAft>
                      </a:pPr>
                      <a:r>
                        <a:rPr lang="tr-TR" sz="1200" kern="0" dirty="0">
                          <a:effectLst/>
                        </a:rPr>
                        <a:t>14 - 16</a:t>
                      </a:r>
                      <a:endParaRPr lang="zh-CN" sz="1200" b="0" kern="100" dirty="0">
                        <a:solidFill>
                          <a:schemeClr val="bg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4F3"/>
                    </a:solidFill>
                  </a:tcPr>
                </a:tc>
                <a:tc>
                  <a:txBody>
                    <a:bodyPr/>
                    <a:lstStyle/>
                    <a:p>
                      <a:pPr algn="ctr">
                        <a:lnSpc>
                          <a:spcPts val="1000"/>
                        </a:lnSpc>
                        <a:spcAft>
                          <a:spcPts val="0"/>
                        </a:spcAft>
                      </a:pPr>
                      <a:r>
                        <a:rPr lang="en-US" sz="1200" kern="0" dirty="0">
                          <a:effectLst/>
                        </a:rPr>
                        <a:t>18</a:t>
                      </a:r>
                      <a:r>
                        <a:rPr lang="tr-TR" sz="1200" kern="0" dirty="0">
                          <a:effectLst/>
                        </a:rPr>
                        <a:t> </a:t>
                      </a:r>
                      <a:r>
                        <a:rPr lang="tr-TR" sz="1200" kern="0" dirty="0">
                          <a:effectLst/>
                          <a:sym typeface="Symbol" panose="05050102010706020507" pitchFamily="18" charset="2"/>
                        </a:rPr>
                        <a:t></a:t>
                      </a:r>
                      <a:r>
                        <a:rPr lang="tr-TR" sz="1200" kern="0" dirty="0">
                          <a:effectLst/>
                        </a:rPr>
                        <a:t> 22</a:t>
                      </a:r>
                      <a:endParaRPr lang="zh-CN" sz="1200" b="0" kern="100" dirty="0">
                        <a:solidFill>
                          <a:schemeClr val="bg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4F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altLang="zh-CN" sz="1200" kern="0" dirty="0">
                          <a:effectLst/>
                        </a:rPr>
                        <a:t>24 </a:t>
                      </a:r>
                      <a:r>
                        <a:rPr lang="tr-TR" sz="1200" kern="0" dirty="0">
                          <a:effectLst/>
                          <a:sym typeface="Symbol" panose="05050102010706020507" pitchFamily="18" charset="2"/>
                        </a:rPr>
                        <a:t></a:t>
                      </a:r>
                      <a:r>
                        <a:rPr lang="tr-TR" altLang="zh-CN" sz="1200" kern="0" dirty="0">
                          <a:effectLst/>
                        </a:rPr>
                        <a:t> 32</a:t>
                      </a:r>
                      <a:endParaRPr lang="zh-CN" altLang="zh-CN" sz="1200" b="0" kern="100" dirty="0">
                        <a:solidFill>
                          <a:schemeClr val="bg1"/>
                        </a:solidFill>
                        <a:effectLst/>
                        <a:latin typeface="+mj-lt"/>
                        <a:ea typeface="+mn-ea"/>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4F3"/>
                    </a:solidFill>
                  </a:tcPr>
                </a:tc>
                <a:extLst>
                  <a:ext uri="{0D108BD9-81ED-4DB2-BD59-A6C34878D82A}">
                    <a16:rowId xmlns:a16="http://schemas.microsoft.com/office/drawing/2014/main" val="10000"/>
                  </a:ext>
                </a:extLst>
              </a:tr>
              <a:tr h="280731">
                <a:tc>
                  <a:txBody>
                    <a:bodyPr/>
                    <a:lstStyle/>
                    <a:p>
                      <a:pPr algn="ctr">
                        <a:lnSpc>
                          <a:spcPts val="1000"/>
                        </a:lnSpc>
                        <a:spcAft>
                          <a:spcPts val="0"/>
                        </a:spcAft>
                      </a:pPr>
                      <a:r>
                        <a:rPr lang="tr-TR" altLang="zh-CN" sz="1200" kern="100" dirty="0">
                          <a:effectLst/>
                        </a:rPr>
                        <a:t>kW</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1000"/>
                        </a:lnSpc>
                        <a:spcAft>
                          <a:spcPts val="0"/>
                        </a:spcAft>
                      </a:pPr>
                      <a:r>
                        <a:rPr lang="tr-TR" altLang="zh-CN" sz="1200" kern="100" dirty="0">
                          <a:effectLst/>
                        </a:rPr>
                        <a:t>25 </a:t>
                      </a:r>
                      <a:r>
                        <a:rPr lang="tr-TR" sz="1200" kern="0" dirty="0">
                          <a:effectLst/>
                          <a:sym typeface="Symbol" panose="05050102010706020507" pitchFamily="18" charset="2"/>
                        </a:rPr>
                        <a:t></a:t>
                      </a:r>
                      <a:r>
                        <a:rPr lang="tr-TR" altLang="zh-CN" sz="1200" kern="100" dirty="0">
                          <a:effectLst/>
                        </a:rPr>
                        <a:t> 33,5</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1000"/>
                        </a:lnSpc>
                        <a:spcAft>
                          <a:spcPts val="0"/>
                        </a:spcAft>
                      </a:pPr>
                      <a:r>
                        <a:rPr lang="tr-TR" altLang="zh-CN" sz="1200" kern="100" dirty="0">
                          <a:effectLst/>
                        </a:rPr>
                        <a:t>40 -</a:t>
                      </a:r>
                      <a:r>
                        <a:rPr lang="tr-TR" altLang="zh-CN" sz="1200" kern="100" baseline="0" dirty="0">
                          <a:effectLst/>
                        </a:rPr>
                        <a:t> 45</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1000"/>
                        </a:lnSpc>
                        <a:spcAft>
                          <a:spcPts val="0"/>
                        </a:spcAft>
                      </a:pPr>
                      <a:r>
                        <a:rPr lang="tr-TR" altLang="zh-CN" sz="1200" kern="100" dirty="0">
                          <a:effectLst/>
                        </a:rPr>
                        <a:t>50 </a:t>
                      </a:r>
                      <a:r>
                        <a:rPr lang="tr-TR" sz="1200" kern="0" dirty="0">
                          <a:effectLst/>
                          <a:sym typeface="Symbol" panose="05050102010706020507" pitchFamily="18" charset="2"/>
                        </a:rPr>
                        <a:t></a:t>
                      </a:r>
                      <a:r>
                        <a:rPr lang="tr-TR" altLang="zh-CN" sz="1200" kern="100" dirty="0">
                          <a:effectLst/>
                        </a:rPr>
                        <a:t> 62</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altLang="zh-CN" sz="1200" kern="100" dirty="0">
                          <a:effectLst/>
                        </a:rPr>
                        <a:t>67 </a:t>
                      </a:r>
                      <a:r>
                        <a:rPr lang="tr-TR" sz="1200" kern="0" dirty="0">
                          <a:effectLst/>
                          <a:sym typeface="Symbol" panose="05050102010706020507" pitchFamily="18" charset="2"/>
                        </a:rPr>
                        <a:t></a:t>
                      </a:r>
                      <a:r>
                        <a:rPr lang="tr-TR" altLang="zh-CN" sz="1200" kern="100" dirty="0">
                          <a:effectLst/>
                        </a:rPr>
                        <a:t> 90</a:t>
                      </a:r>
                      <a:endParaRPr lang="zh-CN" altLang="zh-CN" sz="1200" b="0" kern="100" dirty="0">
                        <a:solidFill>
                          <a:schemeClr val="tx1"/>
                        </a:solidFill>
                        <a:effectLst/>
                        <a:latin typeface="+mj-lt"/>
                        <a:ea typeface="+mn-ea"/>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337855">
                <a:tc>
                  <a:txBody>
                    <a:bodyPr/>
                    <a:lstStyle/>
                    <a:p>
                      <a:pPr algn="ctr">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0"/>
                        </a:spcAft>
                      </a:pPr>
                      <a:br>
                        <a:rPr lang="zh-CN" sz="1300" kern="100" dirty="0">
                          <a:effectLst/>
                        </a:rPr>
                      </a:br>
                      <a:endParaRPr lang="zh-CN" sz="1300" kern="100" dirty="0">
                        <a:effectLst/>
                      </a:endParaRPr>
                    </a:p>
                    <a:p>
                      <a:pPr algn="ctr">
                        <a:lnSpc>
                          <a:spcPts val="1000"/>
                        </a:lnSpc>
                        <a:spcAft>
                          <a:spcPts val="0"/>
                        </a:spcAft>
                      </a:pPr>
                      <a:r>
                        <a:rPr lang="en-US" sz="1300" kern="0" dirty="0">
                          <a:effectLst/>
                        </a:rPr>
                        <a:t> </a:t>
                      </a: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2150">
                <a:tc>
                  <a:txBody>
                    <a:bodyPr/>
                    <a:lstStyle/>
                    <a:p>
                      <a:pPr algn="ctr">
                        <a:lnSpc>
                          <a:spcPts val="1000"/>
                        </a:lnSpc>
                        <a:spcAft>
                          <a:spcPts val="0"/>
                        </a:spcAft>
                      </a:pPr>
                      <a:r>
                        <a:rPr lang="tr-TR" altLang="zh-CN" sz="1200" kern="100" dirty="0">
                          <a:effectLst/>
                        </a:rPr>
                        <a:t>HP</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78C5">
                        <a:alpha val="20000"/>
                      </a:srgbClr>
                    </a:solidFill>
                  </a:tcPr>
                </a:tc>
                <a:tc gridSpan="2">
                  <a:txBody>
                    <a:bodyPr/>
                    <a:lstStyle/>
                    <a:p>
                      <a:pPr algn="ctr">
                        <a:lnSpc>
                          <a:spcPts val="1000"/>
                        </a:lnSpc>
                        <a:spcAft>
                          <a:spcPts val="0"/>
                        </a:spcAft>
                      </a:pPr>
                      <a:r>
                        <a:rPr lang="tr-TR" altLang="zh-CN" sz="1200" kern="100" dirty="0">
                          <a:effectLst/>
                        </a:rPr>
                        <a:t>32 </a:t>
                      </a:r>
                      <a:r>
                        <a:rPr lang="tr-TR" sz="1200" kern="0" dirty="0">
                          <a:effectLst/>
                          <a:sym typeface="Symbol" panose="05050102010706020507" pitchFamily="18" charset="2"/>
                        </a:rPr>
                        <a:t></a:t>
                      </a:r>
                      <a:r>
                        <a:rPr lang="tr-TR" altLang="zh-CN" sz="1200" kern="100" dirty="0">
                          <a:effectLst/>
                        </a:rPr>
                        <a:t> 64</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78C5">
                        <a:alpha val="20000"/>
                      </a:srgbClr>
                    </a:solidFill>
                  </a:tcPr>
                </a:tc>
                <a:tc hMerge="1">
                  <a:txBody>
                    <a:bodyPr/>
                    <a:lstStyle/>
                    <a:p>
                      <a:pPr algn="ctr">
                        <a:lnSpc>
                          <a:spcPts val="1000"/>
                        </a:lnSpc>
                        <a:spcAft>
                          <a:spcPts val="0"/>
                        </a:spcAft>
                      </a:pPr>
                      <a:endParaRPr lang="zh-CN" sz="2000" b="1" kern="100" dirty="0">
                        <a:effectLst/>
                        <a:latin typeface="Arial" pitchFamily="34" charset="0"/>
                        <a:ea typeface="宋体"/>
                        <a:cs typeface="Arial" pitchFamily="34" charset="0"/>
                      </a:endParaRPr>
                    </a:p>
                  </a:txBody>
                  <a:tcPr marL="68580" marR="68580" marT="0" marB="0" anchor="ctr"/>
                </a:tc>
                <a:tc gridSpan="2">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lang="tr-TR" altLang="zh-CN" sz="1200" kern="0" dirty="0">
                          <a:effectLst/>
                        </a:rPr>
                        <a:t>64 </a:t>
                      </a:r>
                      <a:r>
                        <a:rPr lang="tr-TR" sz="1200" kern="0" dirty="0">
                          <a:effectLst/>
                          <a:sym typeface="Symbol" panose="05050102010706020507" pitchFamily="18" charset="2"/>
                        </a:rPr>
                        <a:t></a:t>
                      </a:r>
                      <a:r>
                        <a:rPr lang="tr-TR" altLang="zh-CN" sz="1200" kern="0" dirty="0">
                          <a:effectLst/>
                        </a:rPr>
                        <a:t> 96</a:t>
                      </a:r>
                      <a:endParaRPr lang="zh-CN" altLang="zh-CN" sz="1200" b="0" kern="100" dirty="0">
                        <a:solidFill>
                          <a:schemeClr val="tx1"/>
                        </a:solidFill>
                        <a:effectLst/>
                        <a:latin typeface="+mj-lt"/>
                        <a:ea typeface="+mn-ea"/>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78C5">
                        <a:alpha val="20000"/>
                      </a:srgbClr>
                    </a:solidFill>
                  </a:tcPr>
                </a:tc>
                <a:tc hMerge="1">
                  <a:txBody>
                    <a:bodyPr/>
                    <a:lstStyle/>
                    <a:p>
                      <a:pPr algn="ctr">
                        <a:lnSpc>
                          <a:spcPts val="1000"/>
                        </a:lnSpc>
                        <a:spcAft>
                          <a:spcPts val="0"/>
                        </a:spcAft>
                      </a:pPr>
                      <a:endParaRPr lang="zh-CN" sz="2000" b="1" kern="100" dirty="0">
                        <a:effectLst/>
                        <a:latin typeface="Arial" pitchFamily="34" charset="0"/>
                        <a:ea typeface="宋体"/>
                        <a:cs typeface="Arial" pitchFamily="34" charset="0"/>
                      </a:endParaRPr>
                    </a:p>
                  </a:txBody>
                  <a:tcPr marL="68580" marR="68580" marT="0" marB="0" anchor="ctr"/>
                </a:tc>
                <a:extLst>
                  <a:ext uri="{0D108BD9-81ED-4DB2-BD59-A6C34878D82A}">
                    <a16:rowId xmlns:a16="http://schemas.microsoft.com/office/drawing/2014/main" val="10003"/>
                  </a:ext>
                </a:extLst>
              </a:tr>
              <a:tr h="262150">
                <a:tc>
                  <a:txBody>
                    <a:bodyPr/>
                    <a:lstStyle/>
                    <a:p>
                      <a:pPr algn="ctr">
                        <a:lnSpc>
                          <a:spcPts val="1000"/>
                        </a:lnSpc>
                        <a:spcAft>
                          <a:spcPts val="0"/>
                        </a:spcAft>
                      </a:pPr>
                      <a:r>
                        <a:rPr lang="tr-TR" altLang="zh-CN" sz="1200" kern="100" dirty="0">
                          <a:effectLst/>
                        </a:rPr>
                        <a:t>kW</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000"/>
                        </a:lnSpc>
                        <a:spcAft>
                          <a:spcPts val="0"/>
                        </a:spcAft>
                      </a:pPr>
                      <a:r>
                        <a:rPr lang="tr-TR" altLang="zh-CN" sz="1200" kern="100" dirty="0">
                          <a:effectLst/>
                        </a:rPr>
                        <a:t>90 </a:t>
                      </a:r>
                      <a:r>
                        <a:rPr lang="tr-TR" sz="1200" kern="0" dirty="0">
                          <a:effectLst/>
                          <a:sym typeface="Symbol" panose="05050102010706020507" pitchFamily="18" charset="2"/>
                        </a:rPr>
                        <a:t></a:t>
                      </a:r>
                      <a:r>
                        <a:rPr lang="tr-TR" altLang="zh-CN" sz="1200" kern="100" dirty="0">
                          <a:effectLst/>
                        </a:rPr>
                        <a:t> 180</a:t>
                      </a:r>
                      <a:endParaRPr lang="zh-CN" sz="1200" b="0" kern="100" dirty="0">
                        <a:solidFill>
                          <a:schemeClr val="tx1"/>
                        </a:solidFill>
                        <a:effectLst/>
                        <a:latin typeface="+mj-lt"/>
                        <a:ea typeface="宋体"/>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lang="tr-TR" altLang="zh-CN" sz="1200" kern="100" dirty="0">
                          <a:effectLst/>
                        </a:rPr>
                        <a:t>180 </a:t>
                      </a:r>
                      <a:r>
                        <a:rPr lang="tr-TR" sz="1200" kern="0" dirty="0">
                          <a:effectLst/>
                          <a:sym typeface="Symbol" panose="05050102010706020507" pitchFamily="18" charset="2"/>
                        </a:rPr>
                        <a:t></a:t>
                      </a:r>
                      <a:r>
                        <a:rPr lang="tr-TR" altLang="zh-CN" sz="1200" kern="100" dirty="0">
                          <a:effectLst/>
                        </a:rPr>
                        <a:t> 270</a:t>
                      </a:r>
                      <a:endParaRPr lang="zh-CN" altLang="zh-CN" sz="1200" b="0" kern="100" dirty="0">
                        <a:solidFill>
                          <a:schemeClr val="tx1"/>
                        </a:solidFill>
                        <a:effectLst/>
                        <a:latin typeface="+mj-lt"/>
                        <a:ea typeface="+mn-ea"/>
                        <a:cs typeface="Arial" pitchFamily="34" charset="0"/>
                      </a:endParaRPr>
                    </a:p>
                  </a:txBody>
                  <a:tcPr marL="38559" marR="3855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1305167">
                <a:tc>
                  <a:txBody>
                    <a:bodyPr/>
                    <a:lstStyle/>
                    <a:p>
                      <a:pPr algn="l">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lnSpc>
                          <a:spcPts val="1000"/>
                        </a:lnSpc>
                        <a:spcAft>
                          <a:spcPts val="0"/>
                        </a:spcAft>
                      </a:pPr>
                      <a:br>
                        <a:rPr lang="zh-CN" sz="1300" kern="100" dirty="0">
                          <a:effectLst/>
                        </a:rPr>
                      </a:br>
                      <a:endParaRPr lang="zh-CN" sz="1300" kern="100" dirty="0">
                        <a:effectLst/>
                      </a:endParaRPr>
                    </a:p>
                    <a:p>
                      <a:pPr algn="l">
                        <a:lnSpc>
                          <a:spcPts val="1000"/>
                        </a:lnSpc>
                        <a:spcAft>
                          <a:spcPts val="0"/>
                        </a:spcAft>
                      </a:pPr>
                      <a:br>
                        <a:rPr lang="zh-CN" sz="1300" kern="100" dirty="0">
                          <a:effectLst/>
                        </a:rPr>
                      </a:b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lnSpc>
                          <a:spcPts val="1000"/>
                        </a:lnSpc>
                        <a:spcAft>
                          <a:spcPts val="0"/>
                        </a:spcAft>
                      </a:pPr>
                      <a:endParaRPr lang="zh-CN" sz="2000" kern="100" dirty="0">
                        <a:effectLst/>
                        <a:latin typeface="Arial" pitchFamily="34" charset="0"/>
                        <a:ea typeface="宋体"/>
                        <a:cs typeface="Arial" pitchFamily="34" charset="0"/>
                      </a:endParaRPr>
                    </a:p>
                  </a:txBody>
                  <a:tcPr marL="68580" marR="68580" marT="0" marB="0"/>
                </a:tc>
                <a:tc gridSpan="2">
                  <a:txBody>
                    <a:bodyPr/>
                    <a:lstStyle/>
                    <a:p>
                      <a:pPr algn="l">
                        <a:lnSpc>
                          <a:spcPts val="1000"/>
                        </a:lnSpc>
                        <a:spcAft>
                          <a:spcPts val="0"/>
                        </a:spcAft>
                      </a:pPr>
                      <a:endParaRPr lang="zh-CN" sz="1300" b="1" kern="100" dirty="0">
                        <a:solidFill>
                          <a:schemeClr val="bg1"/>
                        </a:solidFill>
                        <a:effectLst/>
                        <a:latin typeface="+mj-lt"/>
                        <a:ea typeface="宋体"/>
                        <a:cs typeface="Arial" pitchFamily="34" charset="0"/>
                      </a:endParaRPr>
                    </a:p>
                  </a:txBody>
                  <a:tcPr marL="38559" marR="38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lnSpc>
                          <a:spcPts val="1000"/>
                        </a:lnSpc>
                        <a:spcAft>
                          <a:spcPts val="0"/>
                        </a:spcAft>
                      </a:pPr>
                      <a:endParaRPr lang="zh-CN" sz="2000" kern="100" dirty="0">
                        <a:effectLst/>
                        <a:latin typeface="Arial" pitchFamily="34" charset="0"/>
                        <a:ea typeface="宋体"/>
                        <a:cs typeface="Arial" pitchFamily="34" charset="0"/>
                      </a:endParaRPr>
                    </a:p>
                  </a:txBody>
                  <a:tcPr marL="68580" marR="68580" marT="0" marB="0"/>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EC8698D5-F068-4715-ABF8-C7B635027DC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32715" y="1693591"/>
            <a:ext cx="868637" cy="1204884"/>
          </a:xfrm>
          <a:prstGeom prst="rect">
            <a:avLst/>
          </a:prstGeom>
        </p:spPr>
      </p:pic>
      <p:pic>
        <p:nvPicPr>
          <p:cNvPr id="7" name="Picture 6">
            <a:extLst>
              <a:ext uri="{FF2B5EF4-FFF2-40B4-BE49-F238E27FC236}">
                <a16:creationId xmlns:a16="http://schemas.microsoft.com/office/drawing/2014/main" id="{86FC2902-19E4-4050-BC30-D9D7957C02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64784" y="1696580"/>
            <a:ext cx="1001186" cy="1240407"/>
          </a:xfrm>
          <a:prstGeom prst="rect">
            <a:avLst/>
          </a:prstGeom>
        </p:spPr>
      </p:pic>
      <p:pic>
        <p:nvPicPr>
          <p:cNvPr id="8" name="Picture 7">
            <a:extLst>
              <a:ext uri="{FF2B5EF4-FFF2-40B4-BE49-F238E27FC236}">
                <a16:creationId xmlns:a16="http://schemas.microsoft.com/office/drawing/2014/main" id="{DB3322DE-B12A-4D4D-A028-B256B6AFCDC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95676" y="1688441"/>
            <a:ext cx="1031201" cy="1291283"/>
          </a:xfrm>
          <a:prstGeom prst="rect">
            <a:avLst/>
          </a:prstGeom>
        </p:spPr>
      </p:pic>
      <p:pic>
        <p:nvPicPr>
          <p:cNvPr id="9" name="Picture 8">
            <a:extLst>
              <a:ext uri="{FF2B5EF4-FFF2-40B4-BE49-F238E27FC236}">
                <a16:creationId xmlns:a16="http://schemas.microsoft.com/office/drawing/2014/main" id="{3419558D-ABBD-4E92-983E-44B77E5030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622362" y="1618665"/>
            <a:ext cx="1120853" cy="1279810"/>
          </a:xfrm>
          <a:prstGeom prst="rect">
            <a:avLst/>
          </a:prstGeom>
        </p:spPr>
      </p:pic>
      <p:pic>
        <p:nvPicPr>
          <p:cNvPr id="10" name="Picture 9">
            <a:extLst>
              <a:ext uri="{FF2B5EF4-FFF2-40B4-BE49-F238E27FC236}">
                <a16:creationId xmlns:a16="http://schemas.microsoft.com/office/drawing/2014/main" id="{2C6166AE-53B9-432A-BB8E-D836D66F6EE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900614" y="3498852"/>
            <a:ext cx="1120853" cy="1279810"/>
          </a:xfrm>
          <a:prstGeom prst="rect">
            <a:avLst/>
          </a:prstGeom>
        </p:spPr>
      </p:pic>
      <p:pic>
        <p:nvPicPr>
          <p:cNvPr id="11" name="Picture 10">
            <a:extLst>
              <a:ext uri="{FF2B5EF4-FFF2-40B4-BE49-F238E27FC236}">
                <a16:creationId xmlns:a16="http://schemas.microsoft.com/office/drawing/2014/main" id="{1D0CC054-6899-4322-8E0B-CD9F89B42E0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89044" y="3519471"/>
            <a:ext cx="1120853" cy="1279810"/>
          </a:xfrm>
          <a:prstGeom prst="rect">
            <a:avLst/>
          </a:prstGeom>
        </p:spPr>
      </p:pic>
      <p:pic>
        <p:nvPicPr>
          <p:cNvPr id="12" name="Picture 11">
            <a:extLst>
              <a:ext uri="{FF2B5EF4-FFF2-40B4-BE49-F238E27FC236}">
                <a16:creationId xmlns:a16="http://schemas.microsoft.com/office/drawing/2014/main" id="{C8FED835-F883-4F99-9527-37BE22276B9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10987" y="3486787"/>
            <a:ext cx="1120853" cy="1279810"/>
          </a:xfrm>
          <a:prstGeom prst="rect">
            <a:avLst/>
          </a:prstGeom>
        </p:spPr>
      </p:pic>
      <p:pic>
        <p:nvPicPr>
          <p:cNvPr id="13" name="Picture 12">
            <a:extLst>
              <a:ext uri="{FF2B5EF4-FFF2-40B4-BE49-F238E27FC236}">
                <a16:creationId xmlns:a16="http://schemas.microsoft.com/office/drawing/2014/main" id="{171437C2-23B5-426B-8C20-AEEC9D732FE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90134" y="3509162"/>
            <a:ext cx="1120853" cy="1279810"/>
          </a:xfrm>
          <a:prstGeom prst="rect">
            <a:avLst/>
          </a:prstGeom>
        </p:spPr>
      </p:pic>
      <p:pic>
        <p:nvPicPr>
          <p:cNvPr id="14" name="Picture 13">
            <a:extLst>
              <a:ext uri="{FF2B5EF4-FFF2-40B4-BE49-F238E27FC236}">
                <a16:creationId xmlns:a16="http://schemas.microsoft.com/office/drawing/2014/main" id="{8A6A3C2B-F9DA-4223-9B21-0927305D1B5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812516" y="3495677"/>
            <a:ext cx="1120853" cy="1279810"/>
          </a:xfrm>
          <a:prstGeom prst="rect">
            <a:avLst/>
          </a:prstGeom>
        </p:spPr>
      </p:pic>
      <p:sp>
        <p:nvSpPr>
          <p:cNvPr id="15" name="TextBox 14">
            <a:extLst>
              <a:ext uri="{FF2B5EF4-FFF2-40B4-BE49-F238E27FC236}">
                <a16:creationId xmlns:a16="http://schemas.microsoft.com/office/drawing/2014/main" id="{7884EDDB-A9B9-403F-9F36-DB04E6A278D9}"/>
              </a:ext>
            </a:extLst>
          </p:cNvPr>
          <p:cNvSpPr txBox="1"/>
          <p:nvPr/>
        </p:nvSpPr>
        <p:spPr>
          <a:xfrm>
            <a:off x="7103987" y="4837174"/>
            <a:ext cx="3148712" cy="735798"/>
          </a:xfrm>
          <a:prstGeom prst="rect">
            <a:avLst/>
          </a:prstGeom>
          <a:noFill/>
        </p:spPr>
        <p:txBody>
          <a:bodyPr wrap="square" lIns="0" tIns="0" rIns="0" bIns="0" rtlCol="0">
            <a:noAutofit/>
          </a:bodyPr>
          <a:lstStyle/>
          <a:p>
            <a:pPr marL="252000" indent="-252000">
              <a:lnSpc>
                <a:spcPts val="2300"/>
              </a:lnSpc>
              <a:spcBef>
                <a:spcPts val="500"/>
              </a:spcBef>
              <a:buFontTx/>
              <a:buNone/>
            </a:pPr>
            <a:r>
              <a:rPr lang="de-DE" sz="1000" u="sng">
                <a:solidFill>
                  <a:srgbClr val="000000"/>
                </a:solidFill>
              </a:rPr>
              <a:t>- </a:t>
            </a:r>
            <a:r>
              <a:rPr lang="tr-TR" sz="1000" u="sng">
                <a:solidFill>
                  <a:srgbClr val="000000"/>
                </a:solidFill>
              </a:rPr>
              <a:t>2250 m</a:t>
            </a:r>
            <a:r>
              <a:rPr lang="tr-TR" sz="1000" u="sng" baseline="30000">
                <a:solidFill>
                  <a:srgbClr val="000000"/>
                </a:solidFill>
              </a:rPr>
              <a:t>2</a:t>
            </a:r>
            <a:r>
              <a:rPr lang="tr-TR" sz="1000" u="sng">
                <a:solidFill>
                  <a:srgbClr val="000000"/>
                </a:solidFill>
              </a:rPr>
              <a:t> area can be air-conditioned with one system.</a:t>
            </a:r>
            <a:endParaRPr lang="de-DE" sz="1000" u="sng">
              <a:solidFill>
                <a:srgbClr val="000000"/>
              </a:solidFill>
            </a:endParaRPr>
          </a:p>
          <a:p>
            <a:pPr marL="252000" indent="-252000">
              <a:lnSpc>
                <a:spcPts val="2300"/>
              </a:lnSpc>
              <a:spcBef>
                <a:spcPts val="500"/>
              </a:spcBef>
            </a:pPr>
            <a:r>
              <a:rPr lang="de-DE" sz="800" u="sng">
                <a:solidFill>
                  <a:srgbClr val="000000"/>
                </a:solidFill>
              </a:rPr>
              <a:t>*</a:t>
            </a:r>
            <a:r>
              <a:rPr lang="tr-TR" sz="800" u="sng">
                <a:solidFill>
                  <a:srgbClr val="000000"/>
                </a:solidFill>
              </a:rPr>
              <a:t>Cooling load estimated as 120W/m</a:t>
            </a:r>
            <a:r>
              <a:rPr lang="tr-TR" sz="800" u="sng" baseline="30000">
                <a:solidFill>
                  <a:srgbClr val="000000"/>
                </a:solidFill>
              </a:rPr>
              <a:t>2</a:t>
            </a:r>
            <a:endParaRPr lang="de-DE" sz="1000" u="sng">
              <a:solidFill>
                <a:srgbClr val="000000"/>
              </a:solidFill>
            </a:endParaRPr>
          </a:p>
        </p:txBody>
      </p:sp>
    </p:spTree>
    <p:extLst>
      <p:ext uri="{BB962C8B-B14F-4D97-AF65-F5344CB8AC3E}">
        <p14:creationId xmlns:p14="http://schemas.microsoft.com/office/powerpoint/2010/main" val="2246688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2" name="Titel 1"/>
          <p:cNvSpPr>
            <a:spLocks noGrp="1"/>
          </p:cNvSpPr>
          <p:nvPr>
            <p:ph type="title"/>
          </p:nvPr>
        </p:nvSpPr>
        <p:spPr/>
        <p:txBody>
          <a:bodyPr/>
          <a:lstStyle/>
          <a:p>
            <a:r>
              <a:rPr lang="de-DE" dirty="0"/>
              <a:t>Working </a:t>
            </a:r>
            <a:r>
              <a:rPr lang="de-DE" dirty="0" err="1"/>
              <a:t>principle</a:t>
            </a:r>
            <a:endParaRPr lang="en-US" dirty="0"/>
          </a:p>
        </p:txBody>
      </p:sp>
      <p:sp>
        <p:nvSpPr>
          <p:cNvPr id="14" name="Content Placeholder 4"/>
          <p:cNvSpPr txBox="1">
            <a:spLocks/>
          </p:cNvSpPr>
          <p:nvPr/>
        </p:nvSpPr>
        <p:spPr>
          <a:xfrm>
            <a:off x="258762" y="1296000"/>
            <a:ext cx="4787062" cy="4168800"/>
          </a:xfrm>
          <a:prstGeom prst="rect">
            <a:avLst/>
          </a:prstGeom>
        </p:spPr>
        <p:txBody>
          <a:bodyPr vert="horz" lIns="0" tIns="0" rIns="0" bIns="0" rtlCol="0">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marR="0" lvl="0" indent="0" algn="l" defTabSz="914333" rtl="0" eaLnBrk="1" fontAlgn="auto" latinLnBrk="0" hangingPunct="1">
              <a:lnSpc>
                <a:spcPct val="107000"/>
              </a:lnSpc>
              <a:spcBef>
                <a:spcPts val="500"/>
              </a:spcBef>
              <a:spcAft>
                <a:spcPts val="0"/>
              </a:spcAft>
              <a:buClrTx/>
              <a:buSzTx/>
              <a:buNone/>
              <a:tabLst/>
              <a:defRPr/>
            </a:pPr>
            <a:r>
              <a:rPr lang="en-US" dirty="0">
                <a:solidFill>
                  <a:srgbClr val="FF0000"/>
                </a:solidFill>
                <a:latin typeface="Bosch Office Sans"/>
              </a:rPr>
              <a:t>5</a:t>
            </a:r>
            <a:r>
              <a:rPr kumimoji="0" lang="en-US" sz="1800" b="0" i="0" u="none" strike="noStrike" kern="1200" cap="none" spc="0" normalizeH="0" baseline="0" noProof="0" dirty="0">
                <a:ln>
                  <a:noFill/>
                </a:ln>
                <a:solidFill>
                  <a:srgbClr val="FF0000"/>
                </a:solidFill>
                <a:effectLst/>
                <a:uLnTx/>
                <a:uFillTx/>
                <a:latin typeface="Bosch Office Sans"/>
                <a:ea typeface="+mn-ea"/>
                <a:cs typeface="+mn-cs"/>
              </a:rPr>
              <a:t> temperature sensors </a:t>
            </a:r>
            <a:r>
              <a:rPr kumimoji="0" lang="en-US" sz="1800" b="0" i="0" u="none" strike="noStrike" kern="1200" cap="none" spc="0" normalizeH="0" baseline="0" noProof="0" dirty="0">
                <a:ln>
                  <a:noFill/>
                </a:ln>
                <a:solidFill>
                  <a:sysClr val="windowText" lastClr="000000"/>
                </a:solidFill>
                <a:effectLst/>
                <a:uLnTx/>
                <a:uFillTx/>
                <a:latin typeface="Bosch Office Sans"/>
                <a:ea typeface="+mn-ea"/>
                <a:cs typeface="+mn-cs"/>
              </a:rPr>
              <a:t>(T1, TA, T2A, T2</a:t>
            </a:r>
            <a:r>
              <a:rPr kumimoji="0" lang="tr-TR" sz="1800" b="0" i="0" u="none" strike="noStrike" kern="1200" cap="none" spc="0" normalizeH="0" baseline="0" noProof="0" dirty="0">
                <a:ln>
                  <a:noFill/>
                </a:ln>
                <a:solidFill>
                  <a:sysClr val="windowText" lastClr="000000"/>
                </a:solidFill>
                <a:effectLst/>
                <a:uLnTx/>
                <a:uFillTx/>
                <a:latin typeface="Bosch Office Sans"/>
                <a:ea typeface="+mn-ea"/>
                <a:cs typeface="+mn-cs"/>
              </a:rPr>
              <a:t> </a:t>
            </a:r>
            <a:r>
              <a:rPr kumimoji="0" lang="en-US" sz="1800" b="0" i="0" u="none" strike="noStrike" kern="1200" cap="none" spc="0" normalizeH="0" baseline="0" noProof="0" dirty="0">
                <a:ln>
                  <a:noFill/>
                </a:ln>
                <a:solidFill>
                  <a:sysClr val="windowText" lastClr="000000"/>
                </a:solidFill>
                <a:effectLst/>
                <a:uLnTx/>
                <a:uFillTx/>
                <a:latin typeface="Bosch Office Sans"/>
                <a:ea typeface="+mn-ea"/>
                <a:cs typeface="+mn-cs"/>
              </a:rPr>
              <a:t>and T2B) and </a:t>
            </a:r>
            <a:r>
              <a:rPr lang="en-US" dirty="0">
                <a:solidFill>
                  <a:srgbClr val="FF0000"/>
                </a:solidFill>
                <a:latin typeface="Bosch Office Sans"/>
              </a:rPr>
              <a:t>5</a:t>
            </a:r>
            <a:r>
              <a:rPr kumimoji="0" lang="en-US" sz="1800" b="0" i="0" u="none" strike="noStrike" kern="1200" cap="none" spc="0" normalizeH="0" baseline="0" noProof="0" dirty="0">
                <a:ln>
                  <a:noFill/>
                </a:ln>
                <a:solidFill>
                  <a:srgbClr val="FF0000"/>
                </a:solidFill>
                <a:effectLst/>
                <a:uLnTx/>
                <a:uFillTx/>
                <a:latin typeface="Bosch Office Sans"/>
                <a:ea typeface="+mn-ea"/>
                <a:cs typeface="+mn-cs"/>
              </a:rPr>
              <a:t> extension wires </a:t>
            </a:r>
            <a:r>
              <a:rPr kumimoji="0" lang="en-US" sz="1800" b="0" i="0" u="none" strike="noStrike" kern="1200" cap="none" spc="0" normalizeH="0" baseline="0" noProof="0" dirty="0">
                <a:ln>
                  <a:noFill/>
                </a:ln>
                <a:solidFill>
                  <a:sysClr val="windowText" lastClr="000000"/>
                </a:solidFill>
                <a:effectLst/>
                <a:uLnTx/>
                <a:uFillTx/>
                <a:latin typeface="Bosch Office Sans"/>
                <a:ea typeface="+mn-ea"/>
                <a:cs typeface="+mn-cs"/>
              </a:rPr>
              <a:t>in delivery scope</a:t>
            </a:r>
          </a:p>
        </p:txBody>
      </p:sp>
      <p:pic>
        <p:nvPicPr>
          <p:cNvPr id="15" name="Picture 5"/>
          <p:cNvPicPr>
            <a:picLocks noChangeAspect="1"/>
          </p:cNvPicPr>
          <p:nvPr/>
        </p:nvPicPr>
        <p:blipFill>
          <a:blip r:embed="rId2"/>
          <a:stretch>
            <a:fillRect/>
          </a:stretch>
        </p:blipFill>
        <p:spPr>
          <a:xfrm>
            <a:off x="423842" y="2321640"/>
            <a:ext cx="2544693" cy="1888387"/>
          </a:xfrm>
          <a:prstGeom prst="rect">
            <a:avLst/>
          </a:prstGeom>
        </p:spPr>
      </p:pic>
      <p:pic>
        <p:nvPicPr>
          <p:cNvPr id="16" name="Picture 6"/>
          <p:cNvPicPr>
            <a:picLocks noChangeAspect="1"/>
          </p:cNvPicPr>
          <p:nvPr/>
        </p:nvPicPr>
        <p:blipFill>
          <a:blip r:embed="rId3"/>
          <a:stretch>
            <a:fillRect/>
          </a:stretch>
        </p:blipFill>
        <p:spPr>
          <a:xfrm>
            <a:off x="3133615" y="2321640"/>
            <a:ext cx="2077289" cy="1132375"/>
          </a:xfrm>
          <a:prstGeom prst="rect">
            <a:avLst/>
          </a:prstGeom>
        </p:spPr>
      </p:pic>
      <p:sp>
        <p:nvSpPr>
          <p:cNvPr id="17" name="Rectangle 7"/>
          <p:cNvSpPr/>
          <p:nvPr/>
        </p:nvSpPr>
        <p:spPr>
          <a:xfrm>
            <a:off x="5692068" y="1246001"/>
            <a:ext cx="4373918" cy="307777"/>
          </a:xfrm>
          <a:prstGeom prst="rect">
            <a:avLst/>
          </a:prstGeom>
        </p:spPr>
        <p:txBody>
          <a:bodyPr wrap="square">
            <a:spAutoFit/>
          </a:bodyPr>
          <a:lstStyle/>
          <a:p>
            <a:r>
              <a:rPr lang="tr-TR" sz="1400" b="1" dirty="0">
                <a:solidFill>
                  <a:prstClr val="black"/>
                </a:solidFill>
                <a:latin typeface="Bosch Office Sans"/>
              </a:rPr>
              <a:t>Installation </a:t>
            </a:r>
            <a:r>
              <a:rPr lang="en-US" sz="1400" b="1" dirty="0">
                <a:solidFill>
                  <a:prstClr val="black"/>
                </a:solidFill>
                <a:latin typeface="Bosch Office Sans"/>
              </a:rPr>
              <a:t>location for temperature sensors:</a:t>
            </a:r>
            <a:endParaRPr lang="tr-TR" sz="1400" b="1" dirty="0">
              <a:solidFill>
                <a:prstClr val="black"/>
              </a:solidFill>
              <a:latin typeface="Bosch Office Sans"/>
            </a:endParaRPr>
          </a:p>
        </p:txBody>
      </p:sp>
      <p:pic>
        <p:nvPicPr>
          <p:cNvPr id="18" name="Picture 8"/>
          <p:cNvPicPr>
            <a:picLocks noChangeAspect="1"/>
          </p:cNvPicPr>
          <p:nvPr/>
        </p:nvPicPr>
        <p:blipFill>
          <a:blip r:embed="rId4"/>
          <a:stretch>
            <a:fillRect/>
          </a:stretch>
        </p:blipFill>
        <p:spPr>
          <a:xfrm>
            <a:off x="3091965" y="3583096"/>
            <a:ext cx="2118939" cy="1881704"/>
          </a:xfrm>
          <a:prstGeom prst="rect">
            <a:avLst/>
          </a:prstGeom>
        </p:spPr>
      </p:pic>
      <p:graphicFrame>
        <p:nvGraphicFramePr>
          <p:cNvPr id="19" name="Table 9"/>
          <p:cNvGraphicFramePr>
            <a:graphicFrameLocks noGrp="1"/>
          </p:cNvGraphicFramePr>
          <p:nvPr/>
        </p:nvGraphicFramePr>
        <p:xfrm>
          <a:off x="5801010" y="1650927"/>
          <a:ext cx="4839281" cy="3803707"/>
        </p:xfrm>
        <a:graphic>
          <a:graphicData uri="http://schemas.openxmlformats.org/drawingml/2006/table">
            <a:tbl>
              <a:tblPr firstRow="1" firstCol="1" bandRow="1"/>
              <a:tblGrid>
                <a:gridCol w="864417">
                  <a:extLst>
                    <a:ext uri="{9D8B030D-6E8A-4147-A177-3AD203B41FA5}">
                      <a16:colId xmlns:a16="http://schemas.microsoft.com/office/drawing/2014/main" val="1943010418"/>
                    </a:ext>
                  </a:extLst>
                </a:gridCol>
                <a:gridCol w="1987432">
                  <a:extLst>
                    <a:ext uri="{9D8B030D-6E8A-4147-A177-3AD203B41FA5}">
                      <a16:colId xmlns:a16="http://schemas.microsoft.com/office/drawing/2014/main" val="4136108393"/>
                    </a:ext>
                  </a:extLst>
                </a:gridCol>
                <a:gridCol w="1987432">
                  <a:extLst>
                    <a:ext uri="{9D8B030D-6E8A-4147-A177-3AD203B41FA5}">
                      <a16:colId xmlns:a16="http://schemas.microsoft.com/office/drawing/2014/main" val="2828461732"/>
                    </a:ext>
                  </a:extLst>
                </a:gridCol>
              </a:tblGrid>
              <a:tr h="334081">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a:latin typeface="+mj-lt"/>
                        </a:rPr>
                        <a:t>Sensor</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err="1">
                          <a:latin typeface="+mj-lt"/>
                        </a:rPr>
                        <a:t>Description</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err="1">
                          <a:latin typeface="+mj-lt"/>
                        </a:rPr>
                        <a:t>Location</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E78C5"/>
                    </a:solidFill>
                  </a:tcPr>
                </a:tc>
                <a:extLst>
                  <a:ext uri="{0D108BD9-81ED-4DB2-BD59-A6C34878D82A}">
                    <a16:rowId xmlns:a16="http://schemas.microsoft.com/office/drawing/2014/main" val="2229842138"/>
                  </a:ext>
                </a:extLst>
              </a:tr>
              <a:tr h="482305">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a:latin typeface="+mj-lt"/>
                        </a:rPr>
                        <a:t>T1</a:t>
                      </a:r>
                      <a:endParaRPr lang="en-US" sz="14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AHU </a:t>
                      </a:r>
                      <a:r>
                        <a:rPr lang="tr-TR" sz="1400" dirty="0" err="1">
                          <a:latin typeface="+mj-lt"/>
                        </a:rPr>
                        <a:t>return</a:t>
                      </a:r>
                      <a:r>
                        <a:rPr lang="en-US" sz="1400" dirty="0">
                          <a:latin typeface="+mj-lt"/>
                        </a:rPr>
                        <a:t> air temperature sensor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40000"/>
                      </a:srgbClr>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tr-TR" sz="1400" dirty="0" err="1">
                          <a:latin typeface="+mj-lt"/>
                        </a:rPr>
                        <a:t>Installed</a:t>
                      </a:r>
                      <a:r>
                        <a:rPr lang="tr-TR" sz="1400" dirty="0">
                          <a:latin typeface="+mj-lt"/>
                        </a:rPr>
                        <a:t> at </a:t>
                      </a:r>
                      <a:r>
                        <a:rPr lang="tr-TR" sz="1400" dirty="0" err="1">
                          <a:latin typeface="+mj-lt"/>
                        </a:rPr>
                        <a:t>return</a:t>
                      </a:r>
                      <a:r>
                        <a:rPr lang="tr-TR" sz="1400" dirty="0">
                          <a:latin typeface="+mj-lt"/>
                        </a:rPr>
                        <a:t> </a:t>
                      </a:r>
                      <a:r>
                        <a:rPr lang="tr-TR" sz="1400" dirty="0" err="1">
                          <a:latin typeface="+mj-lt"/>
                        </a:rPr>
                        <a:t>air</a:t>
                      </a:r>
                      <a:r>
                        <a:rPr lang="tr-TR" sz="1400" baseline="0" dirty="0">
                          <a:latin typeface="+mj-lt"/>
                        </a:rPr>
                        <a:t> inlet of AHU</a:t>
                      </a:r>
                      <a:endParaRPr lang="en-US" sz="1400" dirty="0">
                        <a:latin typeface="+mj-lt"/>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40000"/>
                      </a:srgbClr>
                    </a:solidFill>
                  </a:tcPr>
                </a:tc>
                <a:extLst>
                  <a:ext uri="{0D108BD9-81ED-4DB2-BD59-A6C34878D82A}">
                    <a16:rowId xmlns:a16="http://schemas.microsoft.com/office/drawing/2014/main" val="1874475994"/>
                  </a:ext>
                </a:extLst>
              </a:tr>
              <a:tr h="563544">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a:latin typeface="+mj-lt"/>
                        </a:rPr>
                        <a:t>T2A</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AHU evaporator inlet temperature sensor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20000"/>
                      </a:srgbClr>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installed at the inlet pipe of the evaporator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20000"/>
                      </a:srgbClr>
                    </a:solidFill>
                  </a:tcPr>
                </a:tc>
                <a:extLst>
                  <a:ext uri="{0D108BD9-81ED-4DB2-BD59-A6C34878D82A}">
                    <a16:rowId xmlns:a16="http://schemas.microsoft.com/office/drawing/2014/main" val="1933593260"/>
                  </a:ext>
                </a:extLst>
              </a:tr>
              <a:tr h="879498">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a:latin typeface="+mj-lt"/>
                        </a:rPr>
                        <a:t>T2</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AHU evaporator intermediate temperature</a:t>
                      </a:r>
                    </a:p>
                    <a:p>
                      <a:r>
                        <a:rPr lang="en-US" sz="1400" dirty="0">
                          <a:latin typeface="+mj-lt"/>
                        </a:rPr>
                        <a:t>sensor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40000"/>
                      </a:srgbClr>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installed at the intermediate pipe of</a:t>
                      </a:r>
                    </a:p>
                    <a:p>
                      <a:r>
                        <a:rPr lang="en-US" sz="1400" dirty="0">
                          <a:latin typeface="+mj-lt"/>
                        </a:rPr>
                        <a:t>the evaporator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40000"/>
                      </a:srgbClr>
                    </a:solidFill>
                  </a:tcPr>
                </a:tc>
                <a:extLst>
                  <a:ext uri="{0D108BD9-81ED-4DB2-BD59-A6C34878D82A}">
                    <a16:rowId xmlns:a16="http://schemas.microsoft.com/office/drawing/2014/main" val="3697535435"/>
                  </a:ext>
                </a:extLst>
              </a:tr>
              <a:tr h="563544">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a:latin typeface="+mj-lt"/>
                        </a:rPr>
                        <a:t>T2B</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AHU evaporator outlet sensor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20000"/>
                      </a:srgbClr>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US" sz="1400" dirty="0">
                          <a:latin typeface="+mj-lt"/>
                        </a:rPr>
                        <a:t>installed at the outlet pipe of the evaporator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20000"/>
                      </a:srgbClr>
                    </a:solidFill>
                  </a:tcPr>
                </a:tc>
                <a:extLst>
                  <a:ext uri="{0D108BD9-81ED-4DB2-BD59-A6C34878D82A}">
                    <a16:rowId xmlns:a16="http://schemas.microsoft.com/office/drawing/2014/main" val="1884286452"/>
                  </a:ext>
                </a:extLst>
              </a:tr>
              <a:tr h="879498">
                <a:tc>
                  <a:txBody>
                    <a:bodyPr/>
                    <a:lstStyle>
                      <a:lvl1pPr marL="0" algn="l" defTabSz="914333" rtl="0" eaLnBrk="1" latinLnBrk="0" hangingPunct="1">
                        <a:defRPr sz="1800" b="1" kern="1200">
                          <a:solidFill>
                            <a:schemeClr val="lt1"/>
                          </a:solidFill>
                          <a:latin typeface="Bosch Office Sans"/>
                        </a:defRPr>
                      </a:lvl1pPr>
                      <a:lvl2pPr marL="457166" algn="l" defTabSz="914333" rtl="0" eaLnBrk="1" latinLnBrk="0" hangingPunct="1">
                        <a:defRPr sz="1800" b="1" kern="1200">
                          <a:solidFill>
                            <a:schemeClr val="lt1"/>
                          </a:solidFill>
                          <a:latin typeface="Bosch Office Sans"/>
                        </a:defRPr>
                      </a:lvl2pPr>
                      <a:lvl3pPr marL="914333" algn="l" defTabSz="914333" rtl="0" eaLnBrk="1" latinLnBrk="0" hangingPunct="1">
                        <a:defRPr sz="1800" b="1" kern="1200">
                          <a:solidFill>
                            <a:schemeClr val="lt1"/>
                          </a:solidFill>
                          <a:latin typeface="Bosch Office Sans"/>
                        </a:defRPr>
                      </a:lvl3pPr>
                      <a:lvl4pPr marL="1371499" algn="l" defTabSz="914333" rtl="0" eaLnBrk="1" latinLnBrk="0" hangingPunct="1">
                        <a:defRPr sz="1800" b="1" kern="1200">
                          <a:solidFill>
                            <a:schemeClr val="lt1"/>
                          </a:solidFill>
                          <a:latin typeface="Bosch Office Sans"/>
                        </a:defRPr>
                      </a:lvl4pPr>
                      <a:lvl5pPr marL="1828665" algn="l" defTabSz="914333" rtl="0" eaLnBrk="1" latinLnBrk="0" hangingPunct="1">
                        <a:defRPr sz="1800" b="1" kern="1200">
                          <a:solidFill>
                            <a:schemeClr val="lt1"/>
                          </a:solidFill>
                          <a:latin typeface="Bosch Office Sans"/>
                        </a:defRPr>
                      </a:lvl5pPr>
                      <a:lvl6pPr marL="2285832" algn="l" defTabSz="914333" rtl="0" eaLnBrk="1" latinLnBrk="0" hangingPunct="1">
                        <a:defRPr sz="1800" b="1" kern="1200">
                          <a:solidFill>
                            <a:schemeClr val="lt1"/>
                          </a:solidFill>
                          <a:latin typeface="Bosch Office Sans"/>
                        </a:defRPr>
                      </a:lvl6pPr>
                      <a:lvl7pPr marL="2742998" algn="l" defTabSz="914333" rtl="0" eaLnBrk="1" latinLnBrk="0" hangingPunct="1">
                        <a:defRPr sz="1800" b="1" kern="1200">
                          <a:solidFill>
                            <a:schemeClr val="lt1"/>
                          </a:solidFill>
                          <a:latin typeface="Bosch Office Sans"/>
                        </a:defRPr>
                      </a:lvl7pPr>
                      <a:lvl8pPr marL="3200165" algn="l" defTabSz="914333" rtl="0" eaLnBrk="1" latinLnBrk="0" hangingPunct="1">
                        <a:defRPr sz="1800" b="1" kern="1200">
                          <a:solidFill>
                            <a:schemeClr val="lt1"/>
                          </a:solidFill>
                          <a:latin typeface="Bosch Office Sans"/>
                        </a:defRPr>
                      </a:lvl8pPr>
                      <a:lvl9pPr marL="3657332" algn="l" defTabSz="914333" rtl="0" eaLnBrk="1" latinLnBrk="0" hangingPunct="1">
                        <a:defRPr sz="1800" b="1" kern="1200">
                          <a:solidFill>
                            <a:schemeClr val="lt1"/>
                          </a:solidFill>
                          <a:latin typeface="Bosch Office Sans"/>
                        </a:defRPr>
                      </a:lvl9pPr>
                    </a:lstStyle>
                    <a:p>
                      <a:r>
                        <a:rPr lang="tr-TR" sz="1400" dirty="0">
                          <a:latin typeface="+mj-lt"/>
                        </a:rPr>
                        <a:t>TA</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tr-TR" sz="1400" dirty="0" err="1">
                          <a:latin typeface="+mj-lt"/>
                        </a:rPr>
                        <a:t>Supply</a:t>
                      </a:r>
                      <a:r>
                        <a:rPr lang="tr-TR" sz="1400" baseline="0" dirty="0">
                          <a:latin typeface="+mj-lt"/>
                        </a:rPr>
                        <a:t> </a:t>
                      </a:r>
                      <a:r>
                        <a:rPr lang="en-US" sz="1400" dirty="0">
                          <a:latin typeface="+mj-lt"/>
                        </a:rPr>
                        <a:t>air temperature sensor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40000"/>
                      </a:srgbClr>
                    </a:solidFill>
                  </a:tcPr>
                </a:tc>
                <a:tc>
                  <a:txBody>
                    <a:bodyPr/>
                    <a:lstStyle>
                      <a:lvl1pPr marL="0" algn="l" defTabSz="914333" rtl="0" eaLnBrk="1" latinLnBrk="0" hangingPunct="1">
                        <a:defRPr sz="1800" kern="1200">
                          <a:solidFill>
                            <a:schemeClr val="dk1"/>
                          </a:solidFill>
                          <a:latin typeface="Bosch Office Sans"/>
                        </a:defRPr>
                      </a:lvl1pPr>
                      <a:lvl2pPr marL="457166" algn="l" defTabSz="914333" rtl="0" eaLnBrk="1" latinLnBrk="0" hangingPunct="1">
                        <a:defRPr sz="1800" kern="1200">
                          <a:solidFill>
                            <a:schemeClr val="dk1"/>
                          </a:solidFill>
                          <a:latin typeface="Bosch Office Sans"/>
                        </a:defRPr>
                      </a:lvl2pPr>
                      <a:lvl3pPr marL="914333" algn="l" defTabSz="914333" rtl="0" eaLnBrk="1" latinLnBrk="0" hangingPunct="1">
                        <a:defRPr sz="1800" kern="1200">
                          <a:solidFill>
                            <a:schemeClr val="dk1"/>
                          </a:solidFill>
                          <a:latin typeface="Bosch Office Sans"/>
                        </a:defRPr>
                      </a:lvl3pPr>
                      <a:lvl4pPr marL="1371499" algn="l" defTabSz="914333" rtl="0" eaLnBrk="1" latinLnBrk="0" hangingPunct="1">
                        <a:defRPr sz="1800" kern="1200">
                          <a:solidFill>
                            <a:schemeClr val="dk1"/>
                          </a:solidFill>
                          <a:latin typeface="Bosch Office Sans"/>
                        </a:defRPr>
                      </a:lvl4pPr>
                      <a:lvl5pPr marL="1828665" algn="l" defTabSz="914333" rtl="0" eaLnBrk="1" latinLnBrk="0" hangingPunct="1">
                        <a:defRPr sz="1800" kern="1200">
                          <a:solidFill>
                            <a:schemeClr val="dk1"/>
                          </a:solidFill>
                          <a:latin typeface="Bosch Office Sans"/>
                        </a:defRPr>
                      </a:lvl5pPr>
                      <a:lvl6pPr marL="2285832" algn="l" defTabSz="914333" rtl="0" eaLnBrk="1" latinLnBrk="0" hangingPunct="1">
                        <a:defRPr sz="1800" kern="1200">
                          <a:solidFill>
                            <a:schemeClr val="dk1"/>
                          </a:solidFill>
                          <a:latin typeface="Bosch Office Sans"/>
                        </a:defRPr>
                      </a:lvl6pPr>
                      <a:lvl7pPr marL="2742998" algn="l" defTabSz="914333" rtl="0" eaLnBrk="1" latinLnBrk="0" hangingPunct="1">
                        <a:defRPr sz="1800" kern="1200">
                          <a:solidFill>
                            <a:schemeClr val="dk1"/>
                          </a:solidFill>
                          <a:latin typeface="Bosch Office Sans"/>
                        </a:defRPr>
                      </a:lvl7pPr>
                      <a:lvl8pPr marL="3200165" algn="l" defTabSz="914333" rtl="0" eaLnBrk="1" latinLnBrk="0" hangingPunct="1">
                        <a:defRPr sz="1800" kern="1200">
                          <a:solidFill>
                            <a:schemeClr val="dk1"/>
                          </a:solidFill>
                          <a:latin typeface="Bosch Office Sans"/>
                        </a:defRPr>
                      </a:lvl8pPr>
                      <a:lvl9pPr marL="3657332" algn="l" defTabSz="914333" rtl="0" eaLnBrk="1" latinLnBrk="0" hangingPunct="1">
                        <a:defRPr sz="1800" kern="1200">
                          <a:solidFill>
                            <a:schemeClr val="dk1"/>
                          </a:solidFill>
                          <a:latin typeface="Bosch Office Sans"/>
                        </a:defRPr>
                      </a:lvl9pPr>
                    </a:lstStyle>
                    <a:p>
                      <a:r>
                        <a:rPr lang="en-US" sz="1400" dirty="0">
                          <a:latin typeface="+mj-lt"/>
                        </a:rPr>
                        <a:t>installed </a:t>
                      </a:r>
                      <a:r>
                        <a:rPr lang="en-US" sz="1400" dirty="0" err="1">
                          <a:latin typeface="+mj-lt"/>
                        </a:rPr>
                        <a:t>i</a:t>
                      </a:r>
                      <a:r>
                        <a:rPr lang="tr-TR" sz="1400" dirty="0">
                          <a:latin typeface="+mj-lt"/>
                        </a:rPr>
                        <a:t>n</a:t>
                      </a:r>
                      <a:r>
                        <a:rPr lang="tr-TR" sz="1400" baseline="0" dirty="0">
                          <a:latin typeface="+mj-lt"/>
                        </a:rPr>
                        <a:t> </a:t>
                      </a:r>
                      <a:r>
                        <a:rPr lang="tr-TR" sz="1400" baseline="0" dirty="0" err="1">
                          <a:latin typeface="+mj-lt"/>
                        </a:rPr>
                        <a:t>case</a:t>
                      </a:r>
                      <a:r>
                        <a:rPr lang="en-US" sz="1400" dirty="0">
                          <a:latin typeface="+mj-lt"/>
                        </a:rPr>
                        <a:t> </a:t>
                      </a:r>
                      <a:r>
                        <a:rPr lang="tr-TR" sz="1400" dirty="0" err="1">
                          <a:latin typeface="+mj-lt"/>
                        </a:rPr>
                        <a:t>supply</a:t>
                      </a:r>
                      <a:r>
                        <a:rPr lang="en-US" sz="1400" dirty="0">
                          <a:latin typeface="+mj-lt"/>
                        </a:rPr>
                        <a:t> air temperature control is</a:t>
                      </a:r>
                      <a:r>
                        <a:rPr lang="tr-TR" sz="1400" dirty="0">
                          <a:latin typeface="+mj-lt"/>
                        </a:rPr>
                        <a:t> </a:t>
                      </a:r>
                      <a:r>
                        <a:rPr lang="tr-TR" sz="1400" dirty="0" err="1">
                          <a:latin typeface="+mj-lt"/>
                        </a:rPr>
                        <a:t>needed</a:t>
                      </a:r>
                      <a:endParaRPr lang="en-US" sz="1400" dirty="0">
                        <a:latin typeface="+mj-lt"/>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E78C5">
                        <a:tint val="40000"/>
                      </a:srgbClr>
                    </a:solidFill>
                  </a:tcPr>
                </a:tc>
                <a:extLst>
                  <a:ext uri="{0D108BD9-81ED-4DB2-BD59-A6C34878D82A}">
                    <a16:rowId xmlns:a16="http://schemas.microsoft.com/office/drawing/2014/main" val="987728787"/>
                  </a:ext>
                </a:extLst>
              </a:tr>
            </a:tbl>
          </a:graphicData>
        </a:graphic>
      </p:graphicFrame>
    </p:spTree>
    <p:extLst>
      <p:ext uri="{BB962C8B-B14F-4D97-AF65-F5344CB8AC3E}">
        <p14:creationId xmlns:p14="http://schemas.microsoft.com/office/powerpoint/2010/main" val="3260860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2" name="Titel 1"/>
          <p:cNvSpPr>
            <a:spLocks noGrp="1"/>
          </p:cNvSpPr>
          <p:nvPr>
            <p:ph type="title"/>
          </p:nvPr>
        </p:nvSpPr>
        <p:spPr/>
        <p:txBody>
          <a:bodyPr/>
          <a:lstStyle/>
          <a:p>
            <a:r>
              <a:rPr lang="de-DE"/>
              <a:t>Design</a:t>
            </a:r>
            <a:endParaRPr lang="en-US" dirty="0"/>
          </a:p>
        </p:txBody>
      </p:sp>
      <p:pic>
        <p:nvPicPr>
          <p:cNvPr id="10" name="Picture 23"/>
          <p:cNvPicPr>
            <a:picLocks noChangeAspect="1"/>
          </p:cNvPicPr>
          <p:nvPr/>
        </p:nvPicPr>
        <p:blipFill>
          <a:blip r:embed="rId2"/>
          <a:stretch>
            <a:fillRect/>
          </a:stretch>
        </p:blipFill>
        <p:spPr>
          <a:xfrm>
            <a:off x="259200" y="1615035"/>
            <a:ext cx="5615057" cy="3372325"/>
          </a:xfrm>
          <a:prstGeom prst="rect">
            <a:avLst/>
          </a:prstGeom>
        </p:spPr>
      </p:pic>
      <p:graphicFrame>
        <p:nvGraphicFramePr>
          <p:cNvPr id="11" name="表格 7"/>
          <p:cNvGraphicFramePr>
            <a:graphicFrameLocks noGrp="1"/>
          </p:cNvGraphicFramePr>
          <p:nvPr/>
        </p:nvGraphicFramePr>
        <p:xfrm>
          <a:off x="6648568" y="1147518"/>
          <a:ext cx="2657992" cy="1633962"/>
        </p:xfrm>
        <a:graphic>
          <a:graphicData uri="http://schemas.openxmlformats.org/drawingml/2006/table">
            <a:tbl>
              <a:tblPr>
                <a:tableStyleId>{85BE263C-DBD7-4A20-BB59-AAB30ACAA65A}</a:tableStyleId>
              </a:tblPr>
              <a:tblGrid>
                <a:gridCol w="1300039">
                  <a:extLst>
                    <a:ext uri="{9D8B030D-6E8A-4147-A177-3AD203B41FA5}">
                      <a16:colId xmlns:a16="http://schemas.microsoft.com/office/drawing/2014/main" val="1370949990"/>
                    </a:ext>
                  </a:extLst>
                </a:gridCol>
                <a:gridCol w="1357953">
                  <a:extLst>
                    <a:ext uri="{9D8B030D-6E8A-4147-A177-3AD203B41FA5}">
                      <a16:colId xmlns:a16="http://schemas.microsoft.com/office/drawing/2014/main" val="2181111549"/>
                    </a:ext>
                  </a:extLst>
                </a:gridCol>
              </a:tblGrid>
              <a:tr h="318340">
                <a:tc>
                  <a:txBody>
                    <a:bodyPr/>
                    <a:lstStyle/>
                    <a:p>
                      <a:pPr algn="l" fontAlgn="b"/>
                      <a:r>
                        <a:rPr lang="en-US" altLang="zh-CN" sz="1200" u="none" strike="noStrike" dirty="0">
                          <a:effectLst/>
                          <a:latin typeface="+mj-lt"/>
                        </a:rPr>
                        <a:t>Main </a:t>
                      </a:r>
                      <a:r>
                        <a:rPr lang="tr-TR" altLang="zh-CN" sz="1200" u="none" strike="noStrike" dirty="0">
                          <a:effectLst/>
                          <a:latin typeface="+mj-lt"/>
                        </a:rPr>
                        <a:t>p</a:t>
                      </a:r>
                      <a:r>
                        <a:rPr lang="en-US" altLang="zh-CN" sz="1200" u="none" strike="noStrike" dirty="0" err="1">
                          <a:effectLst/>
                          <a:latin typeface="+mj-lt"/>
                        </a:rPr>
                        <a:t>ipes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a:effectLst/>
                          <a:latin typeface="+mj-lt"/>
                        </a:rPr>
                        <a:t>L1,L2,L3</a:t>
                      </a:r>
                      <a:endParaRPr lang="en-US" sz="1200" b="0" i="0" u="none" strike="noStrike">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3389507346"/>
                  </a:ext>
                </a:extLst>
              </a:tr>
              <a:tr h="230598">
                <a:tc>
                  <a:txBody>
                    <a:bodyPr/>
                    <a:lstStyle/>
                    <a:p>
                      <a:pPr algn="l" fontAlgn="b"/>
                      <a:r>
                        <a:rPr lang="en-US" altLang="zh-CN" sz="1200" u="none" strike="noStrike" dirty="0">
                          <a:effectLst/>
                          <a:latin typeface="+mj-lt"/>
                        </a:rPr>
                        <a:t>Branch</a:t>
                      </a:r>
                      <a:r>
                        <a:rPr lang="en-US" altLang="zh-CN" sz="1200" u="none" strike="noStrike" baseline="0" dirty="0">
                          <a:effectLst/>
                          <a:latin typeface="+mj-lt"/>
                        </a:rPr>
                        <a:t> </a:t>
                      </a:r>
                      <a:r>
                        <a:rPr lang="tr-TR" altLang="zh-CN" sz="1200" u="none" strike="noStrike" baseline="0" dirty="0" err="1">
                          <a:effectLst/>
                          <a:latin typeface="+mj-lt"/>
                        </a:rPr>
                        <a:t>joints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dirty="0">
                          <a:effectLst/>
                          <a:latin typeface="+mj-lt"/>
                        </a:rPr>
                        <a:t>A,B</a:t>
                      </a:r>
                      <a:endParaRPr lang="tr-TR" sz="1200" u="none" strike="noStrike" dirty="0">
                        <a:effectLst/>
                        <a:latin typeface="+mj-lt"/>
                      </a:endParaRPr>
                    </a:p>
                  </a:txBody>
                  <a:tcPr marL="0" marR="0" marT="0" marB="0" anchor="ctr"/>
                </a:tc>
                <a:extLst>
                  <a:ext uri="{0D108BD9-81ED-4DB2-BD59-A6C34878D82A}">
                    <a16:rowId xmlns:a16="http://schemas.microsoft.com/office/drawing/2014/main" val="2590265199"/>
                  </a:ext>
                </a:extLst>
              </a:tr>
              <a:tr h="427213">
                <a:tc>
                  <a:txBody>
                    <a:bodyPr/>
                    <a:lstStyle/>
                    <a:p>
                      <a:pPr algn="l" fontAlgn="b"/>
                      <a:r>
                        <a:rPr lang="tr-TR" altLang="zh-CN" sz="1200" b="0" i="0" u="none" strike="noStrike" dirty="0">
                          <a:solidFill>
                            <a:srgbClr val="000000"/>
                          </a:solidFill>
                          <a:effectLst/>
                          <a:latin typeface="+mj-lt"/>
                          <a:ea typeface="等线" panose="02010600030101010101" pitchFamily="2" charset="-122"/>
                        </a:rPr>
                        <a:t>AHU </a:t>
                      </a:r>
                      <a:r>
                        <a:rPr lang="tr-TR" altLang="zh-CN" sz="1200" b="0" i="0" u="none" strike="noStrike" dirty="0" err="1">
                          <a:solidFill>
                            <a:srgbClr val="000000"/>
                          </a:solidFill>
                          <a:effectLst/>
                          <a:latin typeface="+mj-lt"/>
                          <a:ea typeface="等线" panose="02010600030101010101" pitchFamily="2" charset="-122"/>
                        </a:rPr>
                        <a:t>Kits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tr-TR" sz="1200" b="0" i="0" u="none" strike="noStrike" dirty="0">
                          <a:solidFill>
                            <a:srgbClr val="000000"/>
                          </a:solidFill>
                          <a:effectLst/>
                          <a:latin typeface="+mj-lt"/>
                          <a:ea typeface="等线" panose="02010600030101010101" pitchFamily="2" charset="-122"/>
                        </a:rPr>
                        <a:t>N0,N1,N2</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2583326710"/>
                  </a:ext>
                </a:extLst>
              </a:tr>
              <a:tr h="427213">
                <a:tc>
                  <a:txBody>
                    <a:bodyPr/>
                    <a:lstStyle/>
                    <a:p>
                      <a:pPr algn="l" fontAlgn="b"/>
                      <a:r>
                        <a:rPr lang="en-US" altLang="zh-CN" sz="1200" u="none" strike="noStrike" baseline="0" dirty="0">
                          <a:effectLst/>
                          <a:latin typeface="+mj-lt"/>
                        </a:rPr>
                        <a:t>AHU Kit </a:t>
                      </a:r>
                      <a:r>
                        <a:rPr lang="tr-TR" altLang="zh-CN" sz="1200" u="none" strike="noStrike" baseline="0" dirty="0">
                          <a:effectLst/>
                          <a:latin typeface="+mj-lt"/>
                        </a:rPr>
                        <a:t>c</a:t>
                      </a:r>
                      <a:r>
                        <a:rPr lang="en-US" altLang="zh-CN" sz="1200" u="none" strike="noStrike" baseline="0" dirty="0" err="1">
                          <a:effectLst/>
                          <a:latin typeface="+mj-lt"/>
                        </a:rPr>
                        <a:t>onnection</a:t>
                      </a:r>
                      <a:r>
                        <a:rPr lang="en-US" altLang="zh-CN" sz="1200" u="none" strike="noStrike" baseline="0" dirty="0">
                          <a:effectLst/>
                          <a:latin typeface="+mj-lt"/>
                        </a:rPr>
                        <a:t> </a:t>
                      </a:r>
                      <a:r>
                        <a:rPr lang="tr-TR" altLang="zh-CN" sz="1200" u="none" strike="noStrike" baseline="0" dirty="0">
                          <a:effectLst/>
                          <a:latin typeface="+mj-lt"/>
                        </a:rPr>
                        <a:t>p</a:t>
                      </a:r>
                      <a:r>
                        <a:rPr lang="en-US" altLang="zh-CN" sz="1200" u="none" strike="noStrike" baseline="0" dirty="0" err="1">
                          <a:effectLst/>
                          <a:latin typeface="+mj-lt"/>
                        </a:rPr>
                        <a:t>ipes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dirty="0">
                          <a:effectLst/>
                          <a:latin typeface="+mj-lt"/>
                        </a:rPr>
                        <a:t>a1,a2,b1,b2,c1,c2</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3187227715"/>
                  </a:ext>
                </a:extLst>
              </a:tr>
              <a:tr h="230598">
                <a:tc>
                  <a:txBody>
                    <a:bodyPr/>
                    <a:lstStyle/>
                    <a:p>
                      <a:pPr algn="l" fontAlgn="b"/>
                      <a:r>
                        <a:rPr lang="en-US" altLang="zh-CN" sz="1200" u="none" strike="noStrike" dirty="0">
                          <a:effectLst/>
                          <a:latin typeface="+mj-lt"/>
                        </a:rPr>
                        <a:t>Gas </a:t>
                      </a:r>
                      <a:r>
                        <a:rPr lang="tr-TR" altLang="zh-CN" sz="1200" u="none" strike="noStrike" dirty="0">
                          <a:effectLst/>
                          <a:latin typeface="+mj-lt"/>
                        </a:rPr>
                        <a:t>p</a:t>
                      </a:r>
                      <a:r>
                        <a:rPr lang="en-US" altLang="zh-CN" sz="1200" u="none" strike="noStrike" dirty="0" err="1">
                          <a:effectLst/>
                          <a:latin typeface="+mj-lt"/>
                        </a:rPr>
                        <a:t>ip</a:t>
                      </a:r>
                      <a:r>
                        <a:rPr lang="tr-TR" altLang="zh-CN" sz="1200" u="none" strike="noStrike" dirty="0">
                          <a:effectLst/>
                          <a:latin typeface="+mj-lt"/>
                        </a:rPr>
                        <a:t>e</a:t>
                      </a:r>
                      <a:r>
                        <a:rPr lang="en-US" altLang="zh-CN" sz="1200" u="none" strike="noStrike" dirty="0">
                          <a:effectLst/>
                          <a:latin typeface="+mj-lt"/>
                        </a:rPr>
                        <a:t>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dirty="0">
                          <a:effectLst/>
                          <a:latin typeface="+mj-lt"/>
                        </a:rPr>
                        <a:t>a3,b3,c3</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764394796"/>
                  </a:ext>
                </a:extLst>
              </a:tr>
            </a:tbl>
          </a:graphicData>
        </a:graphic>
      </p:graphicFrame>
      <p:sp>
        <p:nvSpPr>
          <p:cNvPr id="12" name="Text Placeholder 2"/>
          <p:cNvSpPr txBox="1">
            <a:spLocks/>
          </p:cNvSpPr>
          <p:nvPr/>
        </p:nvSpPr>
        <p:spPr>
          <a:xfrm>
            <a:off x="195755" y="1128640"/>
            <a:ext cx="6245180" cy="325967"/>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tr-TR" dirty="0">
                <a:solidFill>
                  <a:srgbClr val="FF0000"/>
                </a:solidFill>
                <a:latin typeface="+mj-lt"/>
              </a:rPr>
              <a:t>Option 1: </a:t>
            </a:r>
            <a:r>
              <a:rPr lang="tr-TR" dirty="0">
                <a:latin typeface="+mj-lt"/>
              </a:rPr>
              <a:t>One </a:t>
            </a:r>
            <a:r>
              <a:rPr lang="en-US" dirty="0">
                <a:latin typeface="+mj-lt"/>
              </a:rPr>
              <a:t>AHU </a:t>
            </a:r>
            <a:r>
              <a:rPr lang="tr-TR" dirty="0">
                <a:latin typeface="+mj-lt"/>
              </a:rPr>
              <a:t>kit </a:t>
            </a:r>
            <a:r>
              <a:rPr lang="en-US" dirty="0">
                <a:latin typeface="+mj-lt"/>
              </a:rPr>
              <a:t>is connected to </a:t>
            </a:r>
            <a:r>
              <a:rPr lang="tr-TR" dirty="0" err="1">
                <a:latin typeface="+mj-lt"/>
              </a:rPr>
              <a:t>one</a:t>
            </a:r>
            <a:r>
              <a:rPr lang="tr-TR" dirty="0">
                <a:latin typeface="+mj-lt"/>
              </a:rPr>
              <a:t> DX-</a:t>
            </a:r>
            <a:r>
              <a:rPr lang="tr-TR" dirty="0" err="1">
                <a:latin typeface="+mj-lt"/>
              </a:rPr>
              <a:t>coil</a:t>
            </a:r>
            <a:r>
              <a:rPr lang="tr-TR" dirty="0">
                <a:latin typeface="+mj-lt"/>
              </a:rPr>
              <a:t> </a:t>
            </a:r>
            <a:endParaRPr lang="en-IN" dirty="0">
              <a:latin typeface="+mj-lt"/>
            </a:endParaRPr>
          </a:p>
        </p:txBody>
      </p:sp>
      <p:graphicFrame>
        <p:nvGraphicFramePr>
          <p:cNvPr id="13" name="表格 11"/>
          <p:cNvGraphicFramePr>
            <a:graphicFrameLocks noGrp="1"/>
          </p:cNvGraphicFramePr>
          <p:nvPr/>
        </p:nvGraphicFramePr>
        <p:xfrm>
          <a:off x="9443248" y="1153783"/>
          <a:ext cx="1379538" cy="1200483"/>
        </p:xfrm>
        <a:graphic>
          <a:graphicData uri="http://schemas.openxmlformats.org/drawingml/2006/table">
            <a:tbl>
              <a:tblPr>
                <a:tableStyleId>{EB9631B5-78F2-41C9-869B-9F39066F8104}</a:tableStyleId>
              </a:tblPr>
              <a:tblGrid>
                <a:gridCol w="1379538">
                  <a:extLst>
                    <a:ext uri="{9D8B030D-6E8A-4147-A177-3AD203B41FA5}">
                      <a16:colId xmlns:a16="http://schemas.microsoft.com/office/drawing/2014/main" val="2181111549"/>
                    </a:ext>
                  </a:extLst>
                </a:gridCol>
              </a:tblGrid>
              <a:tr h="291865">
                <a:tc>
                  <a:txBody>
                    <a:bodyPr/>
                    <a:lstStyle/>
                    <a:p>
                      <a:pPr marL="0" algn="l" defTabSz="914333" rtl="0" eaLnBrk="1" fontAlgn="b" latinLnBrk="0" hangingPunct="1"/>
                      <a:r>
                        <a:rPr lang="tr-TR" altLang="zh-CN" sz="1200" u="none" strike="noStrike" kern="1200" dirty="0" err="1">
                          <a:effectLst/>
                        </a:rPr>
                        <a:t>Max</a:t>
                      </a:r>
                      <a:r>
                        <a:rPr lang="tr-TR" altLang="zh-CN" sz="1200" u="none" strike="noStrike" kern="1200" dirty="0">
                          <a:effectLst/>
                        </a:rPr>
                        <a:t>. P</a:t>
                      </a:r>
                      <a:r>
                        <a:rPr lang="en-US" altLang="zh-CN" sz="1200" u="none" strike="noStrike" kern="1200" dirty="0" err="1">
                          <a:effectLst/>
                        </a:rPr>
                        <a:t>ip</a:t>
                      </a:r>
                      <a:r>
                        <a:rPr lang="tr-TR" altLang="zh-CN" sz="1200" u="none" strike="noStrike" kern="1200" dirty="0" err="1">
                          <a:effectLst/>
                        </a:rPr>
                        <a:t>ing</a:t>
                      </a:r>
                      <a:r>
                        <a:rPr lang="tr-TR" altLang="zh-CN" sz="1200" u="none" strike="noStrike" kern="1200" dirty="0">
                          <a:effectLst/>
                        </a:rPr>
                        <a:t> l</a:t>
                      </a:r>
                      <a:r>
                        <a:rPr lang="en-US" altLang="zh-CN" sz="1200" u="none" strike="noStrike" kern="1200" dirty="0" err="1">
                          <a:effectLst/>
                        </a:rPr>
                        <a:t>ength</a:t>
                      </a:r>
                      <a:r>
                        <a:rPr lang="tr-TR" altLang="zh-CN" sz="1200" u="none" strike="noStrike" kern="1200" dirty="0">
                          <a:effectLst/>
                        </a:rPr>
                        <a:t>s</a:t>
                      </a:r>
                      <a:endParaRPr lang="zh-CN" altLang="en-US"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275616485"/>
                  </a:ext>
                </a:extLst>
              </a:tr>
              <a:tr h="291865">
                <a:tc>
                  <a:txBody>
                    <a:bodyPr/>
                    <a:lstStyle/>
                    <a:p>
                      <a:pPr marL="0" algn="l" defTabSz="914333" rtl="0" eaLnBrk="1" fontAlgn="b" latinLnBrk="0" hangingPunct="1"/>
                      <a:r>
                        <a:rPr lang="tr-TR" sz="1200" u="none" strike="noStrike" kern="1200" dirty="0">
                          <a:effectLst/>
                        </a:rPr>
                        <a:t>a</a:t>
                      </a:r>
                      <a:r>
                        <a:rPr lang="en-US" sz="1200" u="none" strike="noStrike" kern="1200" dirty="0">
                          <a:effectLst/>
                        </a:rPr>
                        <a:t>2</a:t>
                      </a:r>
                      <a:r>
                        <a:rPr lang="tr-TR" sz="1200" u="none" strike="noStrike" kern="1200" dirty="0">
                          <a:effectLst/>
                        </a:rPr>
                        <a:t> </a:t>
                      </a:r>
                      <a:r>
                        <a:rPr lang="en-US" altLang="zh-CN" sz="1200" u="none" strike="noStrike" kern="1200" dirty="0">
                          <a:effectLst/>
                        </a:rPr>
                        <a:t>≤8 meters</a:t>
                      </a:r>
                      <a:endParaRPr lang="en-US"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3389507346"/>
                  </a:ext>
                </a:extLst>
              </a:tr>
              <a:tr h="291865">
                <a:tc>
                  <a:txBody>
                    <a:bodyPr/>
                    <a:lstStyle/>
                    <a:p>
                      <a:pPr marL="0" algn="l" defTabSz="914333" rtl="0" eaLnBrk="1" fontAlgn="b" latinLnBrk="0" hangingPunct="1"/>
                      <a:r>
                        <a:rPr lang="tr-TR" altLang="zh-CN" sz="1200" u="none" strike="noStrike" kern="1200" dirty="0">
                          <a:effectLst/>
                        </a:rPr>
                        <a:t>b</a:t>
                      </a:r>
                      <a:r>
                        <a:rPr lang="en-US" altLang="zh-CN" sz="1200" u="none" strike="noStrike" kern="1200" dirty="0">
                          <a:effectLst/>
                        </a:rPr>
                        <a:t>2</a:t>
                      </a:r>
                      <a:r>
                        <a:rPr lang="tr-TR" altLang="zh-CN" sz="1200" u="none" strike="noStrike" kern="1200" dirty="0">
                          <a:effectLst/>
                        </a:rPr>
                        <a:t> </a:t>
                      </a:r>
                      <a:r>
                        <a:rPr lang="en-US" altLang="zh-CN" sz="1200" u="none" strike="noStrike" kern="1200" dirty="0">
                          <a:effectLst/>
                        </a:rPr>
                        <a:t>≤8 meters</a:t>
                      </a:r>
                      <a:endParaRPr lang="en-US" altLang="zh-CN"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2590265199"/>
                  </a:ext>
                </a:extLst>
              </a:tr>
              <a:tr h="324888">
                <a:tc>
                  <a:txBody>
                    <a:bodyPr/>
                    <a:lstStyle/>
                    <a:p>
                      <a:pPr marL="0" algn="l" defTabSz="914333" rtl="0" eaLnBrk="1" fontAlgn="b" latinLnBrk="0" hangingPunct="1"/>
                      <a:r>
                        <a:rPr lang="tr-TR" altLang="zh-CN" sz="1200" u="none" strike="noStrike" kern="1200" dirty="0">
                          <a:effectLst/>
                        </a:rPr>
                        <a:t>c</a:t>
                      </a:r>
                      <a:r>
                        <a:rPr lang="en-US" altLang="zh-CN" sz="1200" u="none" strike="noStrike" kern="1200" dirty="0">
                          <a:effectLst/>
                        </a:rPr>
                        <a:t>2</a:t>
                      </a:r>
                      <a:r>
                        <a:rPr lang="tr-TR" altLang="zh-CN" sz="1200" u="none" strike="noStrike" kern="1200" dirty="0">
                          <a:effectLst/>
                        </a:rPr>
                        <a:t> </a:t>
                      </a:r>
                      <a:r>
                        <a:rPr lang="en-US" altLang="zh-CN" sz="1200" u="none" strike="noStrike" kern="1200" dirty="0">
                          <a:effectLst/>
                        </a:rPr>
                        <a:t>≤8 meters</a:t>
                      </a:r>
                      <a:endParaRPr lang="en-US" altLang="zh-CN"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683886599"/>
                  </a:ext>
                </a:extLst>
              </a:tr>
            </a:tbl>
          </a:graphicData>
        </a:graphic>
      </p:graphicFrame>
      <p:pic>
        <p:nvPicPr>
          <p:cNvPr id="14" name="Picture 7"/>
          <p:cNvPicPr>
            <a:picLocks noChangeAspect="1"/>
          </p:cNvPicPr>
          <p:nvPr/>
        </p:nvPicPr>
        <p:blipFill>
          <a:blip r:embed="rId3"/>
          <a:stretch>
            <a:fillRect/>
          </a:stretch>
        </p:blipFill>
        <p:spPr>
          <a:xfrm>
            <a:off x="6665585" y="3167191"/>
            <a:ext cx="2979678" cy="1021168"/>
          </a:xfrm>
          <a:prstGeom prst="rect">
            <a:avLst/>
          </a:prstGeom>
        </p:spPr>
      </p:pic>
      <p:sp>
        <p:nvSpPr>
          <p:cNvPr id="15" name="Rectangle 18"/>
          <p:cNvSpPr/>
          <p:nvPr/>
        </p:nvSpPr>
        <p:spPr>
          <a:xfrm>
            <a:off x="6648568" y="2892198"/>
            <a:ext cx="2914131" cy="276999"/>
          </a:xfrm>
          <a:prstGeom prst="rect">
            <a:avLst/>
          </a:prstGeom>
        </p:spPr>
        <p:txBody>
          <a:bodyPr wrap="none">
            <a:spAutoFit/>
          </a:bodyPr>
          <a:lstStyle/>
          <a:p>
            <a:r>
              <a:rPr lang="en-US" sz="1200" dirty="0">
                <a:latin typeface="+mj-lt"/>
              </a:rPr>
              <a:t>Pipe diameter</a:t>
            </a:r>
            <a:r>
              <a:rPr lang="tr-TR" sz="1200" dirty="0">
                <a:latin typeface="+mj-lt"/>
              </a:rPr>
              <a:t>s of </a:t>
            </a:r>
            <a:r>
              <a:rPr lang="en-US" sz="1200" dirty="0">
                <a:latin typeface="+mj-lt"/>
              </a:rPr>
              <a:t>AHU Kit</a:t>
            </a:r>
            <a:r>
              <a:rPr lang="tr-TR" sz="1200" dirty="0">
                <a:latin typeface="+mj-lt"/>
              </a:rPr>
              <a:t>s (Liquid </a:t>
            </a:r>
            <a:r>
              <a:rPr lang="tr-TR" sz="1200" dirty="0" err="1">
                <a:latin typeface="+mj-lt"/>
              </a:rPr>
              <a:t>line</a:t>
            </a:r>
            <a:r>
              <a:rPr lang="tr-TR" sz="1200" dirty="0">
                <a:latin typeface="+mj-lt"/>
              </a:rPr>
              <a:t>):</a:t>
            </a:r>
            <a:endParaRPr lang="en-US" sz="1200" dirty="0">
              <a:latin typeface="+mj-lt"/>
            </a:endParaRPr>
          </a:p>
        </p:txBody>
      </p:sp>
      <p:sp>
        <p:nvSpPr>
          <p:cNvPr id="16" name="Rectangle 21"/>
          <p:cNvSpPr/>
          <p:nvPr/>
        </p:nvSpPr>
        <p:spPr>
          <a:xfrm>
            <a:off x="6274675" y="4609096"/>
            <a:ext cx="4784835" cy="830997"/>
          </a:xfrm>
          <a:prstGeom prst="rect">
            <a:avLst/>
          </a:prstGeom>
        </p:spPr>
        <p:txBody>
          <a:bodyPr wrap="square">
            <a:spAutoFit/>
          </a:bodyPr>
          <a:lstStyle/>
          <a:p>
            <a:r>
              <a:rPr lang="en-US" sz="800" dirty="0">
                <a:latin typeface="+mj-lt"/>
              </a:rPr>
              <a:t>Note:</a:t>
            </a:r>
          </a:p>
          <a:p>
            <a:r>
              <a:rPr lang="en-US" sz="800" dirty="0">
                <a:latin typeface="+mj-lt"/>
              </a:rPr>
              <a:t>1) The pipe L</a:t>
            </a:r>
            <a:r>
              <a:rPr lang="tr-TR" sz="800" dirty="0">
                <a:latin typeface="+mj-lt"/>
              </a:rPr>
              <a:t>1</a:t>
            </a:r>
            <a:r>
              <a:rPr lang="en-US" sz="800" dirty="0">
                <a:latin typeface="+mj-lt"/>
              </a:rPr>
              <a:t> diameter is still related to outdoor unit, take the large</a:t>
            </a:r>
            <a:r>
              <a:rPr lang="tr-TR" sz="800" dirty="0">
                <a:latin typeface="+mj-lt"/>
              </a:rPr>
              <a:t>r</a:t>
            </a:r>
            <a:r>
              <a:rPr lang="en-US" sz="800" dirty="0">
                <a:latin typeface="+mj-lt"/>
              </a:rPr>
              <a:t> one for your selection.</a:t>
            </a:r>
            <a:endParaRPr lang="tr-TR" sz="800" dirty="0">
              <a:latin typeface="+mj-lt"/>
            </a:endParaRPr>
          </a:p>
          <a:p>
            <a:endParaRPr lang="en-US" sz="800" dirty="0">
              <a:latin typeface="+mj-lt"/>
            </a:endParaRPr>
          </a:p>
          <a:p>
            <a:r>
              <a:rPr lang="en-US" sz="800" dirty="0">
                <a:latin typeface="+mj-lt"/>
              </a:rPr>
              <a:t>2) The gas pipe should be confirmed according to the outdoor unit installation </a:t>
            </a:r>
            <a:r>
              <a:rPr lang="en-US" sz="800" dirty="0" err="1">
                <a:latin typeface="+mj-lt"/>
              </a:rPr>
              <a:t>manu</a:t>
            </a:r>
            <a:r>
              <a:rPr lang="tr-TR" sz="800" dirty="0">
                <a:latin typeface="+mj-lt"/>
              </a:rPr>
              <a:t>a</a:t>
            </a:r>
            <a:r>
              <a:rPr lang="en-US" sz="800" dirty="0">
                <a:latin typeface="+mj-lt"/>
              </a:rPr>
              <a:t>l</a:t>
            </a:r>
            <a:r>
              <a:rPr lang="tr-TR" sz="800" dirty="0">
                <a:latin typeface="+mj-lt"/>
              </a:rPr>
              <a:t>.</a:t>
            </a:r>
          </a:p>
          <a:p>
            <a:endParaRPr lang="tr-TR" sz="800" dirty="0">
              <a:latin typeface="+mj-lt"/>
            </a:endParaRPr>
          </a:p>
          <a:p>
            <a:r>
              <a:rPr lang="tr-TR" sz="800" dirty="0">
                <a:latin typeface="+mj-lt"/>
              </a:rPr>
              <a:t>3) </a:t>
            </a:r>
            <a:r>
              <a:rPr lang="tr-TR" sz="800" dirty="0" err="1">
                <a:latin typeface="+mj-lt"/>
              </a:rPr>
              <a:t>Branch</a:t>
            </a:r>
            <a:r>
              <a:rPr lang="tr-TR" sz="800" dirty="0">
                <a:latin typeface="+mj-lt"/>
              </a:rPr>
              <a:t> </a:t>
            </a:r>
            <a:r>
              <a:rPr lang="tr-TR" sz="800" dirty="0" err="1">
                <a:latin typeface="+mj-lt"/>
              </a:rPr>
              <a:t>joints</a:t>
            </a:r>
            <a:r>
              <a:rPr lang="tr-TR" sz="800" dirty="0">
                <a:latin typeface="+mj-lt"/>
              </a:rPr>
              <a:t> </a:t>
            </a:r>
            <a:r>
              <a:rPr lang="en-US" sz="800" dirty="0">
                <a:latin typeface="+mj-lt"/>
              </a:rPr>
              <a:t>should be confirmed according to the outdoor unit installation </a:t>
            </a:r>
            <a:r>
              <a:rPr lang="en-US" sz="800" dirty="0" err="1">
                <a:latin typeface="+mj-lt"/>
              </a:rPr>
              <a:t>manu</a:t>
            </a:r>
            <a:r>
              <a:rPr lang="tr-TR" sz="800" dirty="0">
                <a:latin typeface="+mj-lt"/>
              </a:rPr>
              <a:t>a</a:t>
            </a:r>
            <a:r>
              <a:rPr lang="en-US" sz="800" dirty="0">
                <a:latin typeface="+mj-lt"/>
              </a:rPr>
              <a:t>l.</a:t>
            </a:r>
            <a:endParaRPr lang="tr-TR" sz="800" dirty="0">
              <a:latin typeface="+mj-lt"/>
            </a:endParaRPr>
          </a:p>
        </p:txBody>
      </p:sp>
      <p:sp>
        <p:nvSpPr>
          <p:cNvPr id="17" name="Rectangle 22"/>
          <p:cNvSpPr/>
          <p:nvPr/>
        </p:nvSpPr>
        <p:spPr>
          <a:xfrm>
            <a:off x="1105244" y="1657507"/>
            <a:ext cx="2738000" cy="707886"/>
          </a:xfrm>
          <a:prstGeom prst="rect">
            <a:avLst/>
          </a:prstGeom>
        </p:spPr>
        <p:txBody>
          <a:bodyPr wrap="square">
            <a:spAutoFit/>
          </a:bodyPr>
          <a:lstStyle/>
          <a:p>
            <a:r>
              <a:rPr lang="tr-TR" sz="1000" dirty="0" err="1">
                <a:latin typeface="+mj-lt"/>
              </a:rPr>
              <a:t>Heat</a:t>
            </a:r>
            <a:r>
              <a:rPr lang="tr-TR" sz="1000" dirty="0">
                <a:latin typeface="+mj-lt"/>
              </a:rPr>
              <a:t> </a:t>
            </a:r>
            <a:r>
              <a:rPr lang="tr-TR" sz="1000" dirty="0" err="1">
                <a:latin typeface="+mj-lt"/>
              </a:rPr>
              <a:t>Pump</a:t>
            </a:r>
            <a:r>
              <a:rPr lang="tr-TR" sz="1000" dirty="0">
                <a:latin typeface="+mj-lt"/>
              </a:rPr>
              <a:t> VRF </a:t>
            </a:r>
            <a:r>
              <a:rPr lang="tr-TR" sz="1000" dirty="0" err="1">
                <a:latin typeface="+mj-lt"/>
              </a:rPr>
              <a:t>Outdoor</a:t>
            </a:r>
            <a:r>
              <a:rPr lang="tr-TR" sz="1000" dirty="0">
                <a:latin typeface="+mj-lt"/>
              </a:rPr>
              <a:t> </a:t>
            </a:r>
            <a:r>
              <a:rPr lang="tr-TR" sz="1000" dirty="0" err="1">
                <a:latin typeface="+mj-lt"/>
              </a:rPr>
              <a:t>Unit</a:t>
            </a:r>
            <a:endParaRPr lang="tr-TR" sz="1000" dirty="0">
              <a:latin typeface="+mj-lt"/>
            </a:endParaRPr>
          </a:p>
          <a:p>
            <a:r>
              <a:rPr lang="tr-TR" sz="1000" dirty="0">
                <a:solidFill>
                  <a:srgbClr val="FF0000"/>
                </a:solidFill>
                <a:latin typeface="+mj-lt"/>
              </a:rPr>
              <a:t>AF5300A</a:t>
            </a:r>
          </a:p>
          <a:p>
            <a:r>
              <a:rPr lang="tr-TR" sz="1000" dirty="0">
                <a:solidFill>
                  <a:srgbClr val="FF0000"/>
                </a:solidFill>
                <a:latin typeface="+mj-lt"/>
              </a:rPr>
              <a:t>AF5300A C</a:t>
            </a:r>
          </a:p>
          <a:p>
            <a:r>
              <a:rPr lang="tr-TR" sz="1000" dirty="0">
                <a:solidFill>
                  <a:srgbClr val="FF0000"/>
                </a:solidFill>
                <a:latin typeface="+mj-lt"/>
              </a:rPr>
              <a:t>MDCI</a:t>
            </a:r>
          </a:p>
        </p:txBody>
      </p:sp>
      <p:sp>
        <p:nvSpPr>
          <p:cNvPr id="18" name="Rectangle 24"/>
          <p:cNvSpPr/>
          <p:nvPr/>
        </p:nvSpPr>
        <p:spPr>
          <a:xfrm>
            <a:off x="4374258" y="1764520"/>
            <a:ext cx="770505" cy="215444"/>
          </a:xfrm>
          <a:prstGeom prst="rect">
            <a:avLst/>
          </a:prstGeom>
        </p:spPr>
        <p:txBody>
          <a:bodyPr wrap="square">
            <a:spAutoFit/>
          </a:bodyPr>
          <a:lstStyle/>
          <a:p>
            <a:r>
              <a:rPr lang="tr-TR" sz="800" dirty="0">
                <a:latin typeface="+mj-lt"/>
              </a:rPr>
              <a:t>DX-</a:t>
            </a:r>
            <a:r>
              <a:rPr lang="tr-TR" sz="800" dirty="0" err="1">
                <a:latin typeface="+mj-lt"/>
              </a:rPr>
              <a:t>coil</a:t>
            </a:r>
            <a:r>
              <a:rPr lang="tr-TR" sz="800" dirty="0">
                <a:latin typeface="+mj-lt"/>
              </a:rPr>
              <a:t> 1</a:t>
            </a:r>
            <a:endParaRPr lang="en-US" sz="800" dirty="0">
              <a:latin typeface="+mj-lt"/>
            </a:endParaRPr>
          </a:p>
        </p:txBody>
      </p:sp>
      <p:sp>
        <p:nvSpPr>
          <p:cNvPr id="19" name="Rectangle 25"/>
          <p:cNvSpPr/>
          <p:nvPr/>
        </p:nvSpPr>
        <p:spPr>
          <a:xfrm>
            <a:off x="4374258" y="2981049"/>
            <a:ext cx="770505" cy="215444"/>
          </a:xfrm>
          <a:prstGeom prst="rect">
            <a:avLst/>
          </a:prstGeom>
        </p:spPr>
        <p:txBody>
          <a:bodyPr wrap="square">
            <a:spAutoFit/>
          </a:bodyPr>
          <a:lstStyle/>
          <a:p>
            <a:r>
              <a:rPr lang="tr-TR" sz="800" dirty="0">
                <a:latin typeface="+mj-lt"/>
              </a:rPr>
              <a:t>DX-</a:t>
            </a:r>
            <a:r>
              <a:rPr lang="tr-TR" sz="800" dirty="0" err="1">
                <a:latin typeface="+mj-lt"/>
              </a:rPr>
              <a:t>coil</a:t>
            </a:r>
            <a:r>
              <a:rPr lang="tr-TR" sz="800" dirty="0">
                <a:latin typeface="+mj-lt"/>
              </a:rPr>
              <a:t> 2</a:t>
            </a:r>
            <a:endParaRPr lang="en-US" sz="800" dirty="0">
              <a:latin typeface="+mj-lt"/>
            </a:endParaRPr>
          </a:p>
        </p:txBody>
      </p:sp>
      <p:sp>
        <p:nvSpPr>
          <p:cNvPr id="20" name="Rectangle 26"/>
          <p:cNvSpPr/>
          <p:nvPr/>
        </p:nvSpPr>
        <p:spPr>
          <a:xfrm>
            <a:off x="4374258" y="4136036"/>
            <a:ext cx="770505" cy="215444"/>
          </a:xfrm>
          <a:prstGeom prst="rect">
            <a:avLst/>
          </a:prstGeom>
        </p:spPr>
        <p:txBody>
          <a:bodyPr wrap="square">
            <a:spAutoFit/>
          </a:bodyPr>
          <a:lstStyle/>
          <a:p>
            <a:r>
              <a:rPr lang="tr-TR" sz="800" dirty="0">
                <a:latin typeface="+mj-lt"/>
              </a:rPr>
              <a:t>DX-</a:t>
            </a:r>
            <a:r>
              <a:rPr lang="tr-TR" sz="800" dirty="0" err="1">
                <a:latin typeface="+mj-lt"/>
              </a:rPr>
              <a:t>coil</a:t>
            </a:r>
            <a:r>
              <a:rPr lang="tr-TR" sz="800" dirty="0">
                <a:latin typeface="+mj-lt"/>
              </a:rPr>
              <a:t> 3</a:t>
            </a:r>
            <a:endParaRPr lang="en-US" sz="800" dirty="0">
              <a:latin typeface="+mj-lt"/>
            </a:endParaRPr>
          </a:p>
        </p:txBody>
      </p:sp>
    </p:spTree>
    <p:extLst>
      <p:ext uri="{BB962C8B-B14F-4D97-AF65-F5344CB8AC3E}">
        <p14:creationId xmlns:p14="http://schemas.microsoft.com/office/powerpoint/2010/main" val="1752010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2" name="Titel 1"/>
          <p:cNvSpPr>
            <a:spLocks noGrp="1"/>
          </p:cNvSpPr>
          <p:nvPr>
            <p:ph type="title"/>
          </p:nvPr>
        </p:nvSpPr>
        <p:spPr/>
        <p:txBody>
          <a:bodyPr/>
          <a:lstStyle/>
          <a:p>
            <a:r>
              <a:rPr lang="de-DE"/>
              <a:t>Design</a:t>
            </a:r>
            <a:endParaRPr lang="en-US" dirty="0"/>
          </a:p>
        </p:txBody>
      </p:sp>
      <p:pic>
        <p:nvPicPr>
          <p:cNvPr id="6" name="Picture 4"/>
          <p:cNvPicPr>
            <a:picLocks noChangeAspect="1"/>
          </p:cNvPicPr>
          <p:nvPr/>
        </p:nvPicPr>
        <p:blipFill>
          <a:blip r:embed="rId2"/>
          <a:stretch>
            <a:fillRect/>
          </a:stretch>
        </p:blipFill>
        <p:spPr>
          <a:xfrm>
            <a:off x="164223" y="1308199"/>
            <a:ext cx="6163447" cy="3088765"/>
          </a:xfrm>
          <a:prstGeom prst="rect">
            <a:avLst/>
          </a:prstGeom>
        </p:spPr>
      </p:pic>
      <p:graphicFrame>
        <p:nvGraphicFramePr>
          <p:cNvPr id="7" name="表格 7"/>
          <p:cNvGraphicFramePr>
            <a:graphicFrameLocks noGrp="1"/>
          </p:cNvGraphicFramePr>
          <p:nvPr/>
        </p:nvGraphicFramePr>
        <p:xfrm>
          <a:off x="6648568" y="1147518"/>
          <a:ext cx="2657992" cy="1633962"/>
        </p:xfrm>
        <a:graphic>
          <a:graphicData uri="http://schemas.openxmlformats.org/drawingml/2006/table">
            <a:tbl>
              <a:tblPr>
                <a:tableStyleId>{85BE263C-DBD7-4A20-BB59-AAB30ACAA65A}</a:tableStyleId>
              </a:tblPr>
              <a:tblGrid>
                <a:gridCol w="1300039">
                  <a:extLst>
                    <a:ext uri="{9D8B030D-6E8A-4147-A177-3AD203B41FA5}">
                      <a16:colId xmlns:a16="http://schemas.microsoft.com/office/drawing/2014/main" val="1370949990"/>
                    </a:ext>
                  </a:extLst>
                </a:gridCol>
                <a:gridCol w="1357953">
                  <a:extLst>
                    <a:ext uri="{9D8B030D-6E8A-4147-A177-3AD203B41FA5}">
                      <a16:colId xmlns:a16="http://schemas.microsoft.com/office/drawing/2014/main" val="2181111549"/>
                    </a:ext>
                  </a:extLst>
                </a:gridCol>
              </a:tblGrid>
              <a:tr h="318340">
                <a:tc>
                  <a:txBody>
                    <a:bodyPr/>
                    <a:lstStyle/>
                    <a:p>
                      <a:pPr algn="l" fontAlgn="b"/>
                      <a:r>
                        <a:rPr lang="en-US" altLang="zh-CN" sz="1200" u="none" strike="noStrike" dirty="0">
                          <a:effectLst/>
                          <a:latin typeface="+mj-lt"/>
                        </a:rPr>
                        <a:t>Main </a:t>
                      </a:r>
                      <a:r>
                        <a:rPr lang="tr-TR" altLang="zh-CN" sz="1200" u="none" strike="noStrike" dirty="0">
                          <a:effectLst/>
                          <a:latin typeface="+mj-lt"/>
                        </a:rPr>
                        <a:t>p</a:t>
                      </a:r>
                      <a:r>
                        <a:rPr lang="en-US" altLang="zh-CN" sz="1200" u="none" strike="noStrike" dirty="0" err="1">
                          <a:effectLst/>
                          <a:latin typeface="+mj-lt"/>
                        </a:rPr>
                        <a:t>ipes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dirty="0">
                          <a:effectLst/>
                          <a:latin typeface="+mj-lt"/>
                        </a:rPr>
                        <a:t>L1,L2,L3</a:t>
                      </a:r>
                      <a:r>
                        <a:rPr lang="tr-TR" sz="1200" u="none" strike="noStrike" dirty="0">
                          <a:effectLst/>
                          <a:latin typeface="+mj-lt"/>
                        </a:rPr>
                        <a:t>,L4</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3389507346"/>
                  </a:ext>
                </a:extLst>
              </a:tr>
              <a:tr h="230598">
                <a:tc>
                  <a:txBody>
                    <a:bodyPr/>
                    <a:lstStyle/>
                    <a:p>
                      <a:pPr algn="l" fontAlgn="b"/>
                      <a:r>
                        <a:rPr lang="en-US" altLang="zh-CN" sz="1200" u="none" strike="noStrike" dirty="0">
                          <a:effectLst/>
                          <a:latin typeface="+mj-lt"/>
                        </a:rPr>
                        <a:t>Branch</a:t>
                      </a:r>
                      <a:r>
                        <a:rPr lang="en-US" altLang="zh-CN" sz="1200" u="none" strike="noStrike" baseline="0" dirty="0">
                          <a:effectLst/>
                          <a:latin typeface="+mj-lt"/>
                        </a:rPr>
                        <a:t> </a:t>
                      </a:r>
                      <a:r>
                        <a:rPr lang="tr-TR" altLang="zh-CN" sz="1200" u="none" strike="noStrike" baseline="0" dirty="0" err="1">
                          <a:effectLst/>
                          <a:latin typeface="+mj-lt"/>
                        </a:rPr>
                        <a:t>joints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dirty="0">
                          <a:effectLst/>
                          <a:latin typeface="+mj-lt"/>
                        </a:rPr>
                        <a:t>A,B</a:t>
                      </a:r>
                      <a:endParaRPr lang="tr-TR" sz="1200" u="none" strike="noStrike" dirty="0">
                        <a:effectLst/>
                        <a:latin typeface="+mj-lt"/>
                      </a:endParaRPr>
                    </a:p>
                  </a:txBody>
                  <a:tcPr marL="0" marR="0" marT="0" marB="0" anchor="ctr"/>
                </a:tc>
                <a:extLst>
                  <a:ext uri="{0D108BD9-81ED-4DB2-BD59-A6C34878D82A}">
                    <a16:rowId xmlns:a16="http://schemas.microsoft.com/office/drawing/2014/main" val="2590265199"/>
                  </a:ext>
                </a:extLst>
              </a:tr>
              <a:tr h="427213">
                <a:tc>
                  <a:txBody>
                    <a:bodyPr/>
                    <a:lstStyle/>
                    <a:p>
                      <a:pPr algn="l" fontAlgn="b"/>
                      <a:r>
                        <a:rPr lang="tr-TR" altLang="zh-CN" sz="1200" b="0" i="0" u="none" strike="noStrike" dirty="0">
                          <a:solidFill>
                            <a:srgbClr val="000000"/>
                          </a:solidFill>
                          <a:effectLst/>
                          <a:latin typeface="+mj-lt"/>
                          <a:ea typeface="等线" panose="02010600030101010101" pitchFamily="2" charset="-122"/>
                        </a:rPr>
                        <a:t>AHU </a:t>
                      </a:r>
                      <a:r>
                        <a:rPr lang="tr-TR" altLang="zh-CN" sz="1200" b="0" i="0" u="none" strike="noStrike" dirty="0" err="1">
                          <a:solidFill>
                            <a:srgbClr val="000000"/>
                          </a:solidFill>
                          <a:effectLst/>
                          <a:latin typeface="+mj-lt"/>
                          <a:ea typeface="等线" panose="02010600030101010101" pitchFamily="2" charset="-122"/>
                        </a:rPr>
                        <a:t>Kits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tr-TR" sz="1200" b="0" i="0" u="none" strike="noStrike" dirty="0">
                          <a:solidFill>
                            <a:srgbClr val="000000"/>
                          </a:solidFill>
                          <a:effectLst/>
                          <a:latin typeface="+mj-lt"/>
                          <a:ea typeface="等线" panose="02010600030101010101" pitchFamily="2" charset="-122"/>
                        </a:rPr>
                        <a:t>N0,N1,N2</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2583326710"/>
                  </a:ext>
                </a:extLst>
              </a:tr>
              <a:tr h="427213">
                <a:tc>
                  <a:txBody>
                    <a:bodyPr/>
                    <a:lstStyle/>
                    <a:p>
                      <a:pPr algn="l" fontAlgn="b"/>
                      <a:r>
                        <a:rPr lang="en-US" altLang="zh-CN" sz="1200" u="none" strike="noStrike" baseline="0" dirty="0">
                          <a:effectLst/>
                          <a:latin typeface="+mj-lt"/>
                        </a:rPr>
                        <a:t>AHU Kit </a:t>
                      </a:r>
                      <a:r>
                        <a:rPr lang="tr-TR" altLang="zh-CN" sz="1200" u="none" strike="noStrike" baseline="0" dirty="0">
                          <a:effectLst/>
                          <a:latin typeface="+mj-lt"/>
                        </a:rPr>
                        <a:t>c</a:t>
                      </a:r>
                      <a:r>
                        <a:rPr lang="en-US" altLang="zh-CN" sz="1200" u="none" strike="noStrike" baseline="0" dirty="0" err="1">
                          <a:effectLst/>
                          <a:latin typeface="+mj-lt"/>
                        </a:rPr>
                        <a:t>onnection</a:t>
                      </a:r>
                      <a:r>
                        <a:rPr lang="en-US" altLang="zh-CN" sz="1200" u="none" strike="noStrike" baseline="0" dirty="0">
                          <a:effectLst/>
                          <a:latin typeface="+mj-lt"/>
                        </a:rPr>
                        <a:t> </a:t>
                      </a:r>
                      <a:r>
                        <a:rPr lang="tr-TR" altLang="zh-CN" sz="1200" u="none" strike="noStrike" baseline="0" dirty="0">
                          <a:effectLst/>
                          <a:latin typeface="+mj-lt"/>
                        </a:rPr>
                        <a:t>p</a:t>
                      </a:r>
                      <a:r>
                        <a:rPr lang="en-US" altLang="zh-CN" sz="1200" u="none" strike="noStrike" baseline="0" dirty="0" err="1">
                          <a:effectLst/>
                          <a:latin typeface="+mj-lt"/>
                        </a:rPr>
                        <a:t>ipes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en-US" sz="1200" u="none" strike="noStrike" dirty="0">
                          <a:effectLst/>
                          <a:latin typeface="+mj-lt"/>
                        </a:rPr>
                        <a:t>a1,a2,b1,b2,c1,c2</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3187227715"/>
                  </a:ext>
                </a:extLst>
              </a:tr>
              <a:tr h="230598">
                <a:tc>
                  <a:txBody>
                    <a:bodyPr/>
                    <a:lstStyle/>
                    <a:p>
                      <a:pPr algn="l" fontAlgn="b"/>
                      <a:r>
                        <a:rPr lang="en-US" altLang="zh-CN" sz="1200" u="none" strike="noStrike" dirty="0">
                          <a:effectLst/>
                          <a:latin typeface="+mj-lt"/>
                        </a:rPr>
                        <a:t>Gas </a:t>
                      </a:r>
                      <a:r>
                        <a:rPr lang="tr-TR" altLang="zh-CN" sz="1200" u="none" strike="noStrike" dirty="0">
                          <a:effectLst/>
                          <a:latin typeface="+mj-lt"/>
                        </a:rPr>
                        <a:t>p</a:t>
                      </a:r>
                      <a:r>
                        <a:rPr lang="en-US" altLang="zh-CN" sz="1200" u="none" strike="noStrike" dirty="0" err="1">
                          <a:effectLst/>
                          <a:latin typeface="+mj-lt"/>
                        </a:rPr>
                        <a:t>ip</a:t>
                      </a:r>
                      <a:r>
                        <a:rPr lang="tr-TR" altLang="zh-CN" sz="1200" u="none" strike="noStrike" dirty="0">
                          <a:effectLst/>
                          <a:latin typeface="+mj-lt"/>
                        </a:rPr>
                        <a:t>e</a:t>
                      </a:r>
                      <a:r>
                        <a:rPr lang="en-US" altLang="zh-CN" sz="1200" u="none" strike="noStrike" dirty="0">
                          <a:effectLst/>
                          <a:latin typeface="+mj-lt"/>
                        </a:rPr>
                        <a:t>s</a:t>
                      </a:r>
                      <a:endParaRPr lang="zh-CN" altLang="en-US" sz="1200" b="0" i="0" u="none" strike="noStrike" dirty="0">
                        <a:solidFill>
                          <a:srgbClr val="000000"/>
                        </a:solidFill>
                        <a:effectLst/>
                        <a:latin typeface="+mj-lt"/>
                        <a:ea typeface="等线" panose="02010600030101010101" pitchFamily="2" charset="-122"/>
                      </a:endParaRPr>
                    </a:p>
                  </a:txBody>
                  <a:tcPr marL="0" marR="0" marT="0" marB="0" anchor="ctr"/>
                </a:tc>
                <a:tc>
                  <a:txBody>
                    <a:bodyPr/>
                    <a:lstStyle/>
                    <a:p>
                      <a:pPr algn="l" fontAlgn="b"/>
                      <a:r>
                        <a:rPr lang="tr-TR" sz="1200" u="none" strike="noStrike" dirty="0">
                          <a:effectLst/>
                          <a:latin typeface="+mj-lt"/>
                        </a:rPr>
                        <a:t>L5</a:t>
                      </a:r>
                      <a:endParaRPr lang="en-US" sz="1200" b="0" i="0" u="none" strike="noStrike" dirty="0">
                        <a:solidFill>
                          <a:srgbClr val="000000"/>
                        </a:solidFill>
                        <a:effectLst/>
                        <a:latin typeface="+mj-lt"/>
                        <a:ea typeface="等线" panose="02010600030101010101" pitchFamily="2" charset="-122"/>
                      </a:endParaRPr>
                    </a:p>
                  </a:txBody>
                  <a:tcPr marL="0" marR="0" marT="0" marB="0" anchor="ctr"/>
                </a:tc>
                <a:extLst>
                  <a:ext uri="{0D108BD9-81ED-4DB2-BD59-A6C34878D82A}">
                    <a16:rowId xmlns:a16="http://schemas.microsoft.com/office/drawing/2014/main" val="764394796"/>
                  </a:ext>
                </a:extLst>
              </a:tr>
            </a:tbl>
          </a:graphicData>
        </a:graphic>
      </p:graphicFrame>
      <p:sp>
        <p:nvSpPr>
          <p:cNvPr id="9" name="Text Placeholder 2"/>
          <p:cNvSpPr txBox="1">
            <a:spLocks/>
          </p:cNvSpPr>
          <p:nvPr/>
        </p:nvSpPr>
        <p:spPr>
          <a:xfrm>
            <a:off x="164223" y="1161702"/>
            <a:ext cx="6245180" cy="325967"/>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tr-TR" dirty="0">
                <a:solidFill>
                  <a:srgbClr val="FF0000"/>
                </a:solidFill>
              </a:rPr>
              <a:t>Option 2: </a:t>
            </a:r>
            <a:r>
              <a:rPr lang="tr-TR" dirty="0"/>
              <a:t>Several </a:t>
            </a:r>
            <a:r>
              <a:rPr lang="en-US" dirty="0"/>
              <a:t>AHU </a:t>
            </a:r>
            <a:r>
              <a:rPr lang="tr-TR" dirty="0" err="1"/>
              <a:t>kits</a:t>
            </a:r>
            <a:r>
              <a:rPr lang="tr-TR" dirty="0"/>
              <a:t> </a:t>
            </a:r>
            <a:r>
              <a:rPr lang="tr-TR" dirty="0" err="1"/>
              <a:t>are</a:t>
            </a:r>
            <a:r>
              <a:rPr lang="tr-TR" dirty="0"/>
              <a:t> </a:t>
            </a:r>
            <a:r>
              <a:rPr lang="en-US" dirty="0"/>
              <a:t>connected to </a:t>
            </a:r>
            <a:r>
              <a:rPr lang="tr-TR" dirty="0" err="1"/>
              <a:t>one</a:t>
            </a:r>
            <a:r>
              <a:rPr lang="tr-TR" dirty="0"/>
              <a:t> DX-</a:t>
            </a:r>
            <a:r>
              <a:rPr lang="tr-TR" dirty="0" err="1"/>
              <a:t>coil</a:t>
            </a:r>
            <a:r>
              <a:rPr lang="tr-TR" dirty="0"/>
              <a:t> </a:t>
            </a:r>
            <a:endParaRPr lang="en-IN" dirty="0"/>
          </a:p>
        </p:txBody>
      </p:sp>
      <p:graphicFrame>
        <p:nvGraphicFramePr>
          <p:cNvPr id="10" name="表格 11"/>
          <p:cNvGraphicFramePr>
            <a:graphicFrameLocks noGrp="1"/>
          </p:cNvGraphicFramePr>
          <p:nvPr/>
        </p:nvGraphicFramePr>
        <p:xfrm>
          <a:off x="9443248" y="1153783"/>
          <a:ext cx="1379538" cy="1200483"/>
        </p:xfrm>
        <a:graphic>
          <a:graphicData uri="http://schemas.openxmlformats.org/drawingml/2006/table">
            <a:tbl>
              <a:tblPr>
                <a:tableStyleId>{EB9631B5-78F2-41C9-869B-9F39066F8104}</a:tableStyleId>
              </a:tblPr>
              <a:tblGrid>
                <a:gridCol w="1379538">
                  <a:extLst>
                    <a:ext uri="{9D8B030D-6E8A-4147-A177-3AD203B41FA5}">
                      <a16:colId xmlns:a16="http://schemas.microsoft.com/office/drawing/2014/main" val="2181111549"/>
                    </a:ext>
                  </a:extLst>
                </a:gridCol>
              </a:tblGrid>
              <a:tr h="291865">
                <a:tc>
                  <a:txBody>
                    <a:bodyPr/>
                    <a:lstStyle/>
                    <a:p>
                      <a:pPr marL="0" algn="l" defTabSz="914333" rtl="0" eaLnBrk="1" fontAlgn="b" latinLnBrk="0" hangingPunct="1"/>
                      <a:r>
                        <a:rPr lang="tr-TR" altLang="zh-CN" sz="1200" u="none" strike="noStrike" kern="1200" dirty="0" err="1">
                          <a:effectLst/>
                        </a:rPr>
                        <a:t>Max</a:t>
                      </a:r>
                      <a:r>
                        <a:rPr lang="tr-TR" altLang="zh-CN" sz="1200" u="none" strike="noStrike" kern="1200" dirty="0">
                          <a:effectLst/>
                        </a:rPr>
                        <a:t>. P</a:t>
                      </a:r>
                      <a:r>
                        <a:rPr lang="en-US" altLang="zh-CN" sz="1200" u="none" strike="noStrike" kern="1200" dirty="0" err="1">
                          <a:effectLst/>
                        </a:rPr>
                        <a:t>ip</a:t>
                      </a:r>
                      <a:r>
                        <a:rPr lang="tr-TR" altLang="zh-CN" sz="1200" u="none" strike="noStrike" kern="1200" dirty="0" err="1">
                          <a:effectLst/>
                        </a:rPr>
                        <a:t>ing</a:t>
                      </a:r>
                      <a:r>
                        <a:rPr lang="tr-TR" altLang="zh-CN" sz="1200" u="none" strike="noStrike" kern="1200" dirty="0">
                          <a:effectLst/>
                        </a:rPr>
                        <a:t> l</a:t>
                      </a:r>
                      <a:r>
                        <a:rPr lang="en-US" altLang="zh-CN" sz="1200" u="none" strike="noStrike" kern="1200" dirty="0" err="1">
                          <a:effectLst/>
                        </a:rPr>
                        <a:t>ength</a:t>
                      </a:r>
                      <a:r>
                        <a:rPr lang="tr-TR" altLang="zh-CN" sz="1200" u="none" strike="noStrike" kern="1200" dirty="0">
                          <a:effectLst/>
                        </a:rPr>
                        <a:t>s</a:t>
                      </a:r>
                      <a:endParaRPr lang="zh-CN" altLang="en-US"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275616485"/>
                  </a:ext>
                </a:extLst>
              </a:tr>
              <a:tr h="291865">
                <a:tc>
                  <a:txBody>
                    <a:bodyPr/>
                    <a:lstStyle/>
                    <a:p>
                      <a:pPr marL="0" algn="l" defTabSz="914333" rtl="0" eaLnBrk="1" fontAlgn="b" latinLnBrk="0" hangingPunct="1"/>
                      <a:r>
                        <a:rPr lang="pt-BR" sz="1200" b="0" i="0" u="none" strike="noStrike" baseline="0" dirty="0">
                          <a:latin typeface="ArialMT"/>
                        </a:rPr>
                        <a:t>a2+L4</a:t>
                      </a:r>
                      <a:r>
                        <a:rPr lang="tr-TR" sz="1200" b="0" i="0" u="none" strike="noStrike" baseline="0" dirty="0">
                          <a:latin typeface="ArialMT"/>
                        </a:rPr>
                        <a:t> </a:t>
                      </a:r>
                      <a:r>
                        <a:rPr lang="pt-BR" sz="1200" b="0" i="0" u="none" strike="noStrike" baseline="0" dirty="0">
                          <a:latin typeface="ArialMT"/>
                        </a:rPr>
                        <a:t>≤8m</a:t>
                      </a:r>
                      <a:endParaRPr lang="en-US"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3389507346"/>
                  </a:ext>
                </a:extLst>
              </a:tr>
              <a:tr h="291865">
                <a:tc>
                  <a:txBody>
                    <a:bodyPr/>
                    <a:lstStyle/>
                    <a:p>
                      <a:pPr marL="0" algn="l" defTabSz="914333" rtl="0" eaLnBrk="1" fontAlgn="b" latinLnBrk="0" hangingPunct="1"/>
                      <a:r>
                        <a:rPr lang="pt-BR" sz="1200" b="0" i="0" u="none" strike="noStrike" baseline="0" dirty="0">
                          <a:latin typeface="ArialMT"/>
                        </a:rPr>
                        <a:t>b2+L2+L4</a:t>
                      </a:r>
                      <a:r>
                        <a:rPr lang="tr-TR" sz="1200" b="0" i="0" u="none" strike="noStrike" baseline="0" dirty="0">
                          <a:latin typeface="ArialMT"/>
                        </a:rPr>
                        <a:t> </a:t>
                      </a:r>
                      <a:r>
                        <a:rPr lang="pt-BR" sz="1200" b="0" i="0" u="none" strike="noStrike" baseline="0" dirty="0">
                          <a:latin typeface="ArialMT"/>
                        </a:rPr>
                        <a:t>≤8m</a:t>
                      </a:r>
                      <a:endParaRPr lang="en-US" altLang="zh-CN"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2590265199"/>
                  </a:ext>
                </a:extLst>
              </a:tr>
              <a:tr h="324888">
                <a:tc>
                  <a:txBody>
                    <a:bodyPr/>
                    <a:lstStyle/>
                    <a:p>
                      <a:pPr marL="0" algn="l" defTabSz="914333" rtl="0" eaLnBrk="1" fontAlgn="b" latinLnBrk="0" hangingPunct="1"/>
                      <a:r>
                        <a:rPr lang="pt-BR" sz="1200" b="0" i="0" u="none" strike="noStrike" baseline="0" dirty="0">
                          <a:latin typeface="ArialMT"/>
                        </a:rPr>
                        <a:t>c2+L2+L4</a:t>
                      </a:r>
                      <a:r>
                        <a:rPr lang="tr-TR" sz="1200" b="0" i="0" u="none" strike="noStrike" baseline="0" dirty="0">
                          <a:latin typeface="ArialMT"/>
                        </a:rPr>
                        <a:t> </a:t>
                      </a:r>
                      <a:r>
                        <a:rPr lang="pt-BR" sz="1200" b="0" i="0" u="none" strike="noStrike" baseline="0" dirty="0">
                          <a:latin typeface="ArialMT"/>
                        </a:rPr>
                        <a:t>≤8m</a:t>
                      </a:r>
                      <a:endParaRPr lang="en-US" altLang="zh-CN" sz="1200" u="none" strike="noStrike" kern="1200" dirty="0">
                        <a:solidFill>
                          <a:schemeClr val="dk1"/>
                        </a:solidFill>
                        <a:effectLst/>
                        <a:latin typeface="+mn-lt"/>
                        <a:ea typeface="+mn-ea"/>
                        <a:cs typeface="+mn-cs"/>
                      </a:endParaRPr>
                    </a:p>
                  </a:txBody>
                  <a:tcPr marL="0" marR="0" marT="0" marB="0" anchor="b"/>
                </a:tc>
                <a:extLst>
                  <a:ext uri="{0D108BD9-81ED-4DB2-BD59-A6C34878D82A}">
                    <a16:rowId xmlns:a16="http://schemas.microsoft.com/office/drawing/2014/main" val="683886599"/>
                  </a:ext>
                </a:extLst>
              </a:tr>
            </a:tbl>
          </a:graphicData>
        </a:graphic>
      </p:graphicFrame>
      <p:pic>
        <p:nvPicPr>
          <p:cNvPr id="11" name="Picture 7"/>
          <p:cNvPicPr>
            <a:picLocks noChangeAspect="1"/>
          </p:cNvPicPr>
          <p:nvPr/>
        </p:nvPicPr>
        <p:blipFill>
          <a:blip r:embed="rId3"/>
          <a:stretch>
            <a:fillRect/>
          </a:stretch>
        </p:blipFill>
        <p:spPr>
          <a:xfrm>
            <a:off x="6648568" y="3101390"/>
            <a:ext cx="2979678" cy="1021168"/>
          </a:xfrm>
          <a:prstGeom prst="rect">
            <a:avLst/>
          </a:prstGeom>
        </p:spPr>
      </p:pic>
      <p:sp>
        <p:nvSpPr>
          <p:cNvPr id="12" name="Rectangle 18"/>
          <p:cNvSpPr/>
          <p:nvPr/>
        </p:nvSpPr>
        <p:spPr>
          <a:xfrm>
            <a:off x="6648568" y="2892198"/>
            <a:ext cx="2914131" cy="276999"/>
          </a:xfrm>
          <a:prstGeom prst="rect">
            <a:avLst/>
          </a:prstGeom>
        </p:spPr>
        <p:txBody>
          <a:bodyPr wrap="none">
            <a:spAutoFit/>
          </a:bodyPr>
          <a:lstStyle/>
          <a:p>
            <a:r>
              <a:rPr lang="en-US" sz="1200" dirty="0">
                <a:latin typeface="+mj-lt"/>
              </a:rPr>
              <a:t>Pipe diameter</a:t>
            </a:r>
            <a:r>
              <a:rPr lang="tr-TR" sz="1200" dirty="0">
                <a:latin typeface="+mj-lt"/>
              </a:rPr>
              <a:t>s of </a:t>
            </a:r>
            <a:r>
              <a:rPr lang="en-US" sz="1200" dirty="0">
                <a:latin typeface="+mj-lt"/>
              </a:rPr>
              <a:t>AHU Kit</a:t>
            </a:r>
            <a:r>
              <a:rPr lang="tr-TR" sz="1200" dirty="0">
                <a:latin typeface="+mj-lt"/>
              </a:rPr>
              <a:t>s (Liquid </a:t>
            </a:r>
            <a:r>
              <a:rPr lang="tr-TR" sz="1200" dirty="0" err="1">
                <a:latin typeface="+mj-lt"/>
              </a:rPr>
              <a:t>line</a:t>
            </a:r>
            <a:r>
              <a:rPr lang="tr-TR" sz="1200" dirty="0">
                <a:latin typeface="+mj-lt"/>
              </a:rPr>
              <a:t>):</a:t>
            </a:r>
            <a:endParaRPr lang="en-US" sz="1200" dirty="0">
              <a:latin typeface="+mj-lt"/>
            </a:endParaRPr>
          </a:p>
        </p:txBody>
      </p:sp>
      <p:pic>
        <p:nvPicPr>
          <p:cNvPr id="13" name="Picture 19"/>
          <p:cNvPicPr>
            <a:picLocks noChangeAspect="1"/>
          </p:cNvPicPr>
          <p:nvPr/>
        </p:nvPicPr>
        <p:blipFill>
          <a:blip r:embed="rId4"/>
          <a:stretch>
            <a:fillRect/>
          </a:stretch>
        </p:blipFill>
        <p:spPr>
          <a:xfrm>
            <a:off x="6723126" y="4442468"/>
            <a:ext cx="2508876" cy="1242164"/>
          </a:xfrm>
          <a:prstGeom prst="rect">
            <a:avLst/>
          </a:prstGeom>
        </p:spPr>
      </p:pic>
      <p:sp>
        <p:nvSpPr>
          <p:cNvPr id="14" name="Rectangle 20"/>
          <p:cNvSpPr/>
          <p:nvPr/>
        </p:nvSpPr>
        <p:spPr>
          <a:xfrm>
            <a:off x="6648568" y="4165469"/>
            <a:ext cx="1285929" cy="276999"/>
          </a:xfrm>
          <a:prstGeom prst="rect">
            <a:avLst/>
          </a:prstGeom>
        </p:spPr>
        <p:txBody>
          <a:bodyPr wrap="none">
            <a:spAutoFit/>
          </a:bodyPr>
          <a:lstStyle/>
          <a:p>
            <a:r>
              <a:rPr lang="tr-TR" sz="1200" dirty="0" err="1">
                <a:latin typeface="+mj-lt"/>
              </a:rPr>
              <a:t>Joint</a:t>
            </a:r>
            <a:r>
              <a:rPr lang="tr-TR" sz="1200" dirty="0">
                <a:latin typeface="+mj-lt"/>
              </a:rPr>
              <a:t> </a:t>
            </a:r>
            <a:r>
              <a:rPr lang="tr-TR" sz="1200" dirty="0" err="1">
                <a:latin typeface="+mj-lt"/>
              </a:rPr>
              <a:t>selection</a:t>
            </a:r>
            <a:r>
              <a:rPr lang="tr-TR" sz="1200" dirty="0">
                <a:latin typeface="+mj-lt"/>
              </a:rPr>
              <a:t> :</a:t>
            </a:r>
            <a:endParaRPr lang="en-US" sz="1200" dirty="0">
              <a:latin typeface="+mj-lt"/>
            </a:endParaRPr>
          </a:p>
        </p:txBody>
      </p:sp>
      <p:sp>
        <p:nvSpPr>
          <p:cNvPr id="15" name="Rectangle 21"/>
          <p:cNvSpPr/>
          <p:nvPr/>
        </p:nvSpPr>
        <p:spPr>
          <a:xfrm>
            <a:off x="369066" y="4713872"/>
            <a:ext cx="4660134" cy="584775"/>
          </a:xfrm>
          <a:prstGeom prst="rect">
            <a:avLst/>
          </a:prstGeom>
        </p:spPr>
        <p:txBody>
          <a:bodyPr wrap="square">
            <a:spAutoFit/>
          </a:bodyPr>
          <a:lstStyle/>
          <a:p>
            <a:r>
              <a:rPr lang="en-US" sz="800" dirty="0">
                <a:latin typeface="ArialMT"/>
              </a:rPr>
              <a:t>Note:</a:t>
            </a:r>
          </a:p>
          <a:p>
            <a:r>
              <a:rPr lang="en-US" sz="800" dirty="0">
                <a:latin typeface="ArialMT"/>
              </a:rPr>
              <a:t>1) The pipe L</a:t>
            </a:r>
            <a:r>
              <a:rPr lang="tr-TR" sz="800" dirty="0">
                <a:latin typeface="ArialMT"/>
              </a:rPr>
              <a:t>1</a:t>
            </a:r>
            <a:r>
              <a:rPr lang="en-US" sz="800" dirty="0">
                <a:latin typeface="ArialMT"/>
              </a:rPr>
              <a:t> diameter is still related to outdoor unit, take the large</a:t>
            </a:r>
            <a:r>
              <a:rPr lang="tr-TR" sz="800" dirty="0">
                <a:latin typeface="ArialMT"/>
              </a:rPr>
              <a:t>r</a:t>
            </a:r>
            <a:r>
              <a:rPr lang="en-US" sz="800" dirty="0">
                <a:latin typeface="ArialMT"/>
              </a:rPr>
              <a:t> one for your selection.</a:t>
            </a:r>
            <a:endParaRPr lang="tr-TR" sz="800" dirty="0">
              <a:latin typeface="ArialMT"/>
            </a:endParaRPr>
          </a:p>
          <a:p>
            <a:endParaRPr lang="en-US" sz="800" dirty="0">
              <a:latin typeface="ArialMT"/>
            </a:endParaRPr>
          </a:p>
          <a:p>
            <a:r>
              <a:rPr lang="en-US" sz="800" dirty="0">
                <a:latin typeface="ArialMT"/>
              </a:rPr>
              <a:t>2) The gas pipe should be confirmed according to the outdoor unit installation </a:t>
            </a:r>
            <a:r>
              <a:rPr lang="en-US" sz="800" dirty="0" err="1">
                <a:latin typeface="ArialMT"/>
              </a:rPr>
              <a:t>manu</a:t>
            </a:r>
            <a:r>
              <a:rPr lang="tr-TR" sz="800" dirty="0">
                <a:latin typeface="ArialMT"/>
              </a:rPr>
              <a:t>a</a:t>
            </a:r>
            <a:r>
              <a:rPr lang="en-US" sz="800" dirty="0">
                <a:latin typeface="ArialMT"/>
              </a:rPr>
              <a:t>l.</a:t>
            </a:r>
            <a:endParaRPr lang="en-US" sz="800" dirty="0"/>
          </a:p>
        </p:txBody>
      </p:sp>
      <p:sp>
        <p:nvSpPr>
          <p:cNvPr id="16" name="Rectangle 24"/>
          <p:cNvSpPr/>
          <p:nvPr/>
        </p:nvSpPr>
        <p:spPr>
          <a:xfrm>
            <a:off x="5425889" y="1884656"/>
            <a:ext cx="770505" cy="215444"/>
          </a:xfrm>
          <a:prstGeom prst="rect">
            <a:avLst/>
          </a:prstGeom>
        </p:spPr>
        <p:txBody>
          <a:bodyPr wrap="square">
            <a:spAutoFit/>
          </a:bodyPr>
          <a:lstStyle/>
          <a:p>
            <a:r>
              <a:rPr lang="tr-TR" sz="800" dirty="0">
                <a:latin typeface="ArialMT"/>
              </a:rPr>
              <a:t>DX-</a:t>
            </a:r>
            <a:r>
              <a:rPr lang="tr-TR" sz="800" dirty="0" err="1">
                <a:latin typeface="ArialMT"/>
              </a:rPr>
              <a:t>coil</a:t>
            </a:r>
            <a:endParaRPr lang="en-US" sz="800" dirty="0"/>
          </a:p>
        </p:txBody>
      </p:sp>
      <p:sp>
        <p:nvSpPr>
          <p:cNvPr id="17" name="Rectangle 27"/>
          <p:cNvSpPr/>
          <p:nvPr/>
        </p:nvSpPr>
        <p:spPr>
          <a:xfrm>
            <a:off x="905764" y="1746157"/>
            <a:ext cx="2738000" cy="707886"/>
          </a:xfrm>
          <a:prstGeom prst="rect">
            <a:avLst/>
          </a:prstGeom>
        </p:spPr>
        <p:txBody>
          <a:bodyPr wrap="square">
            <a:spAutoFit/>
          </a:bodyPr>
          <a:lstStyle/>
          <a:p>
            <a:r>
              <a:rPr lang="tr-TR" sz="1000" dirty="0" err="1">
                <a:latin typeface="+mj-lt"/>
              </a:rPr>
              <a:t>Heat</a:t>
            </a:r>
            <a:r>
              <a:rPr lang="tr-TR" sz="1000" dirty="0">
                <a:latin typeface="+mj-lt"/>
              </a:rPr>
              <a:t> </a:t>
            </a:r>
            <a:r>
              <a:rPr lang="tr-TR" sz="1000" dirty="0" err="1">
                <a:latin typeface="+mj-lt"/>
              </a:rPr>
              <a:t>Pump</a:t>
            </a:r>
            <a:r>
              <a:rPr lang="tr-TR" sz="1000" dirty="0">
                <a:latin typeface="+mj-lt"/>
              </a:rPr>
              <a:t> VRF </a:t>
            </a:r>
            <a:r>
              <a:rPr lang="tr-TR" sz="1000" dirty="0" err="1">
                <a:latin typeface="+mj-lt"/>
              </a:rPr>
              <a:t>Outdoor</a:t>
            </a:r>
            <a:r>
              <a:rPr lang="tr-TR" sz="1000" dirty="0">
                <a:latin typeface="+mj-lt"/>
              </a:rPr>
              <a:t> </a:t>
            </a:r>
            <a:r>
              <a:rPr lang="tr-TR" sz="1000" dirty="0" err="1">
                <a:latin typeface="+mj-lt"/>
              </a:rPr>
              <a:t>Unit</a:t>
            </a:r>
            <a:endParaRPr lang="tr-TR" sz="1000" dirty="0">
              <a:latin typeface="+mj-lt"/>
            </a:endParaRPr>
          </a:p>
          <a:p>
            <a:r>
              <a:rPr lang="tr-TR" sz="1000" dirty="0">
                <a:latin typeface="+mj-lt"/>
              </a:rPr>
              <a:t>AF5300A</a:t>
            </a:r>
          </a:p>
          <a:p>
            <a:r>
              <a:rPr lang="tr-TR" sz="1000" dirty="0">
                <a:latin typeface="+mj-lt"/>
              </a:rPr>
              <a:t>AF5300A C</a:t>
            </a:r>
          </a:p>
          <a:p>
            <a:r>
              <a:rPr lang="tr-TR" sz="1000" dirty="0">
                <a:latin typeface="+mj-lt"/>
              </a:rPr>
              <a:t>MDCI</a:t>
            </a:r>
          </a:p>
        </p:txBody>
      </p:sp>
    </p:spTree>
    <p:extLst>
      <p:ext uri="{BB962C8B-B14F-4D97-AF65-F5344CB8AC3E}">
        <p14:creationId xmlns:p14="http://schemas.microsoft.com/office/powerpoint/2010/main" val="211198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AHU </a:t>
            </a:r>
            <a:r>
              <a:rPr lang="de-DE" dirty="0"/>
              <a:t>KIT -D</a:t>
            </a:r>
            <a:endParaRPr lang="en-US" dirty="0"/>
          </a:p>
          <a:p>
            <a:endParaRPr lang="en-US" dirty="0"/>
          </a:p>
        </p:txBody>
      </p:sp>
      <p:sp>
        <p:nvSpPr>
          <p:cNvPr id="2" name="Titel 1"/>
          <p:cNvSpPr>
            <a:spLocks noGrp="1"/>
          </p:cNvSpPr>
          <p:nvPr>
            <p:ph type="title"/>
          </p:nvPr>
        </p:nvSpPr>
        <p:spPr/>
        <p:txBody>
          <a:bodyPr/>
          <a:lstStyle/>
          <a:p>
            <a:r>
              <a:rPr lang="de-DE"/>
              <a:t>Design</a:t>
            </a:r>
            <a:endParaRPr lang="en-US" dirty="0"/>
          </a:p>
        </p:txBody>
      </p:sp>
      <p:pic>
        <p:nvPicPr>
          <p:cNvPr id="6" name="Picture 4"/>
          <p:cNvPicPr>
            <a:picLocks noChangeAspect="1"/>
          </p:cNvPicPr>
          <p:nvPr/>
        </p:nvPicPr>
        <p:blipFill>
          <a:blip r:embed="rId2"/>
          <a:stretch>
            <a:fillRect/>
          </a:stretch>
        </p:blipFill>
        <p:spPr>
          <a:xfrm>
            <a:off x="410845" y="1699508"/>
            <a:ext cx="6585438" cy="3657600"/>
          </a:xfrm>
          <a:prstGeom prst="rect">
            <a:avLst/>
          </a:prstGeom>
        </p:spPr>
      </p:pic>
      <p:sp>
        <p:nvSpPr>
          <p:cNvPr id="7" name="Text Placeholder 2"/>
          <p:cNvSpPr txBox="1">
            <a:spLocks/>
          </p:cNvSpPr>
          <p:nvPr/>
        </p:nvSpPr>
        <p:spPr>
          <a:xfrm>
            <a:off x="164225" y="1144041"/>
            <a:ext cx="6245180" cy="325967"/>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tr-TR" dirty="0">
                <a:solidFill>
                  <a:srgbClr val="FF0000"/>
                </a:solidFill>
              </a:rPr>
              <a:t>Option 3: </a:t>
            </a:r>
            <a:r>
              <a:rPr lang="tr-TR" dirty="0"/>
              <a:t>Connection at Heat Recovery VRF system</a:t>
            </a:r>
            <a:endParaRPr lang="en-IN" dirty="0"/>
          </a:p>
        </p:txBody>
      </p:sp>
      <p:pic>
        <p:nvPicPr>
          <p:cNvPr id="9" name="Picture 6"/>
          <p:cNvPicPr>
            <a:picLocks noChangeAspect="1"/>
          </p:cNvPicPr>
          <p:nvPr/>
        </p:nvPicPr>
        <p:blipFill>
          <a:blip r:embed="rId3"/>
          <a:stretch>
            <a:fillRect/>
          </a:stretch>
        </p:blipFill>
        <p:spPr>
          <a:xfrm>
            <a:off x="6925944" y="1903217"/>
            <a:ext cx="3883922" cy="3250182"/>
          </a:xfrm>
          <a:prstGeom prst="rect">
            <a:avLst/>
          </a:prstGeom>
        </p:spPr>
      </p:pic>
    </p:spTree>
    <p:extLst>
      <p:ext uri="{BB962C8B-B14F-4D97-AF65-F5344CB8AC3E}">
        <p14:creationId xmlns:p14="http://schemas.microsoft.com/office/powerpoint/2010/main" val="1361111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en-US" sz="1800"/>
              <a:t>Product Line up </a:t>
            </a:r>
            <a:r>
              <a:rPr lang="de-DE" sz="1800"/>
              <a:t>&amp; Feature</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334358"/>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Af5300 ODU ( 2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AF6300 ODU ( 3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Ahu-Kit D</a:t>
            </a:r>
          </a:p>
          <a:p>
            <a:pPr marL="285750" indent="-285750" fontAlgn="auto">
              <a:lnSpc>
                <a:spcPct val="200000"/>
              </a:lnSpc>
              <a:spcAft>
                <a:spcPts val="0"/>
              </a:spcAft>
              <a:buFont typeface="Wingdings" panose="05000000000000000000" pitchFamily="2" charset="2"/>
              <a:buChar char="Ø"/>
            </a:pPr>
            <a:r>
              <a:rPr lang="de-DE" sz="1800"/>
              <a:t>HydroBox</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ERV unit</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Controllers</a:t>
            </a:r>
            <a:br>
              <a:rPr lang="de-DE" sz="1800">
                <a:solidFill>
                  <a:schemeClr val="bg1">
                    <a:lumMod val="65000"/>
                  </a:schemeClr>
                </a:solidFill>
              </a:rPr>
            </a:br>
            <a:br>
              <a:rPr lang="de-DE" sz="1800">
                <a:solidFill>
                  <a:schemeClr val="bg1">
                    <a:lumMod val="65000"/>
                  </a:schemeClr>
                </a:solidFill>
              </a:rPr>
            </a:br>
            <a:br>
              <a:rPr lang="de-DE" sz="1800"/>
            </a:br>
            <a:br>
              <a:rPr lang="de-DE" sz="1800"/>
            </a:br>
            <a:br>
              <a:rPr lang="de-DE" sz="1800"/>
            </a:br>
            <a:endParaRPr lang="en-US" sz="1800"/>
          </a:p>
        </p:txBody>
      </p:sp>
    </p:spTree>
    <p:extLst>
      <p:ext uri="{BB962C8B-B14F-4D97-AF65-F5344CB8AC3E}">
        <p14:creationId xmlns:p14="http://schemas.microsoft.com/office/powerpoint/2010/main" val="3660652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2F59-BDD9-4244-A755-016FC996DF68}"/>
              </a:ext>
            </a:extLst>
          </p:cNvPr>
          <p:cNvSpPr>
            <a:spLocks noGrp="1"/>
          </p:cNvSpPr>
          <p:nvPr>
            <p:ph type="title"/>
          </p:nvPr>
        </p:nvSpPr>
        <p:spPr/>
        <p:txBody>
          <a:bodyPr/>
          <a:lstStyle/>
          <a:p>
            <a:r>
              <a:rPr lang="en-US"/>
              <a:t>Product Line up &amp; Feature</a:t>
            </a:r>
            <a:br>
              <a:rPr lang="en-US"/>
            </a:br>
            <a:br>
              <a:rPr lang="en-US"/>
            </a:br>
            <a:br>
              <a:rPr lang="en-US"/>
            </a:br>
            <a:br>
              <a:rPr lang="en-US"/>
            </a:br>
            <a:br>
              <a:rPr lang="en-US"/>
            </a:br>
            <a:endParaRPr lang="en-US"/>
          </a:p>
        </p:txBody>
      </p:sp>
      <p:sp>
        <p:nvSpPr>
          <p:cNvPr id="3" name="Text Placeholder 2">
            <a:extLst>
              <a:ext uri="{FF2B5EF4-FFF2-40B4-BE49-F238E27FC236}">
                <a16:creationId xmlns:a16="http://schemas.microsoft.com/office/drawing/2014/main" id="{F10DF3F6-7020-4B86-B6C7-4291CD582181}"/>
              </a:ext>
            </a:extLst>
          </p:cNvPr>
          <p:cNvSpPr>
            <a:spLocks noGrp="1"/>
          </p:cNvSpPr>
          <p:nvPr>
            <p:ph type="body" sz="quarter" idx="15"/>
          </p:nvPr>
        </p:nvSpPr>
        <p:spPr/>
        <p:txBody>
          <a:bodyPr/>
          <a:lstStyle/>
          <a:p>
            <a:r>
              <a:rPr lang="de-DE"/>
              <a:t>Hydrobox AF-HB 140-1</a:t>
            </a:r>
            <a:endParaRPr lang="en-US"/>
          </a:p>
          <a:p>
            <a:endParaRPr lang="en-US"/>
          </a:p>
        </p:txBody>
      </p:sp>
      <p:pic>
        <p:nvPicPr>
          <p:cNvPr id="4" name="Grafik 3">
            <a:extLst>
              <a:ext uri="{FF2B5EF4-FFF2-40B4-BE49-F238E27FC236}">
                <a16:creationId xmlns:a16="http://schemas.microsoft.com/office/drawing/2014/main" id="{DD7DD63C-B8E9-4E55-9D97-05DBE8A62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9748" y="1166412"/>
            <a:ext cx="2126875" cy="4690580"/>
          </a:xfrm>
          <a:prstGeom prst="rect">
            <a:avLst/>
          </a:prstGeom>
        </p:spPr>
      </p:pic>
      <p:pic>
        <p:nvPicPr>
          <p:cNvPr id="5" name="Grafik 6">
            <a:extLst>
              <a:ext uri="{FF2B5EF4-FFF2-40B4-BE49-F238E27FC236}">
                <a16:creationId xmlns:a16="http://schemas.microsoft.com/office/drawing/2014/main" id="{1828E7B0-1D89-4528-ACE7-1C3DED9FEC6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0720" y="1166412"/>
            <a:ext cx="2167759" cy="4045467"/>
          </a:xfrm>
          <a:prstGeom prst="rect">
            <a:avLst/>
          </a:prstGeom>
        </p:spPr>
      </p:pic>
      <p:pic>
        <p:nvPicPr>
          <p:cNvPr id="6" name="Grafik 8">
            <a:extLst>
              <a:ext uri="{FF2B5EF4-FFF2-40B4-BE49-F238E27FC236}">
                <a16:creationId xmlns:a16="http://schemas.microsoft.com/office/drawing/2014/main" id="{E04CA588-CF6E-4BC0-B81C-296A8872CE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0920" y="553594"/>
            <a:ext cx="2433393" cy="5063423"/>
          </a:xfrm>
          <a:prstGeom prst="rect">
            <a:avLst/>
          </a:prstGeom>
        </p:spPr>
      </p:pic>
    </p:spTree>
    <p:extLst>
      <p:ext uri="{BB962C8B-B14F-4D97-AF65-F5344CB8AC3E}">
        <p14:creationId xmlns:p14="http://schemas.microsoft.com/office/powerpoint/2010/main" val="1585983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462225" y="1571476"/>
            <a:ext cx="1131675" cy="14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p:cNvSpPr txBox="1"/>
          <p:nvPr/>
        </p:nvSpPr>
        <p:spPr>
          <a:xfrm>
            <a:off x="8935410" y="2407335"/>
            <a:ext cx="558658" cy="311150"/>
          </a:xfrm>
          <a:prstGeom prst="rect">
            <a:avLst/>
          </a:prstGeom>
          <a:noFill/>
        </p:spPr>
        <p:txBody>
          <a:bodyPr wrap="none" lIns="0" tIns="0" rIns="0" bIns="0" rtlCol="0" anchor="ctr">
            <a:noAutofit/>
          </a:bodyPr>
          <a:lstStyle/>
          <a:p>
            <a:pPr marR="0" defTabSz="914400" eaLnBrk="1" fontAlgn="auto" latinLnBrk="0" hangingPunct="1">
              <a:lnSpc>
                <a:spcPts val="2300"/>
              </a:lnSpc>
              <a:spcBef>
                <a:spcPts val="500"/>
              </a:spcBef>
              <a:spcAft>
                <a:spcPts val="0"/>
              </a:spcAft>
              <a:buClrTx/>
              <a:buSzTx/>
              <a:buFontTx/>
              <a:buNone/>
              <a:tabLst/>
            </a:pPr>
            <a:r>
              <a:rPr lang="tr-TR" sz="1000" kern="0" dirty="0">
                <a:solidFill>
                  <a:srgbClr val="000000"/>
                </a:solidFill>
              </a:rPr>
              <a:t>Controller</a:t>
            </a:r>
            <a:endParaRPr kumimoji="0" lang="en-US" sz="1000" b="0" i="0" u="none" strike="noStrike" kern="0" cap="none" spc="0" normalizeH="0" baseline="0" noProof="0" dirty="0">
              <a:ln>
                <a:noFill/>
              </a:ln>
              <a:solidFill>
                <a:srgbClr val="000000"/>
              </a:solidFill>
              <a:effectLst/>
              <a:uLnTx/>
              <a:uFillTx/>
            </a:endParaRPr>
          </a:p>
        </p:txBody>
      </p:sp>
      <p:sp>
        <p:nvSpPr>
          <p:cNvPr id="10" name="Rectangle 9"/>
          <p:cNvSpPr/>
          <p:nvPr/>
        </p:nvSpPr>
        <p:spPr>
          <a:xfrm>
            <a:off x="5821512" y="3564694"/>
            <a:ext cx="4956872" cy="2031325"/>
          </a:xfrm>
          <a:prstGeom prst="rect">
            <a:avLst/>
          </a:prstGeom>
        </p:spPr>
        <p:txBody>
          <a:bodyPr wrap="square">
            <a:spAutoFit/>
          </a:bodyPr>
          <a:lstStyle/>
          <a:p>
            <a:pPr marL="285750" indent="-285750">
              <a:buFont typeface="Arial" panose="020B0604020202020204" pitchFamily="34" charset="0"/>
              <a:buChar char="•"/>
            </a:pPr>
            <a:r>
              <a:rPr lang="en-US" sz="1400" dirty="0">
                <a:latin typeface="+mj-lt"/>
              </a:rPr>
              <a:t>Smallest volume and weight in the</a:t>
            </a:r>
            <a:r>
              <a:rPr lang="tr-TR" sz="1400" dirty="0">
                <a:latin typeface="+mj-lt"/>
              </a:rPr>
              <a:t> </a:t>
            </a:r>
            <a:r>
              <a:rPr lang="en-US" sz="1400" dirty="0">
                <a:latin typeface="+mj-lt"/>
              </a:rPr>
              <a:t>industry</a:t>
            </a:r>
          </a:p>
          <a:p>
            <a:pPr marL="285750" indent="-285750">
              <a:buFont typeface="Arial" panose="020B0604020202020204" pitchFamily="34" charset="0"/>
              <a:buChar char="•"/>
            </a:pPr>
            <a:r>
              <a:rPr lang="en-US" sz="1400" dirty="0">
                <a:solidFill>
                  <a:schemeClr val="bg1">
                    <a:lumMod val="50000"/>
                  </a:schemeClr>
                </a:solidFill>
                <a:latin typeface="+mj-lt"/>
              </a:rPr>
              <a:t>Hot water </a:t>
            </a:r>
            <a:r>
              <a:rPr lang="tr-TR" sz="1400" dirty="0" err="1">
                <a:solidFill>
                  <a:schemeClr val="bg1">
                    <a:lumMod val="50000"/>
                  </a:schemeClr>
                </a:solidFill>
                <a:latin typeface="+mj-lt"/>
              </a:rPr>
              <a:t>production</a:t>
            </a:r>
            <a:r>
              <a:rPr lang="tr-TR" sz="1400" dirty="0">
                <a:solidFill>
                  <a:schemeClr val="bg1">
                    <a:lumMod val="50000"/>
                  </a:schemeClr>
                </a:solidFill>
                <a:latin typeface="+mj-lt"/>
              </a:rPr>
              <a:t> </a:t>
            </a:r>
            <a:r>
              <a:rPr lang="tr-TR" sz="1400" dirty="0" err="1">
                <a:solidFill>
                  <a:schemeClr val="bg1">
                    <a:lumMod val="50000"/>
                  </a:schemeClr>
                </a:solidFill>
                <a:latin typeface="+mj-lt"/>
              </a:rPr>
              <a:t>up</a:t>
            </a:r>
            <a:r>
              <a:rPr lang="tr-TR" sz="1400" dirty="0">
                <a:solidFill>
                  <a:schemeClr val="bg1">
                    <a:lumMod val="50000"/>
                  </a:schemeClr>
                </a:solidFill>
                <a:latin typeface="+mj-lt"/>
              </a:rPr>
              <a:t> </a:t>
            </a:r>
            <a:r>
              <a:rPr lang="tr-TR" sz="1400" dirty="0" err="1">
                <a:solidFill>
                  <a:schemeClr val="bg1">
                    <a:lumMod val="50000"/>
                  </a:schemeClr>
                </a:solidFill>
                <a:latin typeface="+mj-lt"/>
              </a:rPr>
              <a:t>to</a:t>
            </a:r>
            <a:r>
              <a:rPr lang="tr-TR" sz="1400" dirty="0">
                <a:solidFill>
                  <a:schemeClr val="bg1">
                    <a:lumMod val="50000"/>
                  </a:schemeClr>
                </a:solidFill>
                <a:latin typeface="+mj-lt"/>
              </a:rPr>
              <a:t> </a:t>
            </a:r>
            <a:r>
              <a:rPr lang="en-US" sz="1400" dirty="0">
                <a:solidFill>
                  <a:schemeClr val="bg1">
                    <a:lumMod val="50000"/>
                  </a:schemeClr>
                </a:solidFill>
                <a:latin typeface="+mj-lt"/>
              </a:rPr>
              <a:t>80</a:t>
            </a:r>
            <a:r>
              <a:rPr lang="tr-TR" sz="1400" dirty="0">
                <a:solidFill>
                  <a:schemeClr val="bg1">
                    <a:lumMod val="50000"/>
                  </a:schemeClr>
                </a:solidFill>
                <a:latin typeface="+mj-lt"/>
                <a:sym typeface="Symbol" panose="05050102010706020507" pitchFamily="18" charset="2"/>
              </a:rPr>
              <a:t>C</a:t>
            </a:r>
            <a:r>
              <a:rPr lang="en-US" sz="1400" dirty="0">
                <a:solidFill>
                  <a:schemeClr val="bg1">
                    <a:lumMod val="50000"/>
                  </a:schemeClr>
                </a:solidFill>
                <a:latin typeface="+mj-lt"/>
              </a:rPr>
              <a:t> </a:t>
            </a:r>
            <a:endParaRPr lang="tr-TR" sz="1400" dirty="0">
              <a:solidFill>
                <a:schemeClr val="bg1">
                  <a:lumMod val="50000"/>
                </a:schemeClr>
              </a:solidFill>
              <a:latin typeface="+mj-lt"/>
            </a:endParaRPr>
          </a:p>
          <a:p>
            <a:pPr marL="285750" indent="-285750">
              <a:buFont typeface="Arial" panose="020B0604020202020204" pitchFamily="34" charset="0"/>
              <a:buChar char="•"/>
            </a:pPr>
            <a:r>
              <a:rPr lang="en-US" sz="1400" dirty="0"/>
              <a:t>Heat recovery </a:t>
            </a:r>
            <a:r>
              <a:rPr lang="tr-TR" sz="1400" dirty="0"/>
              <a:t>at </a:t>
            </a:r>
            <a:r>
              <a:rPr lang="en-US" sz="1400" dirty="0"/>
              <a:t>cooling </a:t>
            </a:r>
            <a:r>
              <a:rPr lang="tr-TR" sz="1400" dirty="0" err="1"/>
              <a:t>from</a:t>
            </a:r>
            <a:r>
              <a:rPr lang="tr-TR" sz="1400" dirty="0"/>
              <a:t> </a:t>
            </a:r>
            <a:r>
              <a:rPr lang="en-US" sz="1400" dirty="0"/>
              <a:t>indoor units,</a:t>
            </a:r>
            <a:r>
              <a:rPr lang="tr-TR" sz="1400" dirty="0"/>
              <a:t> </a:t>
            </a:r>
            <a:r>
              <a:rPr lang="en-US" sz="1400" dirty="0"/>
              <a:t>free </a:t>
            </a:r>
            <a:r>
              <a:rPr lang="tr-TR" sz="1400" dirty="0"/>
              <a:t>hot </a:t>
            </a:r>
            <a:r>
              <a:rPr lang="tr-TR" sz="1400" dirty="0" err="1"/>
              <a:t>water</a:t>
            </a:r>
            <a:endParaRPr lang="en-US" sz="1400" dirty="0"/>
          </a:p>
          <a:p>
            <a:pPr marL="285750" indent="-285750">
              <a:buFont typeface="Arial" panose="020B0604020202020204" pitchFamily="34" charset="0"/>
              <a:buChar char="•"/>
            </a:pPr>
            <a:r>
              <a:rPr lang="en-US" sz="1400" dirty="0">
                <a:solidFill>
                  <a:schemeClr val="bg1">
                    <a:lumMod val="50000"/>
                  </a:schemeClr>
                </a:solidFill>
                <a:latin typeface="+mj-lt"/>
              </a:rPr>
              <a:t>Outlet</a:t>
            </a:r>
            <a:r>
              <a:rPr lang="tr-TR" sz="1400" dirty="0">
                <a:solidFill>
                  <a:schemeClr val="bg1">
                    <a:lumMod val="50000"/>
                  </a:schemeClr>
                </a:solidFill>
                <a:latin typeface="+mj-lt"/>
              </a:rPr>
              <a:t> </a:t>
            </a:r>
            <a:r>
              <a:rPr lang="en-US" sz="1400" dirty="0">
                <a:solidFill>
                  <a:schemeClr val="bg1">
                    <a:lumMod val="50000"/>
                  </a:schemeClr>
                </a:solidFill>
                <a:latin typeface="+mj-lt"/>
              </a:rPr>
              <a:t>water temperature is from 25</a:t>
            </a:r>
            <a:r>
              <a:rPr lang="tr-TR" sz="1400" dirty="0">
                <a:solidFill>
                  <a:schemeClr val="bg1">
                    <a:lumMod val="50000"/>
                  </a:schemeClr>
                </a:solidFill>
                <a:sym typeface="Symbol" panose="05050102010706020507" pitchFamily="18" charset="2"/>
              </a:rPr>
              <a:t> C</a:t>
            </a:r>
            <a:r>
              <a:rPr lang="en-US" sz="1400" dirty="0">
                <a:solidFill>
                  <a:schemeClr val="bg1">
                    <a:lumMod val="50000"/>
                  </a:schemeClr>
                </a:solidFill>
                <a:latin typeface="+mj-lt"/>
              </a:rPr>
              <a:t> to </a:t>
            </a:r>
            <a:r>
              <a:rPr lang="tr-TR" sz="1400" dirty="0">
                <a:solidFill>
                  <a:schemeClr val="bg1">
                    <a:lumMod val="50000"/>
                  </a:schemeClr>
                </a:solidFill>
                <a:latin typeface="+mj-lt"/>
              </a:rPr>
              <a:t>80</a:t>
            </a:r>
            <a:r>
              <a:rPr lang="tr-TR" sz="1400" dirty="0">
                <a:solidFill>
                  <a:schemeClr val="bg1">
                    <a:lumMod val="50000"/>
                  </a:schemeClr>
                </a:solidFill>
                <a:sym typeface="Symbol" panose="05050102010706020507" pitchFamily="18" charset="2"/>
              </a:rPr>
              <a:t>C </a:t>
            </a:r>
          </a:p>
          <a:p>
            <a:pPr marL="285750" indent="-285750">
              <a:buFont typeface="Arial" panose="020B0604020202020204" pitchFamily="34" charset="0"/>
              <a:buChar char="•"/>
            </a:pPr>
            <a:r>
              <a:rPr lang="en-US" sz="1400" dirty="0">
                <a:latin typeface="+mj-lt"/>
              </a:rPr>
              <a:t>Wide operating temperature range</a:t>
            </a:r>
            <a:r>
              <a:rPr lang="tr-TR" sz="1400" dirty="0">
                <a:latin typeface="+mj-lt"/>
              </a:rPr>
              <a:t> -</a:t>
            </a:r>
            <a:r>
              <a:rPr lang="en-US" sz="1400" dirty="0"/>
              <a:t>2</a:t>
            </a:r>
            <a:r>
              <a:rPr lang="tr-TR" sz="1400" dirty="0"/>
              <a:t>0</a:t>
            </a:r>
            <a:r>
              <a:rPr lang="tr-TR" sz="1400" dirty="0">
                <a:sym typeface="Symbol" panose="05050102010706020507" pitchFamily="18" charset="2"/>
              </a:rPr>
              <a:t> C</a:t>
            </a:r>
            <a:r>
              <a:rPr lang="en-US" sz="1400" dirty="0"/>
              <a:t> to </a:t>
            </a:r>
            <a:r>
              <a:rPr lang="tr-TR" sz="1400" dirty="0"/>
              <a:t>+43</a:t>
            </a:r>
            <a:r>
              <a:rPr lang="tr-TR" sz="1400" dirty="0">
                <a:sym typeface="Symbol" panose="05050102010706020507" pitchFamily="18" charset="2"/>
              </a:rPr>
              <a:t>C </a:t>
            </a:r>
            <a:endParaRPr lang="en-US" sz="1400" dirty="0">
              <a:latin typeface="+mj-lt"/>
            </a:endParaRPr>
          </a:p>
          <a:p>
            <a:pPr marL="285750" indent="-285750">
              <a:buFont typeface="Arial" panose="020B0604020202020204" pitchFamily="34" charset="0"/>
              <a:buChar char="•"/>
            </a:pPr>
            <a:r>
              <a:rPr lang="en-US" sz="1400" dirty="0">
                <a:solidFill>
                  <a:schemeClr val="bg1">
                    <a:lumMod val="50000"/>
                  </a:schemeClr>
                </a:solidFill>
              </a:rPr>
              <a:t>No need </a:t>
            </a:r>
            <a:r>
              <a:rPr lang="tr-TR" sz="1400" dirty="0" err="1">
                <a:solidFill>
                  <a:schemeClr val="bg1">
                    <a:lumMod val="50000"/>
                  </a:schemeClr>
                </a:solidFill>
              </a:rPr>
              <a:t>for</a:t>
            </a:r>
            <a:r>
              <a:rPr lang="tr-TR" sz="1400" dirty="0">
                <a:solidFill>
                  <a:schemeClr val="bg1">
                    <a:lumMod val="50000"/>
                  </a:schemeClr>
                </a:solidFill>
              </a:rPr>
              <a:t> an </a:t>
            </a:r>
            <a:r>
              <a:rPr lang="en-US" sz="1400" dirty="0">
                <a:solidFill>
                  <a:schemeClr val="bg1">
                    <a:lumMod val="50000"/>
                  </a:schemeClr>
                </a:solidFill>
              </a:rPr>
              <a:t>auxiliary electric heater</a:t>
            </a:r>
            <a:endParaRPr lang="tr-TR" sz="1400" dirty="0">
              <a:solidFill>
                <a:schemeClr val="bg1">
                  <a:lumMod val="50000"/>
                </a:schemeClr>
              </a:solidFill>
            </a:endParaRPr>
          </a:p>
          <a:p>
            <a:pPr marL="285750" indent="-285750">
              <a:buFont typeface="Arial" panose="020B0604020202020204" pitchFamily="34" charset="0"/>
              <a:buChar char="•"/>
            </a:pPr>
            <a:r>
              <a:rPr lang="en-US" sz="1400" dirty="0">
                <a:latin typeface="+mj-lt"/>
              </a:rPr>
              <a:t>Connection ratio </a:t>
            </a:r>
            <a:r>
              <a:rPr lang="tr-TR" sz="1400" dirty="0" err="1">
                <a:latin typeface="+mj-lt"/>
              </a:rPr>
              <a:t>up</a:t>
            </a:r>
            <a:r>
              <a:rPr lang="en-US" sz="1400" dirty="0">
                <a:latin typeface="+mj-lt"/>
              </a:rPr>
              <a:t> to 200%</a:t>
            </a:r>
          </a:p>
          <a:p>
            <a:pPr marL="285750" indent="-285750">
              <a:buFont typeface="Arial" panose="020B0604020202020204" pitchFamily="34" charset="0"/>
              <a:buChar char="•"/>
            </a:pPr>
            <a:r>
              <a:rPr lang="tr-TR" sz="1400" dirty="0" err="1">
                <a:solidFill>
                  <a:schemeClr val="bg1">
                    <a:lumMod val="50000"/>
                  </a:schemeClr>
                </a:solidFill>
                <a:latin typeface="+mj-lt"/>
              </a:rPr>
              <a:t>Several</a:t>
            </a:r>
            <a:r>
              <a:rPr lang="en-US" sz="1400" dirty="0">
                <a:solidFill>
                  <a:schemeClr val="bg1">
                    <a:lumMod val="50000"/>
                  </a:schemeClr>
                </a:solidFill>
                <a:latin typeface="+mj-lt"/>
              </a:rPr>
              <a:t> hot water production scenarios</a:t>
            </a:r>
          </a:p>
          <a:p>
            <a:pPr marL="285750" indent="-285750">
              <a:buFont typeface="Arial" panose="020B0604020202020204" pitchFamily="34" charset="0"/>
              <a:buChar char="•"/>
            </a:pPr>
            <a:r>
              <a:rPr lang="tr-TR" sz="1400" dirty="0" err="1">
                <a:latin typeface="+mj-lt"/>
              </a:rPr>
              <a:t>Several</a:t>
            </a:r>
            <a:r>
              <a:rPr lang="en-US" sz="1400" dirty="0">
                <a:latin typeface="+mj-lt"/>
              </a:rPr>
              <a:t> functions</a:t>
            </a:r>
            <a:r>
              <a:rPr lang="tr-TR" sz="1400" dirty="0">
                <a:latin typeface="+mj-lt"/>
              </a:rPr>
              <a:t> </a:t>
            </a:r>
            <a:r>
              <a:rPr lang="tr-TR" sz="1400" dirty="0" err="1">
                <a:latin typeface="+mj-lt"/>
              </a:rPr>
              <a:t>including</a:t>
            </a:r>
            <a:r>
              <a:rPr lang="tr-TR" sz="1400" dirty="0">
                <a:latin typeface="+mj-lt"/>
              </a:rPr>
              <a:t> </a:t>
            </a:r>
            <a:r>
              <a:rPr lang="tr-TR" sz="1400" dirty="0" err="1">
                <a:latin typeface="+mj-lt"/>
              </a:rPr>
              <a:t>disinfenction</a:t>
            </a:r>
            <a:r>
              <a:rPr lang="tr-TR" sz="1400" dirty="0">
                <a:latin typeface="+mj-lt"/>
              </a:rPr>
              <a:t> </a:t>
            </a:r>
            <a:r>
              <a:rPr lang="tr-TR" sz="1400" dirty="0" err="1">
                <a:latin typeface="+mj-lt"/>
              </a:rPr>
              <a:t>for</a:t>
            </a:r>
            <a:r>
              <a:rPr lang="tr-TR" sz="1400" dirty="0">
                <a:latin typeface="+mj-lt"/>
              </a:rPr>
              <a:t> </a:t>
            </a:r>
            <a:r>
              <a:rPr lang="tr-TR" sz="1400" dirty="0" err="1">
                <a:latin typeface="+mj-lt"/>
              </a:rPr>
              <a:t>legionella</a:t>
            </a:r>
            <a:endParaRPr lang="en-US" sz="1400" dirty="0">
              <a:latin typeface="+mj-lt"/>
            </a:endParaRPr>
          </a:p>
        </p:txBody>
      </p:sp>
      <p:sp>
        <p:nvSpPr>
          <p:cNvPr id="11" name="object 59"/>
          <p:cNvSpPr/>
          <p:nvPr/>
        </p:nvSpPr>
        <p:spPr>
          <a:xfrm>
            <a:off x="2512333" y="2346936"/>
            <a:ext cx="708909" cy="836245"/>
          </a:xfrm>
          <a:prstGeom prst="rect">
            <a:avLst/>
          </a:prstGeom>
          <a:blipFill>
            <a:blip r:embed="rId2" cstate="print"/>
            <a:stretch>
              <a:fillRect/>
            </a:stretch>
          </a:blipFill>
        </p:spPr>
        <p:txBody>
          <a:bodyPr wrap="square" lIns="0" tIns="0" rIns="0" bIns="0" rtlCol="0"/>
          <a:lstStyle/>
          <a:p>
            <a:endParaRPr/>
          </a:p>
        </p:txBody>
      </p:sp>
      <p:sp>
        <p:nvSpPr>
          <p:cNvPr id="12" name="object 79"/>
          <p:cNvSpPr/>
          <p:nvPr/>
        </p:nvSpPr>
        <p:spPr>
          <a:xfrm>
            <a:off x="1217646" y="1581251"/>
            <a:ext cx="1326008" cy="1624320"/>
          </a:xfrm>
          <a:custGeom>
            <a:avLst/>
            <a:gdLst/>
            <a:ahLst/>
            <a:cxnLst/>
            <a:rect l="l" t="t" r="r" b="b"/>
            <a:pathLst>
              <a:path w="720725" h="751839">
                <a:moveTo>
                  <a:pt x="0" y="751611"/>
                </a:moveTo>
                <a:lnTo>
                  <a:pt x="151612" y="751611"/>
                </a:lnTo>
                <a:lnTo>
                  <a:pt x="151612" y="0"/>
                </a:lnTo>
                <a:lnTo>
                  <a:pt x="720534"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13" name="object 80"/>
          <p:cNvSpPr/>
          <p:nvPr/>
        </p:nvSpPr>
        <p:spPr>
          <a:xfrm>
            <a:off x="4504176" y="1385938"/>
            <a:ext cx="963148" cy="588382"/>
          </a:xfrm>
          <a:prstGeom prst="rect">
            <a:avLst/>
          </a:prstGeom>
          <a:blipFill>
            <a:blip r:embed="rId3" cstate="print"/>
            <a:stretch>
              <a:fillRect/>
            </a:stretch>
          </a:blipFill>
        </p:spPr>
        <p:txBody>
          <a:bodyPr wrap="square" lIns="0" tIns="0" rIns="0" bIns="0" rtlCol="0"/>
          <a:lstStyle/>
          <a:p>
            <a:endParaRPr/>
          </a:p>
        </p:txBody>
      </p:sp>
      <p:sp>
        <p:nvSpPr>
          <p:cNvPr id="14" name="object 81"/>
          <p:cNvSpPr/>
          <p:nvPr/>
        </p:nvSpPr>
        <p:spPr>
          <a:xfrm>
            <a:off x="4531662" y="2656128"/>
            <a:ext cx="963148" cy="604587"/>
          </a:xfrm>
          <a:prstGeom prst="rect">
            <a:avLst/>
          </a:prstGeom>
          <a:blipFill>
            <a:blip r:embed="rId4" cstate="print"/>
            <a:stretch>
              <a:fillRect/>
            </a:stretch>
          </a:blipFill>
        </p:spPr>
        <p:txBody>
          <a:bodyPr wrap="square" lIns="0" tIns="0" rIns="0" bIns="0" rtlCol="0"/>
          <a:lstStyle/>
          <a:p>
            <a:endParaRPr/>
          </a:p>
        </p:txBody>
      </p:sp>
      <p:sp>
        <p:nvSpPr>
          <p:cNvPr id="15" name="object 83"/>
          <p:cNvSpPr/>
          <p:nvPr/>
        </p:nvSpPr>
        <p:spPr>
          <a:xfrm>
            <a:off x="1816961" y="1524677"/>
            <a:ext cx="85725" cy="113664"/>
          </a:xfrm>
          <a:custGeom>
            <a:avLst/>
            <a:gdLst/>
            <a:ahLst/>
            <a:cxnLst/>
            <a:rect l="l" t="t" r="r" b="b"/>
            <a:pathLst>
              <a:path w="85725" h="113664">
                <a:moveTo>
                  <a:pt x="85471" y="0"/>
                </a:moveTo>
                <a:lnTo>
                  <a:pt x="0" y="56565"/>
                </a:lnTo>
                <a:lnTo>
                  <a:pt x="85471" y="113131"/>
                </a:lnTo>
                <a:lnTo>
                  <a:pt x="85471" y="0"/>
                </a:lnTo>
                <a:close/>
              </a:path>
            </a:pathLst>
          </a:custGeom>
          <a:solidFill>
            <a:schemeClr val="tx1"/>
          </a:solidFill>
        </p:spPr>
        <p:txBody>
          <a:bodyPr wrap="square" lIns="0" tIns="0" rIns="0" bIns="0" rtlCol="0"/>
          <a:lstStyle/>
          <a:p>
            <a:endParaRPr/>
          </a:p>
        </p:txBody>
      </p:sp>
      <p:sp>
        <p:nvSpPr>
          <p:cNvPr id="16" name="object 86"/>
          <p:cNvSpPr/>
          <p:nvPr/>
        </p:nvSpPr>
        <p:spPr>
          <a:xfrm>
            <a:off x="1902432" y="1617643"/>
            <a:ext cx="139065" cy="0"/>
          </a:xfrm>
          <a:custGeom>
            <a:avLst/>
            <a:gdLst/>
            <a:ahLst/>
            <a:cxnLst/>
            <a:rect l="l" t="t" r="r" b="b"/>
            <a:pathLst>
              <a:path w="139064">
                <a:moveTo>
                  <a:pt x="0" y="0"/>
                </a:moveTo>
                <a:lnTo>
                  <a:pt x="138988"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17" name="object 88"/>
          <p:cNvSpPr/>
          <p:nvPr/>
        </p:nvSpPr>
        <p:spPr>
          <a:xfrm>
            <a:off x="2139664" y="2271352"/>
            <a:ext cx="223610" cy="45719"/>
          </a:xfrm>
          <a:custGeom>
            <a:avLst/>
            <a:gdLst/>
            <a:ahLst/>
            <a:cxnLst/>
            <a:rect l="l" t="t" r="r" b="b"/>
            <a:pathLst>
              <a:path w="474979">
                <a:moveTo>
                  <a:pt x="0" y="0"/>
                </a:moveTo>
                <a:lnTo>
                  <a:pt x="474776"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18" name="object 93"/>
          <p:cNvSpPr/>
          <p:nvPr/>
        </p:nvSpPr>
        <p:spPr>
          <a:xfrm flipH="1">
            <a:off x="1995706" y="1617644"/>
            <a:ext cx="45719" cy="551198"/>
          </a:xfrm>
          <a:custGeom>
            <a:avLst/>
            <a:gdLst/>
            <a:ahLst/>
            <a:cxnLst/>
            <a:rect l="l" t="t" r="r" b="b"/>
            <a:pathLst>
              <a:path h="536575">
                <a:moveTo>
                  <a:pt x="0" y="0"/>
                </a:moveTo>
                <a:lnTo>
                  <a:pt x="0" y="536067"/>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20" name="object 95"/>
          <p:cNvSpPr txBox="1"/>
          <p:nvPr/>
        </p:nvSpPr>
        <p:spPr>
          <a:xfrm>
            <a:off x="246180" y="1835417"/>
            <a:ext cx="1164198" cy="333425"/>
          </a:xfrm>
          <a:prstGeom prst="rect">
            <a:avLst/>
          </a:prstGeom>
        </p:spPr>
        <p:txBody>
          <a:bodyPr vert="horz" wrap="square" lIns="0" tIns="12700" rIns="0" bIns="0" rtlCol="0">
            <a:spAutoFit/>
          </a:bodyPr>
          <a:lstStyle/>
          <a:p>
            <a:pPr algn="ctr">
              <a:lnSpc>
                <a:spcPct val="100000"/>
              </a:lnSpc>
              <a:spcBef>
                <a:spcPts val="100"/>
              </a:spcBef>
            </a:pPr>
            <a:r>
              <a:rPr lang="tr-TR" sz="1000" i="1" spc="-20" dirty="0" err="1">
                <a:latin typeface="+mj-lt"/>
                <a:cs typeface="Calibri"/>
              </a:rPr>
              <a:t>Heat</a:t>
            </a:r>
            <a:r>
              <a:rPr lang="tr-TR" sz="1000" i="1" spc="-20" dirty="0">
                <a:latin typeface="+mj-lt"/>
                <a:cs typeface="Calibri"/>
              </a:rPr>
              <a:t> </a:t>
            </a:r>
            <a:r>
              <a:rPr lang="tr-TR" sz="1000" i="1" spc="-20" dirty="0" err="1">
                <a:latin typeface="+mj-lt"/>
                <a:cs typeface="Calibri"/>
              </a:rPr>
              <a:t>Recovery</a:t>
            </a:r>
            <a:r>
              <a:rPr lang="tr-TR" sz="1000" i="1" spc="-20" dirty="0">
                <a:latin typeface="+mj-lt"/>
                <a:cs typeface="Calibri"/>
              </a:rPr>
              <a:t> </a:t>
            </a:r>
          </a:p>
          <a:p>
            <a:pPr algn="ctr">
              <a:lnSpc>
                <a:spcPct val="100000"/>
              </a:lnSpc>
              <a:spcBef>
                <a:spcPts val="100"/>
              </a:spcBef>
            </a:pPr>
            <a:r>
              <a:rPr lang="tr-TR" sz="1000" i="1" spc="-20" dirty="0">
                <a:latin typeface="+mj-lt"/>
                <a:cs typeface="Calibri"/>
              </a:rPr>
              <a:t>VRF </a:t>
            </a:r>
            <a:r>
              <a:rPr lang="tr-TR" sz="1000" i="1" spc="-20" dirty="0" err="1">
                <a:latin typeface="+mj-lt"/>
                <a:cs typeface="Calibri"/>
              </a:rPr>
              <a:t>Outdoor</a:t>
            </a:r>
            <a:r>
              <a:rPr lang="tr-TR" sz="1000" i="1" spc="-20" dirty="0">
                <a:latin typeface="+mj-lt"/>
                <a:cs typeface="Calibri"/>
              </a:rPr>
              <a:t> </a:t>
            </a:r>
            <a:r>
              <a:rPr lang="tr-TR" sz="1000" i="1" spc="-20" dirty="0" err="1">
                <a:latin typeface="+mj-lt"/>
                <a:cs typeface="Calibri"/>
              </a:rPr>
              <a:t>Unit</a:t>
            </a:r>
            <a:endParaRPr sz="1000" dirty="0">
              <a:latin typeface="+mj-lt"/>
              <a:cs typeface="Calibri"/>
            </a:endParaRPr>
          </a:p>
        </p:txBody>
      </p:sp>
      <p:sp>
        <p:nvSpPr>
          <p:cNvPr id="21" name="object 96"/>
          <p:cNvSpPr txBox="1"/>
          <p:nvPr/>
        </p:nvSpPr>
        <p:spPr>
          <a:xfrm>
            <a:off x="1753691" y="2398249"/>
            <a:ext cx="445485" cy="166712"/>
          </a:xfrm>
          <a:prstGeom prst="rect">
            <a:avLst/>
          </a:prstGeom>
        </p:spPr>
        <p:txBody>
          <a:bodyPr vert="horz" wrap="square" lIns="0" tIns="12700" rIns="0" bIns="0" rtlCol="0">
            <a:spAutoFit/>
          </a:bodyPr>
          <a:lstStyle/>
          <a:p>
            <a:pPr marL="12700">
              <a:lnSpc>
                <a:spcPct val="100000"/>
              </a:lnSpc>
              <a:spcBef>
                <a:spcPts val="100"/>
              </a:spcBef>
            </a:pPr>
            <a:r>
              <a:rPr lang="tr-TR" sz="1000" i="1" spc="-25" dirty="0">
                <a:latin typeface="+mj-lt"/>
                <a:cs typeface="Calibri"/>
              </a:rPr>
              <a:t>SBOX</a:t>
            </a:r>
            <a:endParaRPr sz="1000" dirty="0">
              <a:latin typeface="+mj-lt"/>
              <a:cs typeface="Calibri"/>
            </a:endParaRPr>
          </a:p>
        </p:txBody>
      </p:sp>
      <p:sp>
        <p:nvSpPr>
          <p:cNvPr id="22" name="object 97"/>
          <p:cNvSpPr txBox="1"/>
          <p:nvPr/>
        </p:nvSpPr>
        <p:spPr>
          <a:xfrm>
            <a:off x="2213338" y="3223505"/>
            <a:ext cx="1122405" cy="166712"/>
          </a:xfrm>
          <a:prstGeom prst="rect">
            <a:avLst/>
          </a:prstGeom>
        </p:spPr>
        <p:txBody>
          <a:bodyPr vert="horz" wrap="square" lIns="0" tIns="12700" rIns="0" bIns="0" rtlCol="0">
            <a:spAutoFit/>
          </a:bodyPr>
          <a:lstStyle>
            <a:defPPr>
              <a:defRPr lang="de-DE"/>
            </a:defPPr>
            <a:lvl1pPr marL="12700" marR="5080" indent="3810">
              <a:lnSpc>
                <a:spcPct val="100000"/>
              </a:lnSpc>
              <a:spcBef>
                <a:spcPts val="100"/>
              </a:spcBef>
              <a:defRPr sz="1000" i="1">
                <a:solidFill>
                  <a:srgbClr val="58595B"/>
                </a:solidFill>
                <a:latin typeface="Calibri"/>
                <a:cs typeface="Calibri"/>
              </a:defRPr>
            </a:lvl1pPr>
          </a:lstStyle>
          <a:p>
            <a:r>
              <a:rPr lang="tr-TR" dirty="0">
                <a:solidFill>
                  <a:schemeClr val="tx1"/>
                </a:solidFill>
                <a:latin typeface="+mj-lt"/>
              </a:rPr>
              <a:t>VRF i</a:t>
            </a:r>
            <a:r>
              <a:rPr dirty="0" err="1">
                <a:solidFill>
                  <a:schemeClr val="tx1"/>
                </a:solidFill>
                <a:latin typeface="+mj-lt"/>
              </a:rPr>
              <a:t>ndoor</a:t>
            </a:r>
            <a:r>
              <a:rPr dirty="0">
                <a:solidFill>
                  <a:schemeClr val="tx1"/>
                </a:solidFill>
                <a:latin typeface="+mj-lt"/>
              </a:rPr>
              <a:t> unit</a:t>
            </a:r>
            <a:r>
              <a:rPr lang="tr-TR" dirty="0">
                <a:solidFill>
                  <a:schemeClr val="tx1"/>
                </a:solidFill>
                <a:latin typeface="+mj-lt"/>
              </a:rPr>
              <a:t>s</a:t>
            </a:r>
            <a:endParaRPr dirty="0">
              <a:solidFill>
                <a:schemeClr val="tx1"/>
              </a:solidFill>
              <a:latin typeface="+mj-lt"/>
            </a:endParaRPr>
          </a:p>
        </p:txBody>
      </p:sp>
      <p:sp>
        <p:nvSpPr>
          <p:cNvPr id="23" name="object 98"/>
          <p:cNvSpPr txBox="1"/>
          <p:nvPr/>
        </p:nvSpPr>
        <p:spPr>
          <a:xfrm>
            <a:off x="1834759" y="1262534"/>
            <a:ext cx="791490" cy="166712"/>
          </a:xfrm>
          <a:prstGeom prst="rect">
            <a:avLst/>
          </a:prstGeom>
        </p:spPr>
        <p:txBody>
          <a:bodyPr vert="horz" wrap="square" lIns="0" tIns="12700" rIns="0" bIns="0" rtlCol="0">
            <a:spAutoFit/>
          </a:bodyPr>
          <a:lstStyle>
            <a:defPPr>
              <a:defRPr lang="de-DE"/>
            </a:defPPr>
            <a:lvl1pPr marL="12700" marR="5080" indent="3810">
              <a:lnSpc>
                <a:spcPct val="100000"/>
              </a:lnSpc>
              <a:spcBef>
                <a:spcPts val="100"/>
              </a:spcBef>
              <a:defRPr sz="1000" i="1">
                <a:solidFill>
                  <a:srgbClr val="58595B"/>
                </a:solidFill>
                <a:latin typeface="Calibri"/>
                <a:cs typeface="Calibri"/>
              </a:defRPr>
            </a:lvl1pPr>
          </a:lstStyle>
          <a:p>
            <a:r>
              <a:rPr dirty="0">
                <a:solidFill>
                  <a:schemeClr val="tx1"/>
                </a:solidFill>
                <a:latin typeface="+mj-lt"/>
              </a:rPr>
              <a:t>Hydro </a:t>
            </a:r>
            <a:r>
              <a:rPr lang="tr-TR" dirty="0" err="1">
                <a:solidFill>
                  <a:schemeClr val="tx1"/>
                </a:solidFill>
                <a:latin typeface="+mj-lt"/>
              </a:rPr>
              <a:t>box</a:t>
            </a:r>
            <a:endParaRPr dirty="0">
              <a:solidFill>
                <a:schemeClr val="tx1"/>
              </a:solidFill>
              <a:latin typeface="+mj-lt"/>
            </a:endParaRPr>
          </a:p>
        </p:txBody>
      </p:sp>
      <p:sp>
        <p:nvSpPr>
          <p:cNvPr id="24" name="object 99"/>
          <p:cNvSpPr txBox="1"/>
          <p:nvPr/>
        </p:nvSpPr>
        <p:spPr>
          <a:xfrm>
            <a:off x="3237435" y="1189676"/>
            <a:ext cx="449580" cy="259045"/>
          </a:xfrm>
          <a:prstGeom prst="rect">
            <a:avLst/>
          </a:prstGeom>
        </p:spPr>
        <p:txBody>
          <a:bodyPr vert="horz" wrap="square" lIns="0" tIns="12700" rIns="0" bIns="0" rtlCol="0">
            <a:spAutoFit/>
          </a:bodyPr>
          <a:lstStyle/>
          <a:p>
            <a:pPr marL="12700">
              <a:lnSpc>
                <a:spcPct val="100000"/>
              </a:lnSpc>
              <a:spcBef>
                <a:spcPts val="100"/>
              </a:spcBef>
            </a:pPr>
            <a:r>
              <a:rPr sz="800" i="1" spc="-5" dirty="0">
                <a:latin typeface="+mj-lt"/>
                <a:cs typeface="Calibri"/>
              </a:rPr>
              <a:t>3-way</a:t>
            </a:r>
            <a:r>
              <a:rPr sz="800" i="1" spc="-85" dirty="0">
                <a:latin typeface="+mj-lt"/>
                <a:cs typeface="Calibri"/>
              </a:rPr>
              <a:t> </a:t>
            </a:r>
            <a:r>
              <a:rPr sz="800" i="1" dirty="0">
                <a:latin typeface="+mj-lt"/>
                <a:cs typeface="Calibri"/>
              </a:rPr>
              <a:t>valve</a:t>
            </a:r>
            <a:endParaRPr sz="800" dirty="0">
              <a:latin typeface="+mj-lt"/>
              <a:cs typeface="Calibri"/>
            </a:endParaRPr>
          </a:p>
        </p:txBody>
      </p:sp>
      <p:sp>
        <p:nvSpPr>
          <p:cNvPr id="25" name="object 100"/>
          <p:cNvSpPr txBox="1"/>
          <p:nvPr/>
        </p:nvSpPr>
        <p:spPr>
          <a:xfrm>
            <a:off x="4510616" y="2402938"/>
            <a:ext cx="1120752" cy="166712"/>
          </a:xfrm>
          <a:prstGeom prst="rect">
            <a:avLst/>
          </a:prstGeom>
        </p:spPr>
        <p:txBody>
          <a:bodyPr vert="horz" wrap="square" lIns="0" tIns="12700" rIns="0" bIns="0" rtlCol="0">
            <a:spAutoFit/>
          </a:bodyPr>
          <a:lstStyle>
            <a:defPPr>
              <a:defRPr lang="de-DE"/>
            </a:defPPr>
            <a:lvl1pPr marL="12700" marR="5080" indent="3810">
              <a:lnSpc>
                <a:spcPct val="100000"/>
              </a:lnSpc>
              <a:spcBef>
                <a:spcPts val="100"/>
              </a:spcBef>
              <a:defRPr sz="1000" i="1">
                <a:solidFill>
                  <a:srgbClr val="58595B"/>
                </a:solidFill>
                <a:latin typeface="Calibri"/>
                <a:cs typeface="Calibri"/>
              </a:defRPr>
            </a:lvl1pPr>
          </a:lstStyle>
          <a:p>
            <a:r>
              <a:rPr lang="tr-TR" dirty="0" err="1">
                <a:solidFill>
                  <a:schemeClr val="tx1"/>
                </a:solidFill>
                <a:latin typeface="+mj-lt"/>
              </a:rPr>
              <a:t>Underf</a:t>
            </a:r>
            <a:r>
              <a:rPr dirty="0" err="1">
                <a:solidFill>
                  <a:schemeClr val="tx1"/>
                </a:solidFill>
                <a:latin typeface="+mj-lt"/>
              </a:rPr>
              <a:t>loor</a:t>
            </a:r>
            <a:r>
              <a:rPr dirty="0">
                <a:solidFill>
                  <a:schemeClr val="tx1"/>
                </a:solidFill>
                <a:latin typeface="+mj-lt"/>
              </a:rPr>
              <a:t> heating</a:t>
            </a:r>
          </a:p>
        </p:txBody>
      </p:sp>
      <p:sp>
        <p:nvSpPr>
          <p:cNvPr id="26" name="object 101"/>
          <p:cNvSpPr txBox="1"/>
          <p:nvPr/>
        </p:nvSpPr>
        <p:spPr>
          <a:xfrm>
            <a:off x="3741128" y="1994172"/>
            <a:ext cx="701286" cy="333425"/>
          </a:xfrm>
          <a:prstGeom prst="rect">
            <a:avLst/>
          </a:prstGeom>
        </p:spPr>
        <p:txBody>
          <a:bodyPr vert="horz" wrap="square" lIns="0" tIns="12700" rIns="0" bIns="0" rtlCol="0">
            <a:spAutoFit/>
          </a:bodyPr>
          <a:lstStyle>
            <a:defPPr>
              <a:defRPr lang="de-DE"/>
            </a:defPPr>
            <a:lvl1pPr marL="12700" marR="5080" indent="3810">
              <a:lnSpc>
                <a:spcPct val="100000"/>
              </a:lnSpc>
              <a:spcBef>
                <a:spcPts val="100"/>
              </a:spcBef>
              <a:defRPr sz="1000" i="1">
                <a:solidFill>
                  <a:srgbClr val="58595B"/>
                </a:solidFill>
                <a:latin typeface="Calibri"/>
                <a:cs typeface="Calibri"/>
              </a:defRPr>
            </a:lvl1pPr>
          </a:lstStyle>
          <a:p>
            <a:r>
              <a:rPr dirty="0">
                <a:solidFill>
                  <a:schemeClr val="tx1"/>
                </a:solidFill>
                <a:latin typeface="+mj-lt"/>
              </a:rPr>
              <a:t>Water </a:t>
            </a:r>
            <a:endParaRPr lang="tr-TR" dirty="0">
              <a:solidFill>
                <a:schemeClr val="tx1"/>
              </a:solidFill>
              <a:latin typeface="+mj-lt"/>
            </a:endParaRPr>
          </a:p>
          <a:p>
            <a:r>
              <a:rPr dirty="0">
                <a:solidFill>
                  <a:schemeClr val="tx1"/>
                </a:solidFill>
                <a:latin typeface="+mj-lt"/>
              </a:rPr>
              <a:t>tank</a:t>
            </a:r>
          </a:p>
        </p:txBody>
      </p:sp>
      <p:sp>
        <p:nvSpPr>
          <p:cNvPr id="27" name="object 102"/>
          <p:cNvSpPr txBox="1"/>
          <p:nvPr/>
        </p:nvSpPr>
        <p:spPr>
          <a:xfrm>
            <a:off x="4472779" y="1196122"/>
            <a:ext cx="1240138" cy="166712"/>
          </a:xfrm>
          <a:prstGeom prst="rect">
            <a:avLst/>
          </a:prstGeom>
        </p:spPr>
        <p:txBody>
          <a:bodyPr vert="horz" wrap="square" lIns="0" tIns="12700" rIns="0" bIns="0" rtlCol="0">
            <a:spAutoFit/>
          </a:bodyPr>
          <a:lstStyle/>
          <a:p>
            <a:pPr marL="12700" marR="5080" indent="3810">
              <a:lnSpc>
                <a:spcPct val="100000"/>
              </a:lnSpc>
              <a:spcBef>
                <a:spcPts val="100"/>
              </a:spcBef>
            </a:pPr>
            <a:r>
              <a:rPr sz="1000" i="1" dirty="0">
                <a:latin typeface="+mj-lt"/>
                <a:cs typeface="Calibri"/>
              </a:rPr>
              <a:t>Domestic</a:t>
            </a:r>
            <a:r>
              <a:rPr lang="tr-TR" sz="1000" i="1" dirty="0">
                <a:latin typeface="+mj-lt"/>
                <a:cs typeface="Calibri"/>
              </a:rPr>
              <a:t> </a:t>
            </a:r>
            <a:r>
              <a:rPr sz="1000" i="1" dirty="0">
                <a:latin typeface="+mj-lt"/>
                <a:cs typeface="Calibri"/>
              </a:rPr>
              <a:t>hot</a:t>
            </a:r>
            <a:r>
              <a:rPr sz="1000" i="1" spc="-35" dirty="0">
                <a:latin typeface="+mj-lt"/>
                <a:cs typeface="Calibri"/>
              </a:rPr>
              <a:t> </a:t>
            </a:r>
            <a:r>
              <a:rPr sz="1000" i="1" spc="-10" dirty="0">
                <a:latin typeface="+mj-lt"/>
                <a:cs typeface="Calibri"/>
              </a:rPr>
              <a:t>water</a:t>
            </a:r>
            <a:endParaRPr sz="1000" dirty="0">
              <a:latin typeface="+mj-lt"/>
              <a:cs typeface="Calibri"/>
            </a:endParaRPr>
          </a:p>
        </p:txBody>
      </p:sp>
      <p:sp>
        <p:nvSpPr>
          <p:cNvPr id="28" name="object 149"/>
          <p:cNvSpPr/>
          <p:nvPr/>
        </p:nvSpPr>
        <p:spPr>
          <a:xfrm>
            <a:off x="3309606" y="1514995"/>
            <a:ext cx="152619" cy="115813"/>
          </a:xfrm>
          <a:prstGeom prst="rect">
            <a:avLst/>
          </a:prstGeom>
          <a:blipFill>
            <a:blip r:embed="rId5" cstate="print"/>
            <a:stretch>
              <a:fillRect/>
            </a:stretch>
          </a:blipFill>
        </p:spPr>
        <p:txBody>
          <a:bodyPr wrap="square" lIns="0" tIns="0" rIns="0" bIns="0" rtlCol="0"/>
          <a:lstStyle/>
          <a:p>
            <a:endParaRPr/>
          </a:p>
        </p:txBody>
      </p:sp>
      <p:cxnSp>
        <p:nvCxnSpPr>
          <p:cNvPr id="31" name="Straight Connector 30"/>
          <p:cNvCxnSpPr/>
          <p:nvPr/>
        </p:nvCxnSpPr>
        <p:spPr>
          <a:xfrm flipV="1">
            <a:off x="267765" y="3511523"/>
            <a:ext cx="10520810" cy="0"/>
          </a:xfrm>
          <a:prstGeom prst="line">
            <a:avLst/>
          </a:prstGeom>
        </p:spPr>
        <p:style>
          <a:lnRef idx="1">
            <a:schemeClr val="accent6"/>
          </a:lnRef>
          <a:fillRef idx="0">
            <a:schemeClr val="accent6"/>
          </a:fillRef>
          <a:effectRef idx="0">
            <a:schemeClr val="accent6"/>
          </a:effectRef>
          <a:fontRef idx="minor">
            <a:schemeClr val="tx1"/>
          </a:fontRef>
        </p:style>
      </p:cxnSp>
      <p:pic>
        <p:nvPicPr>
          <p:cNvPr id="32" name="Picture 31"/>
          <p:cNvPicPr>
            <a:picLocks noChangeAspect="1"/>
          </p:cNvPicPr>
          <p:nvPr/>
        </p:nvPicPr>
        <p:blipFill>
          <a:blip r:embed="rId6"/>
          <a:stretch>
            <a:fillRect/>
          </a:stretch>
        </p:blipFill>
        <p:spPr>
          <a:xfrm>
            <a:off x="3769166" y="1158534"/>
            <a:ext cx="337525" cy="779376"/>
          </a:xfrm>
          <a:prstGeom prst="rect">
            <a:avLst/>
          </a:prstGeom>
        </p:spPr>
      </p:pic>
      <p:cxnSp>
        <p:nvCxnSpPr>
          <p:cNvPr id="34" name="Straight Connector 33"/>
          <p:cNvCxnSpPr/>
          <p:nvPr/>
        </p:nvCxnSpPr>
        <p:spPr>
          <a:xfrm flipH="1" flipV="1">
            <a:off x="2484859" y="2878284"/>
            <a:ext cx="195334" cy="1"/>
          </a:xfrm>
          <a:prstGeom prst="line">
            <a:avLst/>
          </a:prstGeom>
        </p:spPr>
        <p:style>
          <a:lnRef idx="1">
            <a:schemeClr val="dk1"/>
          </a:lnRef>
          <a:fillRef idx="0">
            <a:schemeClr val="dk1"/>
          </a:fillRef>
          <a:effectRef idx="0">
            <a:schemeClr val="dk1"/>
          </a:effectRef>
          <a:fontRef idx="minor">
            <a:schemeClr val="tx1"/>
          </a:fontRef>
        </p:style>
      </p:cxnSp>
      <p:sp>
        <p:nvSpPr>
          <p:cNvPr id="35" name="object 83"/>
          <p:cNvSpPr/>
          <p:nvPr/>
        </p:nvSpPr>
        <p:spPr>
          <a:xfrm>
            <a:off x="2334634" y="2221111"/>
            <a:ext cx="85725" cy="113664"/>
          </a:xfrm>
          <a:custGeom>
            <a:avLst/>
            <a:gdLst/>
            <a:ahLst/>
            <a:cxnLst/>
            <a:rect l="l" t="t" r="r" b="b"/>
            <a:pathLst>
              <a:path w="85725" h="113664">
                <a:moveTo>
                  <a:pt x="85471" y="0"/>
                </a:moveTo>
                <a:lnTo>
                  <a:pt x="0" y="56565"/>
                </a:lnTo>
                <a:lnTo>
                  <a:pt x="85471" y="113131"/>
                </a:lnTo>
                <a:lnTo>
                  <a:pt x="85471" y="0"/>
                </a:lnTo>
                <a:close/>
              </a:path>
            </a:pathLst>
          </a:custGeom>
          <a:solidFill>
            <a:schemeClr val="tx1"/>
          </a:solidFill>
        </p:spPr>
        <p:txBody>
          <a:bodyPr wrap="square" lIns="0" tIns="0" rIns="0" bIns="0" rtlCol="0"/>
          <a:lstStyle/>
          <a:p>
            <a:endParaRPr/>
          </a:p>
        </p:txBody>
      </p:sp>
      <p:cxnSp>
        <p:nvCxnSpPr>
          <p:cNvPr id="36" name="Straight Connector 35"/>
          <p:cNvCxnSpPr/>
          <p:nvPr/>
        </p:nvCxnSpPr>
        <p:spPr>
          <a:xfrm flipH="1" flipV="1">
            <a:off x="2549361" y="2479330"/>
            <a:ext cx="151690" cy="0"/>
          </a:xfrm>
          <a:prstGeom prst="line">
            <a:avLst/>
          </a:prstGeom>
        </p:spPr>
        <p:style>
          <a:lnRef idx="1">
            <a:schemeClr val="dk1"/>
          </a:lnRef>
          <a:fillRef idx="0">
            <a:schemeClr val="dk1"/>
          </a:fillRef>
          <a:effectRef idx="0">
            <a:schemeClr val="dk1"/>
          </a:effectRef>
          <a:fontRef idx="minor">
            <a:schemeClr val="tx1"/>
          </a:fontRef>
        </p:style>
      </p:cxnSp>
      <p:sp>
        <p:nvSpPr>
          <p:cNvPr id="37" name="object 93"/>
          <p:cNvSpPr/>
          <p:nvPr/>
        </p:nvSpPr>
        <p:spPr>
          <a:xfrm flipH="1">
            <a:off x="2487282" y="2237637"/>
            <a:ext cx="62079" cy="241693"/>
          </a:xfrm>
          <a:custGeom>
            <a:avLst/>
            <a:gdLst/>
            <a:ahLst/>
            <a:cxnLst/>
            <a:rect l="l" t="t" r="r" b="b"/>
            <a:pathLst>
              <a:path h="536575">
                <a:moveTo>
                  <a:pt x="0" y="0"/>
                </a:moveTo>
                <a:lnTo>
                  <a:pt x="0" y="536067"/>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38" name="object 88"/>
          <p:cNvSpPr/>
          <p:nvPr/>
        </p:nvSpPr>
        <p:spPr>
          <a:xfrm>
            <a:off x="2416710" y="2237638"/>
            <a:ext cx="132651" cy="54466"/>
          </a:xfrm>
          <a:custGeom>
            <a:avLst/>
            <a:gdLst/>
            <a:ahLst/>
            <a:cxnLst/>
            <a:rect l="l" t="t" r="r" b="b"/>
            <a:pathLst>
              <a:path w="474979">
                <a:moveTo>
                  <a:pt x="0" y="0"/>
                </a:moveTo>
                <a:lnTo>
                  <a:pt x="474776"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sp>
        <p:nvSpPr>
          <p:cNvPr id="39" name="object 93"/>
          <p:cNvSpPr/>
          <p:nvPr/>
        </p:nvSpPr>
        <p:spPr>
          <a:xfrm flipH="1">
            <a:off x="2422780" y="2313074"/>
            <a:ext cx="62079" cy="565210"/>
          </a:xfrm>
          <a:custGeom>
            <a:avLst/>
            <a:gdLst/>
            <a:ahLst/>
            <a:cxnLst/>
            <a:rect l="l" t="t" r="r" b="b"/>
            <a:pathLst>
              <a:path h="536575">
                <a:moveTo>
                  <a:pt x="0" y="0"/>
                </a:moveTo>
                <a:lnTo>
                  <a:pt x="0" y="536067"/>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a:p>
        </p:txBody>
      </p:sp>
      <p:cxnSp>
        <p:nvCxnSpPr>
          <p:cNvPr id="40" name="Straight Connector 39"/>
          <p:cNvCxnSpPr/>
          <p:nvPr/>
        </p:nvCxnSpPr>
        <p:spPr>
          <a:xfrm flipH="1" flipV="1">
            <a:off x="2416711" y="2308313"/>
            <a:ext cx="70571" cy="318"/>
          </a:xfrm>
          <a:prstGeom prst="line">
            <a:avLst/>
          </a:prstGeom>
        </p:spPr>
        <p:style>
          <a:lnRef idx="1">
            <a:schemeClr val="dk1"/>
          </a:lnRef>
          <a:fillRef idx="0">
            <a:schemeClr val="dk1"/>
          </a:fillRef>
          <a:effectRef idx="0">
            <a:schemeClr val="dk1"/>
          </a:effectRef>
          <a:fontRef idx="minor">
            <a:schemeClr val="tx1"/>
          </a:fontRef>
        </p:style>
      </p:cxnSp>
      <p:sp>
        <p:nvSpPr>
          <p:cNvPr id="41" name="object 138"/>
          <p:cNvSpPr txBox="1"/>
          <p:nvPr/>
        </p:nvSpPr>
        <p:spPr>
          <a:xfrm>
            <a:off x="1571819" y="4653481"/>
            <a:ext cx="2046391" cy="628377"/>
          </a:xfrm>
          <a:prstGeom prst="rect">
            <a:avLst/>
          </a:prstGeom>
        </p:spPr>
        <p:txBody>
          <a:bodyPr vert="horz" wrap="square" lIns="0" tIns="12700" rIns="0" bIns="0" rtlCol="0">
            <a:spAutoFit/>
          </a:bodyPr>
          <a:lstStyle/>
          <a:p>
            <a:pPr marL="12700" marR="5080">
              <a:lnSpc>
                <a:spcPct val="100000"/>
              </a:lnSpc>
              <a:spcBef>
                <a:spcPts val="100"/>
              </a:spcBef>
            </a:pPr>
            <a:r>
              <a:rPr lang="tr-TR" sz="1000" spc="-15" dirty="0" err="1">
                <a:latin typeface="+mj-lt"/>
                <a:cs typeface="Calibri"/>
              </a:rPr>
              <a:t>Rejected</a:t>
            </a:r>
            <a:r>
              <a:rPr lang="tr-TR" sz="1000" spc="-15" dirty="0">
                <a:latin typeface="+mj-lt"/>
                <a:cs typeface="Calibri"/>
              </a:rPr>
              <a:t> </a:t>
            </a:r>
            <a:r>
              <a:rPr lang="tr-TR" sz="1000" spc="-15" dirty="0" err="1">
                <a:latin typeface="+mj-lt"/>
                <a:cs typeface="Calibri"/>
              </a:rPr>
              <a:t>heat</a:t>
            </a:r>
            <a:r>
              <a:rPr lang="tr-TR" sz="1000" spc="-15" dirty="0">
                <a:latin typeface="+mj-lt"/>
                <a:cs typeface="Calibri"/>
              </a:rPr>
              <a:t> </a:t>
            </a:r>
            <a:r>
              <a:rPr lang="tr-TR" sz="1000" spc="-15" dirty="0" err="1">
                <a:latin typeface="+mj-lt"/>
                <a:cs typeface="Calibri"/>
              </a:rPr>
              <a:t>during</a:t>
            </a:r>
            <a:r>
              <a:rPr lang="tr-TR" sz="1000" spc="-15" dirty="0">
                <a:latin typeface="+mj-lt"/>
                <a:cs typeface="Calibri"/>
              </a:rPr>
              <a:t> </a:t>
            </a:r>
            <a:r>
              <a:rPr lang="tr-TR" sz="1000" spc="-15" dirty="0" err="1">
                <a:latin typeface="+mj-lt"/>
                <a:cs typeface="Calibri"/>
              </a:rPr>
              <a:t>cooling</a:t>
            </a:r>
            <a:r>
              <a:rPr lang="tr-TR" sz="1000" spc="-15" dirty="0">
                <a:latin typeface="+mj-lt"/>
                <a:cs typeface="Calibri"/>
              </a:rPr>
              <a:t> </a:t>
            </a:r>
            <a:r>
              <a:rPr lang="tr-TR" sz="1000" spc="-15" dirty="0" err="1">
                <a:latin typeface="+mj-lt"/>
                <a:cs typeface="Calibri"/>
              </a:rPr>
              <a:t>operation</a:t>
            </a:r>
            <a:r>
              <a:rPr lang="tr-TR" sz="1000" spc="-15" dirty="0">
                <a:latin typeface="+mj-lt"/>
                <a:cs typeface="Calibri"/>
              </a:rPr>
              <a:t> is </a:t>
            </a:r>
            <a:r>
              <a:rPr lang="tr-TR" sz="1000" spc="-15" dirty="0" err="1">
                <a:latin typeface="+mj-lt"/>
                <a:cs typeface="Calibri"/>
              </a:rPr>
              <a:t>used</a:t>
            </a:r>
            <a:r>
              <a:rPr lang="tr-TR" sz="1000" spc="-15" dirty="0">
                <a:latin typeface="+mj-lt"/>
                <a:cs typeface="Calibri"/>
              </a:rPr>
              <a:t> </a:t>
            </a:r>
            <a:r>
              <a:rPr lang="tr-TR" sz="1000" spc="-15" dirty="0" err="1">
                <a:latin typeface="+mj-lt"/>
                <a:cs typeface="Calibri"/>
              </a:rPr>
              <a:t>for</a:t>
            </a:r>
            <a:r>
              <a:rPr lang="tr-TR" sz="1000" spc="-15" dirty="0">
                <a:latin typeface="+mj-lt"/>
                <a:cs typeface="Calibri"/>
              </a:rPr>
              <a:t> </a:t>
            </a:r>
            <a:r>
              <a:rPr lang="tr-TR" sz="1000" spc="-15" dirty="0" err="1">
                <a:latin typeface="+mj-lt"/>
                <a:cs typeface="Calibri"/>
              </a:rPr>
              <a:t>heating</a:t>
            </a:r>
            <a:r>
              <a:rPr lang="tr-TR" sz="1000" spc="-15" dirty="0">
                <a:latin typeface="+mj-lt"/>
                <a:cs typeface="Calibri"/>
              </a:rPr>
              <a:t> </a:t>
            </a:r>
            <a:r>
              <a:rPr lang="tr-TR" sz="1000" spc="-15" dirty="0" err="1">
                <a:latin typeface="+mj-lt"/>
                <a:cs typeface="Calibri"/>
              </a:rPr>
              <a:t>and</a:t>
            </a:r>
            <a:r>
              <a:rPr lang="tr-TR" sz="1000" spc="-15" dirty="0">
                <a:latin typeface="+mj-lt"/>
                <a:cs typeface="Calibri"/>
              </a:rPr>
              <a:t>/</a:t>
            </a:r>
            <a:r>
              <a:rPr lang="tr-TR" sz="1000" spc="-15" dirty="0" err="1">
                <a:latin typeface="+mj-lt"/>
                <a:cs typeface="Calibri"/>
              </a:rPr>
              <a:t>or</a:t>
            </a:r>
            <a:r>
              <a:rPr lang="tr-TR" sz="1000" spc="-15" dirty="0">
                <a:latin typeface="+mj-lt"/>
                <a:cs typeface="Calibri"/>
              </a:rPr>
              <a:t> </a:t>
            </a:r>
            <a:r>
              <a:rPr lang="tr-TR" sz="1000" spc="-15" dirty="0" err="1">
                <a:latin typeface="+mj-lt"/>
                <a:cs typeface="Calibri"/>
              </a:rPr>
              <a:t>for</a:t>
            </a:r>
            <a:r>
              <a:rPr lang="tr-TR" sz="1000" spc="-15" dirty="0">
                <a:latin typeface="+mj-lt"/>
                <a:cs typeface="Calibri"/>
              </a:rPr>
              <a:t> </a:t>
            </a:r>
            <a:r>
              <a:rPr lang="tr-TR" sz="1000" spc="-15" dirty="0" err="1">
                <a:latin typeface="+mj-lt"/>
                <a:cs typeface="Calibri"/>
              </a:rPr>
              <a:t>domestic</a:t>
            </a:r>
            <a:r>
              <a:rPr lang="tr-TR" sz="1000" spc="-15" dirty="0">
                <a:latin typeface="+mj-lt"/>
                <a:cs typeface="Calibri"/>
              </a:rPr>
              <a:t> hot </a:t>
            </a:r>
            <a:r>
              <a:rPr lang="tr-TR" sz="1000" spc="-15" dirty="0" err="1">
                <a:latin typeface="+mj-lt"/>
                <a:cs typeface="Calibri"/>
              </a:rPr>
              <a:t>water</a:t>
            </a:r>
            <a:r>
              <a:rPr lang="tr-TR" sz="1000" spc="-15" dirty="0">
                <a:latin typeface="+mj-lt"/>
                <a:cs typeface="Calibri"/>
              </a:rPr>
              <a:t> at </a:t>
            </a:r>
            <a:r>
              <a:rPr lang="tr-TR" sz="1000" spc="-15" dirty="0" err="1">
                <a:latin typeface="+mj-lt"/>
                <a:cs typeface="Calibri"/>
              </a:rPr>
              <a:t>heat</a:t>
            </a:r>
            <a:r>
              <a:rPr lang="tr-TR" sz="1000" spc="-15" dirty="0">
                <a:latin typeface="+mj-lt"/>
                <a:cs typeface="Calibri"/>
              </a:rPr>
              <a:t> </a:t>
            </a:r>
            <a:r>
              <a:rPr lang="tr-TR" sz="1000" spc="-15" dirty="0" err="1">
                <a:latin typeface="+mj-lt"/>
                <a:cs typeface="Calibri"/>
              </a:rPr>
              <a:t>recovery</a:t>
            </a:r>
            <a:r>
              <a:rPr lang="tr-TR" sz="1000" spc="-15" dirty="0">
                <a:latin typeface="+mj-lt"/>
                <a:cs typeface="Calibri"/>
              </a:rPr>
              <a:t> </a:t>
            </a:r>
            <a:r>
              <a:rPr lang="tr-TR" sz="1000" spc="-15" dirty="0" err="1">
                <a:latin typeface="+mj-lt"/>
                <a:cs typeface="Calibri"/>
              </a:rPr>
              <a:t>vrf</a:t>
            </a:r>
            <a:r>
              <a:rPr lang="tr-TR" sz="1000" spc="-15" dirty="0">
                <a:latin typeface="+mj-lt"/>
                <a:cs typeface="Calibri"/>
              </a:rPr>
              <a:t> </a:t>
            </a:r>
            <a:r>
              <a:rPr lang="tr-TR" sz="1000" spc="-15" dirty="0" err="1">
                <a:latin typeface="+mj-lt"/>
                <a:cs typeface="Calibri"/>
              </a:rPr>
              <a:t>system</a:t>
            </a:r>
            <a:endParaRPr sz="1000" dirty="0">
              <a:latin typeface="+mj-lt"/>
              <a:cs typeface="Calibri"/>
            </a:endParaRPr>
          </a:p>
        </p:txBody>
      </p:sp>
      <p:sp>
        <p:nvSpPr>
          <p:cNvPr id="42" name="object 140"/>
          <p:cNvSpPr/>
          <p:nvPr/>
        </p:nvSpPr>
        <p:spPr>
          <a:xfrm>
            <a:off x="549473" y="4572892"/>
            <a:ext cx="924166" cy="576371"/>
          </a:xfrm>
          <a:prstGeom prst="rect">
            <a:avLst/>
          </a:prstGeom>
          <a:blipFill>
            <a:blip r:embed="rId7" cstate="print"/>
            <a:stretch>
              <a:fillRect/>
            </a:stretch>
          </a:blipFill>
        </p:spPr>
        <p:txBody>
          <a:bodyPr wrap="square" lIns="0" tIns="0" rIns="0" bIns="0" rtlCol="0"/>
          <a:lstStyle/>
          <a:p>
            <a:endParaRPr/>
          </a:p>
        </p:txBody>
      </p:sp>
      <p:sp>
        <p:nvSpPr>
          <p:cNvPr id="43" name="object 141"/>
          <p:cNvSpPr/>
          <p:nvPr/>
        </p:nvSpPr>
        <p:spPr>
          <a:xfrm>
            <a:off x="4764946" y="4731806"/>
            <a:ext cx="866422" cy="515019"/>
          </a:xfrm>
          <a:prstGeom prst="rect">
            <a:avLst/>
          </a:prstGeom>
          <a:blipFill>
            <a:blip r:embed="rId8" cstate="print"/>
            <a:stretch>
              <a:fillRect/>
            </a:stretch>
          </a:blipFill>
        </p:spPr>
        <p:txBody>
          <a:bodyPr wrap="square" lIns="0" tIns="0" rIns="0" bIns="0" rtlCol="0"/>
          <a:lstStyle/>
          <a:p>
            <a:endParaRPr/>
          </a:p>
        </p:txBody>
      </p:sp>
      <p:sp>
        <p:nvSpPr>
          <p:cNvPr id="44" name="object 142"/>
          <p:cNvSpPr txBox="1"/>
          <p:nvPr/>
        </p:nvSpPr>
        <p:spPr>
          <a:xfrm>
            <a:off x="3451089" y="5504962"/>
            <a:ext cx="1343180" cy="166712"/>
          </a:xfrm>
          <a:prstGeom prst="rect">
            <a:avLst/>
          </a:prstGeom>
        </p:spPr>
        <p:txBody>
          <a:bodyPr vert="horz" wrap="square" lIns="0" tIns="12700" rIns="0" bIns="0" rtlCol="0">
            <a:spAutoFit/>
          </a:bodyPr>
          <a:lstStyle/>
          <a:p>
            <a:pPr marL="12700" marR="5080" indent="10160">
              <a:lnSpc>
                <a:spcPct val="100000"/>
              </a:lnSpc>
              <a:spcBef>
                <a:spcPts val="100"/>
              </a:spcBef>
            </a:pPr>
            <a:r>
              <a:rPr sz="1000" spc="-5" dirty="0">
                <a:solidFill>
                  <a:srgbClr val="F26522"/>
                </a:solidFill>
                <a:latin typeface="+mj-lt"/>
                <a:cs typeface="Calibri"/>
              </a:rPr>
              <a:t>Hot </a:t>
            </a:r>
            <a:r>
              <a:rPr sz="1000" spc="-40" dirty="0">
                <a:solidFill>
                  <a:srgbClr val="F26522"/>
                </a:solidFill>
                <a:latin typeface="+mj-lt"/>
                <a:cs typeface="Calibri"/>
              </a:rPr>
              <a:t>Water</a:t>
            </a:r>
            <a:r>
              <a:rPr lang="tr-TR" sz="1000" spc="-40" dirty="0">
                <a:solidFill>
                  <a:srgbClr val="F26522"/>
                </a:solidFill>
                <a:latin typeface="+mj-lt"/>
                <a:cs typeface="Calibri"/>
              </a:rPr>
              <a:t> P</a:t>
            </a:r>
            <a:r>
              <a:rPr sz="1000" spc="-5" dirty="0" err="1">
                <a:solidFill>
                  <a:srgbClr val="F26522"/>
                </a:solidFill>
                <a:latin typeface="+mj-lt"/>
                <a:cs typeface="Calibri"/>
              </a:rPr>
              <a:t>roduction</a:t>
            </a:r>
            <a:endParaRPr sz="1000" dirty="0">
              <a:latin typeface="+mj-lt"/>
              <a:cs typeface="Calibri"/>
            </a:endParaRPr>
          </a:p>
        </p:txBody>
      </p:sp>
      <p:sp>
        <p:nvSpPr>
          <p:cNvPr id="45" name="object 143"/>
          <p:cNvSpPr txBox="1"/>
          <p:nvPr/>
        </p:nvSpPr>
        <p:spPr>
          <a:xfrm>
            <a:off x="738462" y="5246825"/>
            <a:ext cx="529332" cy="166712"/>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21409A"/>
                </a:solidFill>
                <a:latin typeface="+mj-lt"/>
                <a:cs typeface="Calibri"/>
              </a:rPr>
              <a:t>Cooling</a:t>
            </a:r>
            <a:endParaRPr sz="1000" dirty="0">
              <a:latin typeface="+mj-lt"/>
              <a:cs typeface="Calibri"/>
            </a:endParaRPr>
          </a:p>
        </p:txBody>
      </p:sp>
      <p:sp>
        <p:nvSpPr>
          <p:cNvPr id="46" name="object 144"/>
          <p:cNvSpPr txBox="1"/>
          <p:nvPr/>
        </p:nvSpPr>
        <p:spPr>
          <a:xfrm>
            <a:off x="5013236" y="5504962"/>
            <a:ext cx="48349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F26522"/>
                </a:solidFill>
                <a:latin typeface="+mj-lt"/>
                <a:cs typeface="Calibri"/>
              </a:rPr>
              <a:t>Heating</a:t>
            </a:r>
            <a:endParaRPr sz="1000" dirty="0">
              <a:latin typeface="+mj-lt"/>
              <a:cs typeface="Calibri"/>
            </a:endParaRPr>
          </a:p>
        </p:txBody>
      </p:sp>
      <p:sp>
        <p:nvSpPr>
          <p:cNvPr id="47" name="Rectangle 46"/>
          <p:cNvSpPr/>
          <p:nvPr/>
        </p:nvSpPr>
        <p:spPr>
          <a:xfrm>
            <a:off x="373055" y="1116613"/>
            <a:ext cx="1311578" cy="246221"/>
          </a:xfrm>
          <a:prstGeom prst="rect">
            <a:avLst/>
          </a:prstGeom>
        </p:spPr>
        <p:txBody>
          <a:bodyPr wrap="none">
            <a:spAutoFit/>
          </a:bodyPr>
          <a:lstStyle/>
          <a:p>
            <a:r>
              <a:rPr lang="tr-TR" sz="1000" b="1" i="1" u="sng" dirty="0" err="1"/>
              <a:t>System</a:t>
            </a:r>
            <a:r>
              <a:rPr lang="tr-TR" sz="1000" b="1" i="1" u="sng" dirty="0"/>
              <a:t> </a:t>
            </a:r>
            <a:r>
              <a:rPr lang="tr-TR" sz="1000" b="1" i="1" u="sng" dirty="0" err="1"/>
              <a:t>Schematic</a:t>
            </a:r>
            <a:endParaRPr lang="en-US" sz="1000" b="1" i="1" u="sng" dirty="0"/>
          </a:p>
        </p:txBody>
      </p:sp>
      <p:sp>
        <p:nvSpPr>
          <p:cNvPr id="48" name="Rectangle 47"/>
          <p:cNvSpPr/>
          <p:nvPr/>
        </p:nvSpPr>
        <p:spPr>
          <a:xfrm>
            <a:off x="434436" y="3536950"/>
            <a:ext cx="2382383" cy="246221"/>
          </a:xfrm>
          <a:prstGeom prst="rect">
            <a:avLst/>
          </a:prstGeom>
        </p:spPr>
        <p:txBody>
          <a:bodyPr wrap="none">
            <a:spAutoFit/>
          </a:bodyPr>
          <a:lstStyle/>
          <a:p>
            <a:r>
              <a:rPr lang="tr-TR" sz="1000" b="1" i="1" u="sng" dirty="0" err="1"/>
              <a:t>Free</a:t>
            </a:r>
            <a:r>
              <a:rPr lang="tr-TR" sz="1000" b="1" i="1" u="sng" dirty="0"/>
              <a:t> </a:t>
            </a:r>
            <a:r>
              <a:rPr lang="tr-TR" sz="1000" b="1" i="1" u="sng" dirty="0" err="1"/>
              <a:t>heating</a:t>
            </a:r>
            <a:r>
              <a:rPr lang="tr-TR" sz="1000" b="1" i="1" u="sng" dirty="0"/>
              <a:t> &amp; hot </a:t>
            </a:r>
            <a:r>
              <a:rPr lang="tr-TR" sz="1000" b="1" i="1" u="sng" dirty="0" err="1"/>
              <a:t>water</a:t>
            </a:r>
            <a:r>
              <a:rPr lang="tr-TR" sz="1000" b="1" i="1" u="sng" dirty="0"/>
              <a:t> </a:t>
            </a:r>
            <a:r>
              <a:rPr lang="tr-TR" sz="1000" b="1" i="1" u="sng" dirty="0" err="1"/>
              <a:t>production</a:t>
            </a:r>
            <a:endParaRPr lang="en-US" sz="1000" b="1" i="1" u="sng" dirty="0"/>
          </a:p>
        </p:txBody>
      </p:sp>
      <p:sp>
        <p:nvSpPr>
          <p:cNvPr id="50" name="Curved Down Arrow 49"/>
          <p:cNvSpPr/>
          <p:nvPr/>
        </p:nvSpPr>
        <p:spPr>
          <a:xfrm>
            <a:off x="939156" y="3862001"/>
            <a:ext cx="4467080" cy="718356"/>
          </a:xfrm>
          <a:prstGeom prst="curvedDownArrow">
            <a:avLst/>
          </a:prstGeom>
          <a:solidFill>
            <a:srgbClr val="5790BE"/>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1" name="Curved Down Arrow 50"/>
          <p:cNvSpPr/>
          <p:nvPr/>
        </p:nvSpPr>
        <p:spPr>
          <a:xfrm>
            <a:off x="939156" y="3952097"/>
            <a:ext cx="3167535" cy="615905"/>
          </a:xfrm>
          <a:prstGeom prst="curvedDownArrow">
            <a:avLst/>
          </a:prstGeom>
          <a:solidFill>
            <a:srgbClr val="5790BE"/>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2" name="Rectangle 51"/>
          <p:cNvSpPr/>
          <p:nvPr/>
        </p:nvSpPr>
        <p:spPr>
          <a:xfrm>
            <a:off x="4390167" y="4861078"/>
            <a:ext cx="319318" cy="369332"/>
          </a:xfrm>
          <a:prstGeom prst="rect">
            <a:avLst/>
          </a:prstGeom>
        </p:spPr>
        <p:txBody>
          <a:bodyPr wrap="none">
            <a:spAutoFit/>
          </a:bodyPr>
          <a:lstStyle/>
          <a:p>
            <a:r>
              <a:rPr lang="tr-TR" b="1" dirty="0"/>
              <a:t>+</a:t>
            </a:r>
            <a:endParaRPr lang="en-US" b="1" dirty="0"/>
          </a:p>
        </p:txBody>
      </p:sp>
      <p:cxnSp>
        <p:nvCxnSpPr>
          <p:cNvPr id="53" name="Straight Connector 52"/>
          <p:cNvCxnSpPr/>
          <p:nvPr/>
        </p:nvCxnSpPr>
        <p:spPr>
          <a:xfrm flipV="1">
            <a:off x="3399987" y="1630808"/>
            <a:ext cx="0" cy="13230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p:cNvCxnSpPr>
            <a:endCxn id="14" idx="1"/>
          </p:cNvCxnSpPr>
          <p:nvPr/>
        </p:nvCxnSpPr>
        <p:spPr>
          <a:xfrm>
            <a:off x="3399987" y="2957004"/>
            <a:ext cx="1131675" cy="14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p:cNvCxnSpPr>
            <a:endCxn id="28" idx="1"/>
          </p:cNvCxnSpPr>
          <p:nvPr/>
        </p:nvCxnSpPr>
        <p:spPr>
          <a:xfrm>
            <a:off x="2949096" y="1570092"/>
            <a:ext cx="360510" cy="281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p:cNvCxnSpPr/>
          <p:nvPr/>
        </p:nvCxnSpPr>
        <p:spPr>
          <a:xfrm flipH="1" flipV="1">
            <a:off x="5712917" y="1116613"/>
            <a:ext cx="0" cy="4742655"/>
          </a:xfrm>
          <a:prstGeom prst="line">
            <a:avLst/>
          </a:prstGeom>
        </p:spPr>
        <p:style>
          <a:lnRef idx="1">
            <a:schemeClr val="accent6"/>
          </a:lnRef>
          <a:fillRef idx="0">
            <a:schemeClr val="accent6"/>
          </a:fillRef>
          <a:effectRef idx="0">
            <a:schemeClr val="accent6"/>
          </a:effectRef>
          <a:fontRef idx="minor">
            <a:schemeClr val="tx1"/>
          </a:fontRef>
        </p:style>
      </p:cxnSp>
      <p:sp>
        <p:nvSpPr>
          <p:cNvPr id="57" name="TextBox 56"/>
          <p:cNvSpPr txBox="1"/>
          <p:nvPr/>
        </p:nvSpPr>
        <p:spPr>
          <a:xfrm>
            <a:off x="7865051" y="2407335"/>
            <a:ext cx="558658" cy="311150"/>
          </a:xfrm>
          <a:prstGeom prst="rect">
            <a:avLst/>
          </a:prstGeom>
          <a:noFill/>
        </p:spPr>
        <p:txBody>
          <a:bodyPr wrap="none" lIns="0" tIns="0" rIns="0" bIns="0" rtlCol="0" anchor="ctr">
            <a:noAutofit/>
          </a:bodyPr>
          <a:lstStyle/>
          <a:p>
            <a:pPr marR="0" defTabSz="914400" eaLnBrk="1" fontAlgn="auto" latinLnBrk="0" hangingPunct="1">
              <a:lnSpc>
                <a:spcPts val="2300"/>
              </a:lnSpc>
              <a:spcBef>
                <a:spcPts val="500"/>
              </a:spcBef>
              <a:spcAft>
                <a:spcPts val="0"/>
              </a:spcAft>
              <a:buClrTx/>
              <a:buSzTx/>
              <a:buFontTx/>
              <a:buNone/>
              <a:tabLst/>
            </a:pPr>
            <a:r>
              <a:rPr lang="tr-TR" sz="1000" kern="0" dirty="0" err="1">
                <a:solidFill>
                  <a:srgbClr val="000000"/>
                </a:solidFill>
              </a:rPr>
              <a:t>Hydro</a:t>
            </a:r>
            <a:r>
              <a:rPr lang="tr-TR" sz="1000" kern="0" dirty="0">
                <a:solidFill>
                  <a:srgbClr val="000000"/>
                </a:solidFill>
              </a:rPr>
              <a:t> </a:t>
            </a:r>
            <a:r>
              <a:rPr lang="tr-TR" sz="1000" kern="0" dirty="0" err="1">
                <a:solidFill>
                  <a:srgbClr val="000000"/>
                </a:solidFill>
              </a:rPr>
              <a:t>box</a:t>
            </a:r>
            <a:endParaRPr kumimoji="0" lang="en-US" sz="1000" b="0" i="0" u="none" strike="noStrike" kern="0" cap="none" spc="0" normalizeH="0" baseline="0" noProof="0" dirty="0">
              <a:ln>
                <a:noFill/>
              </a:ln>
              <a:solidFill>
                <a:srgbClr val="000000"/>
              </a:solidFill>
              <a:effectLst/>
              <a:uLnTx/>
              <a:uFillTx/>
            </a:endParaRPr>
          </a:p>
        </p:txBody>
      </p:sp>
      <p:sp>
        <p:nvSpPr>
          <p:cNvPr id="110" name="TextBox 109"/>
          <p:cNvSpPr txBox="1"/>
          <p:nvPr/>
        </p:nvSpPr>
        <p:spPr>
          <a:xfrm>
            <a:off x="7818247" y="1261623"/>
            <a:ext cx="2898224" cy="721912"/>
          </a:xfrm>
          <a:prstGeom prst="rect">
            <a:avLst/>
          </a:prstGeom>
          <a:noFill/>
        </p:spPr>
        <p:txBody>
          <a:bodyPr wrap="none" lIns="0" tIns="0" rIns="0" bIns="0" rtlCol="0" anchor="ctr">
            <a:noAutofit/>
          </a:bodyPr>
          <a:lstStyle/>
          <a:p>
            <a:pPr marR="0" defTabSz="914400" eaLnBrk="1" fontAlgn="auto" latinLnBrk="0" hangingPunct="1">
              <a:lnSpc>
                <a:spcPts val="2300"/>
              </a:lnSpc>
              <a:spcBef>
                <a:spcPts val="500"/>
              </a:spcBef>
              <a:spcAft>
                <a:spcPts val="0"/>
              </a:spcAft>
              <a:buClrTx/>
              <a:buSzTx/>
              <a:buFontTx/>
              <a:buNone/>
              <a:tabLst/>
            </a:pPr>
            <a:r>
              <a:rPr lang="tr-TR" sz="900" i="1" kern="0" dirty="0" err="1">
                <a:solidFill>
                  <a:srgbClr val="000000"/>
                </a:solidFill>
                <a:effectLst>
                  <a:outerShdw blurRad="38100" dist="38100" dir="2700000" algn="tl">
                    <a:srgbClr val="000000">
                      <a:alpha val="43137"/>
                    </a:srgbClr>
                  </a:outerShdw>
                </a:effectLst>
              </a:rPr>
              <a:t>For</a:t>
            </a:r>
            <a:r>
              <a:rPr lang="tr-TR" sz="900" i="1" kern="0" dirty="0">
                <a:solidFill>
                  <a:srgbClr val="000000"/>
                </a:solidFill>
                <a:effectLst>
                  <a:outerShdw blurRad="38100" dist="38100" dir="2700000" algn="tl">
                    <a:srgbClr val="000000">
                      <a:alpha val="43137"/>
                    </a:srgbClr>
                  </a:outerShdw>
                </a:effectLst>
              </a:rPr>
              <a:t> </a:t>
            </a:r>
            <a:r>
              <a:rPr lang="tr-TR" sz="900" i="1" kern="0" dirty="0" err="1">
                <a:solidFill>
                  <a:srgbClr val="000000"/>
                </a:solidFill>
                <a:effectLst>
                  <a:outerShdw blurRad="38100" dist="38100" dir="2700000" algn="tl">
                    <a:srgbClr val="000000">
                      <a:alpha val="43137"/>
                    </a:srgbClr>
                  </a:outerShdw>
                </a:effectLst>
              </a:rPr>
              <a:t>more</a:t>
            </a:r>
            <a:r>
              <a:rPr lang="tr-TR" sz="900" i="1" kern="0" dirty="0">
                <a:solidFill>
                  <a:srgbClr val="000000"/>
                </a:solidFill>
                <a:effectLst>
                  <a:outerShdw blurRad="38100" dist="38100" dir="2700000" algn="tl">
                    <a:srgbClr val="000000">
                      <a:alpha val="43137"/>
                    </a:srgbClr>
                  </a:outerShdw>
                </a:effectLst>
              </a:rPr>
              <a:t> </a:t>
            </a:r>
            <a:r>
              <a:rPr lang="tr-TR" sz="900" i="1" kern="0" dirty="0" err="1">
                <a:solidFill>
                  <a:srgbClr val="000000"/>
                </a:solidFill>
                <a:effectLst>
                  <a:outerShdw blurRad="38100" dist="38100" dir="2700000" algn="tl">
                    <a:srgbClr val="000000">
                      <a:alpha val="43137"/>
                    </a:srgbClr>
                  </a:outerShdw>
                </a:effectLst>
              </a:rPr>
              <a:t>information</a:t>
            </a:r>
            <a:r>
              <a:rPr lang="tr-TR" sz="900" i="1" kern="0" dirty="0">
                <a:solidFill>
                  <a:srgbClr val="000000"/>
                </a:solidFill>
                <a:effectLst>
                  <a:outerShdw blurRad="38100" dist="38100" dir="2700000" algn="tl">
                    <a:srgbClr val="000000">
                      <a:alpha val="43137"/>
                    </a:srgbClr>
                  </a:outerShdw>
                </a:effectLst>
              </a:rPr>
              <a:t> </a:t>
            </a:r>
            <a:r>
              <a:rPr lang="tr-TR" sz="900" i="1" kern="0" dirty="0" err="1">
                <a:solidFill>
                  <a:srgbClr val="000000"/>
                </a:solidFill>
                <a:effectLst>
                  <a:outerShdw blurRad="38100" dist="38100" dir="2700000" algn="tl">
                    <a:srgbClr val="000000">
                      <a:alpha val="43137"/>
                    </a:srgbClr>
                  </a:outerShdw>
                </a:effectLst>
              </a:rPr>
              <a:t>about</a:t>
            </a:r>
            <a:r>
              <a:rPr lang="tr-TR" sz="900" i="1" kern="0" dirty="0">
                <a:solidFill>
                  <a:srgbClr val="000000"/>
                </a:solidFill>
                <a:effectLst>
                  <a:outerShdw blurRad="38100" dist="38100" dir="2700000" algn="tl">
                    <a:srgbClr val="000000">
                      <a:alpha val="43137"/>
                    </a:srgbClr>
                  </a:outerShdw>
                </a:effectLst>
              </a:rPr>
              <a:t> </a:t>
            </a:r>
            <a:r>
              <a:rPr lang="tr-TR" sz="900" i="1" kern="0" dirty="0" err="1">
                <a:solidFill>
                  <a:srgbClr val="000000"/>
                </a:solidFill>
                <a:effectLst>
                  <a:outerShdw blurRad="38100" dist="38100" dir="2700000" algn="tl">
                    <a:srgbClr val="000000">
                      <a:alpha val="43137"/>
                    </a:srgbClr>
                  </a:outerShdw>
                </a:effectLst>
              </a:rPr>
              <a:t>hydro</a:t>
            </a:r>
            <a:r>
              <a:rPr lang="tr-TR" sz="900" i="1" kern="0" dirty="0">
                <a:solidFill>
                  <a:srgbClr val="000000"/>
                </a:solidFill>
                <a:effectLst>
                  <a:outerShdw blurRad="38100" dist="38100" dir="2700000" algn="tl">
                    <a:srgbClr val="000000">
                      <a:alpha val="43137"/>
                    </a:srgbClr>
                  </a:outerShdw>
                </a:effectLst>
              </a:rPr>
              <a:t> </a:t>
            </a:r>
            <a:r>
              <a:rPr lang="tr-TR" sz="900" i="1" kern="0" dirty="0" err="1">
                <a:solidFill>
                  <a:srgbClr val="000000"/>
                </a:solidFill>
                <a:effectLst>
                  <a:outerShdw blurRad="38100" dist="38100" dir="2700000" algn="tl">
                    <a:srgbClr val="000000">
                      <a:alpha val="43137"/>
                    </a:srgbClr>
                  </a:outerShdw>
                </a:effectLst>
              </a:rPr>
              <a:t>box</a:t>
            </a:r>
            <a:r>
              <a:rPr lang="tr-TR" sz="900" i="1" kern="0" dirty="0">
                <a:solidFill>
                  <a:srgbClr val="000000"/>
                </a:solidFill>
                <a:effectLst>
                  <a:outerShdw blurRad="38100" dist="38100" dir="2700000" algn="tl">
                    <a:srgbClr val="000000">
                      <a:alpha val="43137"/>
                    </a:srgbClr>
                  </a:outerShdw>
                </a:effectLst>
              </a:rPr>
              <a:t> </a:t>
            </a:r>
            <a:r>
              <a:rPr lang="tr-TR" sz="900" i="1" kern="0" dirty="0" err="1">
                <a:solidFill>
                  <a:srgbClr val="000000"/>
                </a:solidFill>
                <a:effectLst>
                  <a:outerShdw blurRad="38100" dist="38100" dir="2700000" algn="tl">
                    <a:srgbClr val="000000">
                      <a:alpha val="43137"/>
                    </a:srgbClr>
                  </a:outerShdw>
                </a:effectLst>
              </a:rPr>
              <a:t>applications</a:t>
            </a:r>
            <a:r>
              <a:rPr lang="tr-TR" sz="900" i="1" kern="0" dirty="0">
                <a:solidFill>
                  <a:srgbClr val="000000"/>
                </a:solidFill>
                <a:effectLst>
                  <a:outerShdw blurRad="38100" dist="38100" dir="2700000" algn="tl">
                    <a:srgbClr val="000000">
                      <a:alpha val="43137"/>
                    </a:srgbClr>
                  </a:outerShdw>
                </a:effectLst>
              </a:rPr>
              <a:t>, </a:t>
            </a:r>
          </a:p>
          <a:p>
            <a:pPr marR="0" defTabSz="914400" eaLnBrk="1" fontAlgn="auto" latinLnBrk="0" hangingPunct="1">
              <a:lnSpc>
                <a:spcPts val="2300"/>
              </a:lnSpc>
              <a:spcBef>
                <a:spcPts val="500"/>
              </a:spcBef>
              <a:spcAft>
                <a:spcPts val="0"/>
              </a:spcAft>
              <a:buClrTx/>
              <a:buSzTx/>
              <a:buFontTx/>
              <a:buNone/>
              <a:tabLst/>
            </a:pPr>
            <a:r>
              <a:rPr kumimoji="0" lang="tr-TR" sz="900" b="0" i="1"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rPr>
              <a:t>Please</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refer</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to</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Hydro</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box</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product</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information</a:t>
            </a:r>
            <a:r>
              <a:rPr kumimoji="0" lang="tr-TR" sz="900" b="0" i="1" strike="noStrike" kern="0" cap="none" spc="0" normalizeH="0" noProof="0" dirty="0">
                <a:ln>
                  <a:noFill/>
                </a:ln>
                <a:solidFill>
                  <a:srgbClr val="000000"/>
                </a:solidFill>
                <a:effectLst>
                  <a:outerShdw blurRad="38100" dist="38100" dir="2700000" algn="tl">
                    <a:srgbClr val="000000">
                      <a:alpha val="43137"/>
                    </a:srgbClr>
                  </a:outerShdw>
                </a:effectLst>
                <a:uLnTx/>
                <a:uFillTx/>
              </a:rPr>
              <a:t> </a:t>
            </a:r>
            <a:r>
              <a:rPr kumimoji="0" lang="tr-TR" sz="900" b="0" i="1" strike="noStrike" kern="0" cap="none" spc="0" normalizeH="0" noProof="0" dirty="0" err="1">
                <a:ln>
                  <a:noFill/>
                </a:ln>
                <a:solidFill>
                  <a:srgbClr val="000000"/>
                </a:solidFill>
                <a:effectLst>
                  <a:outerShdw blurRad="38100" dist="38100" dir="2700000" algn="tl">
                    <a:srgbClr val="000000">
                      <a:alpha val="43137"/>
                    </a:srgbClr>
                  </a:outerShdw>
                </a:effectLst>
                <a:uLnTx/>
                <a:uFillTx/>
              </a:rPr>
              <a:t>presentation</a:t>
            </a:r>
            <a:endParaRPr kumimoji="0" lang="en-US" sz="900" b="0" i="1" strike="noStrike" kern="0" cap="none" spc="0" normalizeH="0" baseline="0" noProof="0" dirty="0">
              <a:ln>
                <a:noFill/>
              </a:ln>
              <a:solidFill>
                <a:srgbClr val="000000"/>
              </a:solidFill>
              <a:effectLst>
                <a:outerShdw blurRad="38100" dist="38100" dir="2700000" algn="tl">
                  <a:srgbClr val="000000">
                    <a:alpha val="43137"/>
                  </a:srgbClr>
                </a:outerShdw>
              </a:effectLst>
              <a:uLnTx/>
              <a:uFillTx/>
            </a:endParaRPr>
          </a:p>
        </p:txBody>
      </p:sp>
      <p:pic>
        <p:nvPicPr>
          <p:cNvPr id="58" name="Picture 57"/>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846" y="2160511"/>
            <a:ext cx="906229" cy="1359343"/>
          </a:xfrm>
          <a:prstGeom prst="rect">
            <a:avLst/>
          </a:prstGeom>
        </p:spPr>
      </p:pic>
      <p:pic>
        <p:nvPicPr>
          <p:cNvPr id="8" name="Picture 7"/>
          <p:cNvPicPr>
            <a:picLocks noChangeAspect="1"/>
          </p:cNvPicPr>
          <p:nvPr/>
        </p:nvPicPr>
        <p:blipFill>
          <a:blip r:embed="rId10"/>
          <a:stretch>
            <a:fillRect/>
          </a:stretch>
        </p:blipFill>
        <p:spPr>
          <a:xfrm>
            <a:off x="6266024" y="1213369"/>
            <a:ext cx="1340077" cy="2195819"/>
          </a:xfrm>
          <a:prstGeom prst="rect">
            <a:avLst/>
          </a:prstGeom>
        </p:spPr>
      </p:pic>
      <p:pic>
        <p:nvPicPr>
          <p:cNvPr id="59" name="Picture 58"/>
          <p:cNvPicPr>
            <a:picLocks noChangeAspect="1"/>
          </p:cNvPicPr>
          <p:nvPr/>
        </p:nvPicPr>
        <p:blipFill>
          <a:blip r:embed="rId11"/>
          <a:stretch>
            <a:fillRect/>
          </a:stretch>
        </p:blipFill>
        <p:spPr>
          <a:xfrm>
            <a:off x="9633325" y="2503161"/>
            <a:ext cx="744888" cy="709076"/>
          </a:xfrm>
          <a:prstGeom prst="rect">
            <a:avLst/>
          </a:prstGeom>
        </p:spPr>
      </p:pic>
      <p:pic>
        <p:nvPicPr>
          <p:cNvPr id="61" name="Picture 60"/>
          <p:cNvPicPr>
            <a:picLocks noChangeAspect="1"/>
          </p:cNvPicPr>
          <p:nvPr/>
        </p:nvPicPr>
        <p:blipFill>
          <a:blip r:embed="rId10"/>
          <a:stretch>
            <a:fillRect/>
          </a:stretch>
        </p:blipFill>
        <p:spPr>
          <a:xfrm>
            <a:off x="2553950" y="1119825"/>
            <a:ext cx="494150" cy="809703"/>
          </a:xfrm>
          <a:prstGeom prst="rect">
            <a:avLst/>
          </a:prstGeom>
        </p:spPr>
      </p:pic>
      <p:pic>
        <p:nvPicPr>
          <p:cNvPr id="63" name="Picture 62"/>
          <p:cNvPicPr>
            <a:picLocks noChangeAspect="1"/>
          </p:cNvPicPr>
          <p:nvPr/>
        </p:nvPicPr>
        <p:blipFill>
          <a:blip r:embed="rId10"/>
          <a:stretch>
            <a:fillRect/>
          </a:stretch>
        </p:blipFill>
        <p:spPr>
          <a:xfrm>
            <a:off x="3616728" y="4608230"/>
            <a:ext cx="554472" cy="908545"/>
          </a:xfrm>
          <a:prstGeom prst="rect">
            <a:avLst/>
          </a:prstGeom>
        </p:spPr>
      </p:pic>
      <p:pic>
        <p:nvPicPr>
          <p:cNvPr id="60" name="Picture 59"/>
          <p:cNvPicPr>
            <a:picLocks noChangeAspect="1"/>
          </p:cNvPicPr>
          <p:nvPr/>
        </p:nvPicPr>
        <p:blipFill>
          <a:blip r:embed="rId12">
            <a:clrChange>
              <a:clrFrom>
                <a:srgbClr val="FFFFFF"/>
              </a:clrFrom>
              <a:clrTo>
                <a:srgbClr val="FFFFFF">
                  <a:alpha val="0"/>
                </a:srgbClr>
              </a:clrTo>
            </a:clrChange>
          </a:blip>
          <a:stretch>
            <a:fillRect/>
          </a:stretch>
        </p:blipFill>
        <p:spPr>
          <a:xfrm>
            <a:off x="1726951" y="2066073"/>
            <a:ext cx="543111" cy="313876"/>
          </a:xfrm>
          <a:prstGeom prst="rect">
            <a:avLst/>
          </a:prstGeom>
        </p:spPr>
      </p:pic>
      <p:sp>
        <p:nvSpPr>
          <p:cNvPr id="64" name="Title 1">
            <a:extLst>
              <a:ext uri="{FF2B5EF4-FFF2-40B4-BE49-F238E27FC236}">
                <a16:creationId xmlns:a16="http://schemas.microsoft.com/office/drawing/2014/main" id="{5C201FC3-9B49-4E94-AE6F-9B219F34F38B}"/>
              </a:ext>
            </a:extLst>
          </p:cNvPr>
          <p:cNvSpPr>
            <a:spLocks noGrp="1"/>
          </p:cNvSpPr>
          <p:nvPr>
            <p:ph type="title"/>
          </p:nvPr>
        </p:nvSpPr>
        <p:spPr>
          <a:xfrm>
            <a:off x="259200" y="648000"/>
            <a:ext cx="10450800" cy="388800"/>
          </a:xfrm>
        </p:spPr>
        <p:txBody>
          <a:bodyPr/>
          <a:lstStyle/>
          <a:p>
            <a:r>
              <a:rPr lang="en-US"/>
              <a:t>Product Line up &amp; Feature</a:t>
            </a:r>
            <a:br>
              <a:rPr lang="en-US"/>
            </a:br>
            <a:br>
              <a:rPr lang="en-US"/>
            </a:br>
            <a:br>
              <a:rPr lang="en-US"/>
            </a:br>
            <a:br>
              <a:rPr lang="en-US"/>
            </a:br>
            <a:br>
              <a:rPr lang="en-US"/>
            </a:br>
            <a:endParaRPr lang="en-US"/>
          </a:p>
        </p:txBody>
      </p:sp>
      <p:sp>
        <p:nvSpPr>
          <p:cNvPr id="65" name="Text Placeholder 2">
            <a:extLst>
              <a:ext uri="{FF2B5EF4-FFF2-40B4-BE49-F238E27FC236}">
                <a16:creationId xmlns:a16="http://schemas.microsoft.com/office/drawing/2014/main" id="{6DA98657-0CA9-4423-A2E9-72E2D1A67FDC}"/>
              </a:ext>
            </a:extLst>
          </p:cNvPr>
          <p:cNvSpPr>
            <a:spLocks noGrp="1"/>
          </p:cNvSpPr>
          <p:nvPr>
            <p:ph type="body" sz="quarter" idx="15"/>
          </p:nvPr>
        </p:nvSpPr>
        <p:spPr>
          <a:xfrm>
            <a:off x="259200" y="259200"/>
            <a:ext cx="10450800" cy="388800"/>
          </a:xfrm>
        </p:spPr>
        <p:txBody>
          <a:bodyPr/>
          <a:lstStyle/>
          <a:p>
            <a:r>
              <a:rPr lang="de-DE"/>
              <a:t>Hydrobox AF-HB 140-1</a:t>
            </a:r>
            <a:endParaRPr lang="en-US"/>
          </a:p>
          <a:p>
            <a:endParaRPr lang="en-US"/>
          </a:p>
        </p:txBody>
      </p:sp>
    </p:spTree>
    <p:extLst>
      <p:ext uri="{BB962C8B-B14F-4D97-AF65-F5344CB8AC3E}">
        <p14:creationId xmlns:p14="http://schemas.microsoft.com/office/powerpoint/2010/main" val="3416036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dirty="0" err="1"/>
              <a:t>Hydraulics</a:t>
            </a:r>
            <a:endParaRPr lang="en-US" dirty="0"/>
          </a:p>
        </p:txBody>
      </p:sp>
      <p:pic>
        <p:nvPicPr>
          <p:cNvPr id="3" name="Grafik 2"/>
          <p:cNvPicPr>
            <a:picLocks noChangeAspect="1"/>
          </p:cNvPicPr>
          <p:nvPr/>
        </p:nvPicPr>
        <p:blipFill>
          <a:blip r:embed="rId2"/>
          <a:stretch>
            <a:fillRect/>
          </a:stretch>
        </p:blipFill>
        <p:spPr>
          <a:xfrm>
            <a:off x="259200" y="1301446"/>
            <a:ext cx="5759718" cy="2978892"/>
          </a:xfrm>
          <a:prstGeom prst="rect">
            <a:avLst/>
          </a:prstGeom>
        </p:spPr>
      </p:pic>
      <p:pic>
        <p:nvPicPr>
          <p:cNvPr id="4" name="Grafik 3"/>
          <p:cNvPicPr>
            <a:picLocks noChangeAspect="1"/>
          </p:cNvPicPr>
          <p:nvPr/>
        </p:nvPicPr>
        <p:blipFill>
          <a:blip r:embed="rId3"/>
          <a:stretch>
            <a:fillRect/>
          </a:stretch>
        </p:blipFill>
        <p:spPr>
          <a:xfrm>
            <a:off x="6339632" y="1319850"/>
            <a:ext cx="4283658" cy="2485070"/>
          </a:xfrm>
          <a:prstGeom prst="rect">
            <a:avLst/>
          </a:prstGeom>
        </p:spPr>
      </p:pic>
      <p:sp>
        <p:nvSpPr>
          <p:cNvPr id="5" name="Rechteck 4"/>
          <p:cNvSpPr/>
          <p:nvPr/>
        </p:nvSpPr>
        <p:spPr>
          <a:xfrm>
            <a:off x="210569" y="4280338"/>
            <a:ext cx="10548062" cy="1323439"/>
          </a:xfrm>
          <a:prstGeom prst="rect">
            <a:avLst/>
          </a:prstGeom>
        </p:spPr>
        <p:txBody>
          <a:bodyPr wrap="square">
            <a:spAutoFit/>
          </a:bodyPr>
          <a:lstStyle/>
          <a:p>
            <a:r>
              <a:rPr lang="en-US" sz="1600" dirty="0"/>
              <a:t>The system has two compressors (ODU and </a:t>
            </a:r>
            <a:r>
              <a:rPr lang="en-US" sz="1600" dirty="0" err="1"/>
              <a:t>Hydrobox</a:t>
            </a:r>
            <a:r>
              <a:rPr lang="en-US" sz="1600" dirty="0"/>
              <a:t>) and two refrigerant circuits. In </a:t>
            </a:r>
            <a:r>
              <a:rPr lang="en-US" sz="1600" b="1" dirty="0"/>
              <a:t>low temperature stage</a:t>
            </a:r>
            <a:r>
              <a:rPr lang="en-US" sz="1600" dirty="0"/>
              <a:t>, it is a </a:t>
            </a:r>
            <a:r>
              <a:rPr lang="en-US" sz="1600" dirty="0">
                <a:solidFill>
                  <a:srgbClr val="FF0000"/>
                </a:solidFill>
              </a:rPr>
              <a:t>R-410A</a:t>
            </a:r>
            <a:r>
              <a:rPr lang="en-US" sz="1600" dirty="0"/>
              <a:t> refrigerant cycle. R-410A absorbs the heat from environment and release heat energy to the plate heat exchanger within the hydro-box.</a:t>
            </a:r>
          </a:p>
          <a:p>
            <a:r>
              <a:rPr lang="en-US" sz="1600" dirty="0"/>
              <a:t>In </a:t>
            </a:r>
            <a:r>
              <a:rPr lang="en-US" sz="1600" b="1" dirty="0"/>
              <a:t>high temperature stage</a:t>
            </a:r>
            <a:r>
              <a:rPr lang="en-US" sz="1600" dirty="0"/>
              <a:t>, it is a </a:t>
            </a:r>
            <a:r>
              <a:rPr lang="en-US" sz="1600" dirty="0">
                <a:solidFill>
                  <a:srgbClr val="FF0000"/>
                </a:solidFill>
              </a:rPr>
              <a:t>R-134a</a:t>
            </a:r>
            <a:r>
              <a:rPr lang="en-US" sz="1600" dirty="0"/>
              <a:t> refrigerant system. R-134a absorbs heat from R-410A and release heat energy to water.</a:t>
            </a:r>
          </a:p>
        </p:txBody>
      </p:sp>
    </p:spTree>
    <p:extLst>
      <p:ext uri="{BB962C8B-B14F-4D97-AF65-F5344CB8AC3E}">
        <p14:creationId xmlns:p14="http://schemas.microsoft.com/office/powerpoint/2010/main" val="12035689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dirty="0" err="1"/>
              <a:t>Hydraulics</a:t>
            </a:r>
            <a:endParaRPr lang="en-US" dirty="0"/>
          </a:p>
        </p:txBody>
      </p:sp>
      <p:pic>
        <p:nvPicPr>
          <p:cNvPr id="3" name="Grafik 2"/>
          <p:cNvPicPr>
            <a:picLocks noChangeAspect="1"/>
          </p:cNvPicPr>
          <p:nvPr/>
        </p:nvPicPr>
        <p:blipFill>
          <a:blip r:embed="rId2"/>
          <a:stretch>
            <a:fillRect/>
          </a:stretch>
        </p:blipFill>
        <p:spPr>
          <a:xfrm>
            <a:off x="1576491" y="983326"/>
            <a:ext cx="6982589" cy="2902874"/>
          </a:xfrm>
          <a:prstGeom prst="rect">
            <a:avLst/>
          </a:prstGeom>
        </p:spPr>
      </p:pic>
      <p:pic>
        <p:nvPicPr>
          <p:cNvPr id="4" name="Grafik 3"/>
          <p:cNvPicPr>
            <a:picLocks noChangeAspect="1"/>
          </p:cNvPicPr>
          <p:nvPr/>
        </p:nvPicPr>
        <p:blipFill>
          <a:blip r:embed="rId3"/>
          <a:stretch>
            <a:fillRect/>
          </a:stretch>
        </p:blipFill>
        <p:spPr>
          <a:xfrm>
            <a:off x="2931674" y="3827477"/>
            <a:ext cx="6360009" cy="1901801"/>
          </a:xfrm>
          <a:prstGeom prst="rect">
            <a:avLst/>
          </a:prstGeom>
        </p:spPr>
      </p:pic>
    </p:spTree>
    <p:extLst>
      <p:ext uri="{BB962C8B-B14F-4D97-AF65-F5344CB8AC3E}">
        <p14:creationId xmlns:p14="http://schemas.microsoft.com/office/powerpoint/2010/main" val="2813652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a:t>Scenario 1</a:t>
            </a:r>
            <a:endParaRPr lang="en-US" dirty="0"/>
          </a:p>
        </p:txBody>
      </p:sp>
      <p:pic>
        <p:nvPicPr>
          <p:cNvPr id="4" name="Picture 3"/>
          <p:cNvPicPr>
            <a:picLocks noChangeAspect="1"/>
          </p:cNvPicPr>
          <p:nvPr/>
        </p:nvPicPr>
        <p:blipFill>
          <a:blip r:embed="rId2"/>
          <a:stretch>
            <a:fillRect/>
          </a:stretch>
        </p:blipFill>
        <p:spPr>
          <a:xfrm>
            <a:off x="782611" y="1869018"/>
            <a:ext cx="9242233" cy="3120865"/>
          </a:xfrm>
          <a:prstGeom prst="rect">
            <a:avLst/>
          </a:prstGeom>
        </p:spPr>
      </p:pic>
    </p:spTree>
    <p:extLst>
      <p:ext uri="{BB962C8B-B14F-4D97-AF65-F5344CB8AC3E}">
        <p14:creationId xmlns:p14="http://schemas.microsoft.com/office/powerpoint/2010/main" val="1715777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69C9-C71A-4048-AA40-ECD5544BDAFB}"/>
              </a:ext>
            </a:extLst>
          </p:cNvPr>
          <p:cNvSpPr>
            <a:spLocks noGrp="1"/>
          </p:cNvSpPr>
          <p:nvPr>
            <p:ph type="title"/>
          </p:nvPr>
        </p:nvSpPr>
        <p:spPr/>
        <p:txBody>
          <a:bodyPr/>
          <a:lstStyle/>
          <a:p>
            <a:r>
              <a:rPr lang="de-DE"/>
              <a:t>Connectable Max. IDU Quantity</a:t>
            </a:r>
            <a:endParaRPr lang="en-US"/>
          </a:p>
        </p:txBody>
      </p:sp>
      <p:sp>
        <p:nvSpPr>
          <p:cNvPr id="3" name="Text Placeholder 2">
            <a:extLst>
              <a:ext uri="{FF2B5EF4-FFF2-40B4-BE49-F238E27FC236}">
                <a16:creationId xmlns:a16="http://schemas.microsoft.com/office/drawing/2014/main" id="{7EE2D49D-7835-4682-A484-2211929B202D}"/>
              </a:ext>
            </a:extLst>
          </p:cNvPr>
          <p:cNvSpPr>
            <a:spLocks noGrp="1"/>
          </p:cNvSpPr>
          <p:nvPr>
            <p:ph type="body" sz="quarter" idx="15"/>
          </p:nvPr>
        </p:nvSpPr>
        <p:spPr/>
        <p:txBody>
          <a:bodyPr/>
          <a:lstStyle/>
          <a:p>
            <a:r>
              <a:rPr lang="en-US"/>
              <a:t>AF5300 ODU </a:t>
            </a:r>
          </a:p>
        </p:txBody>
      </p:sp>
      <p:graphicFrame>
        <p:nvGraphicFramePr>
          <p:cNvPr id="5" name="Table 4">
            <a:extLst>
              <a:ext uri="{FF2B5EF4-FFF2-40B4-BE49-F238E27FC236}">
                <a16:creationId xmlns:a16="http://schemas.microsoft.com/office/drawing/2014/main" id="{5BAA31CF-0A12-41A9-B306-0F1537098B25}"/>
              </a:ext>
            </a:extLst>
          </p:cNvPr>
          <p:cNvGraphicFramePr>
            <a:graphicFrameLocks noGrp="1"/>
          </p:cNvGraphicFramePr>
          <p:nvPr>
            <p:extLst>
              <p:ext uri="{D42A27DB-BD31-4B8C-83A1-F6EECF244321}">
                <p14:modId xmlns:p14="http://schemas.microsoft.com/office/powerpoint/2010/main" val="3862778142"/>
              </p:ext>
            </p:extLst>
          </p:nvPr>
        </p:nvGraphicFramePr>
        <p:xfrm>
          <a:off x="1389177" y="1140261"/>
          <a:ext cx="7625493" cy="4244340"/>
        </p:xfrm>
        <a:graphic>
          <a:graphicData uri="http://schemas.openxmlformats.org/drawingml/2006/table">
            <a:tbl>
              <a:tblPr firstRow="1" firstCol="1">
                <a:tableStyleId>{F5AB1C69-6EDB-4FF4-983F-18BD219EF322}</a:tableStyleId>
              </a:tblPr>
              <a:tblGrid>
                <a:gridCol w="2249488">
                  <a:extLst>
                    <a:ext uri="{9D8B030D-6E8A-4147-A177-3AD203B41FA5}">
                      <a16:colId xmlns:a16="http://schemas.microsoft.com/office/drawing/2014/main" val="1706840771"/>
                    </a:ext>
                  </a:extLst>
                </a:gridCol>
                <a:gridCol w="1794183">
                  <a:extLst>
                    <a:ext uri="{9D8B030D-6E8A-4147-A177-3AD203B41FA5}">
                      <a16:colId xmlns:a16="http://schemas.microsoft.com/office/drawing/2014/main" val="20000"/>
                    </a:ext>
                  </a:extLst>
                </a:gridCol>
                <a:gridCol w="1335204">
                  <a:extLst>
                    <a:ext uri="{9D8B030D-6E8A-4147-A177-3AD203B41FA5}">
                      <a16:colId xmlns:a16="http://schemas.microsoft.com/office/drawing/2014/main" val="20001"/>
                    </a:ext>
                  </a:extLst>
                </a:gridCol>
                <a:gridCol w="2246618">
                  <a:extLst>
                    <a:ext uri="{9D8B030D-6E8A-4147-A177-3AD203B41FA5}">
                      <a16:colId xmlns:a16="http://schemas.microsoft.com/office/drawing/2014/main" val="20002"/>
                    </a:ext>
                  </a:extLst>
                </a:gridCol>
              </a:tblGrid>
              <a:tr h="413166">
                <a:tc rowSpan="2">
                  <a:txBody>
                    <a:bodyPr/>
                    <a:lstStyle/>
                    <a:p>
                      <a:pPr algn="ctr" fontAlgn="ctr"/>
                      <a:r>
                        <a:rPr lang="tr-TR" sz="1000" u="none" strike="noStrike" dirty="0">
                          <a:effectLst/>
                        </a:rPr>
                        <a:t>Product</a:t>
                      </a:r>
                      <a:r>
                        <a:rPr lang="tr-TR" sz="1000" u="none" strike="noStrike" baseline="0" dirty="0">
                          <a:effectLst/>
                        </a:rPr>
                        <a:t> </a:t>
                      </a:r>
                      <a:r>
                        <a:rPr lang="tr-TR" sz="1000" u="none" strike="noStrike" baseline="0" dirty="0" err="1">
                          <a:effectLst/>
                        </a:rPr>
                        <a:t>Type</a:t>
                      </a:r>
                      <a:endParaRPr lang="en-US" sz="1000" b="1" i="0" u="none" strike="noStrike" dirty="0">
                        <a:solidFill>
                          <a:srgbClr val="000000"/>
                        </a:solidFill>
                        <a:effectLst/>
                        <a:latin typeface="Bosch Office Sans" pitchFamily="2" charset="0"/>
                      </a:endParaRPr>
                    </a:p>
                  </a:txBody>
                  <a:tcPr marL="9525" marR="9525" marT="9525" marB="0" anchor="ctr">
                    <a:solidFill>
                      <a:srgbClr val="0E78C5"/>
                    </a:solidFill>
                  </a:tcPr>
                </a:tc>
                <a:tc gridSpan="2">
                  <a:txBody>
                    <a:bodyPr/>
                    <a:lstStyle/>
                    <a:p>
                      <a:pPr algn="ctr" fontAlgn="ctr"/>
                      <a:r>
                        <a:rPr lang="en-US" sz="1000" u="none" strike="noStrike" dirty="0">
                          <a:effectLst/>
                        </a:rPr>
                        <a:t>Rated Cooling Capacity</a:t>
                      </a:r>
                      <a:endParaRPr lang="en-US" sz="1000" b="1" i="0" u="none" strike="noStrike" dirty="0">
                        <a:solidFill>
                          <a:srgbClr val="000000"/>
                        </a:solidFill>
                        <a:effectLst/>
                        <a:latin typeface="Bosch Office Sans" pitchFamily="2" charset="0"/>
                      </a:endParaRPr>
                    </a:p>
                  </a:txBody>
                  <a:tcPr marL="9525" marR="9525" marT="9525" marB="0" anchor="ctr">
                    <a:solidFill>
                      <a:srgbClr val="0E78C5"/>
                    </a:solidFill>
                  </a:tcPr>
                </a:tc>
                <a:tc hMerge="1">
                  <a:txBody>
                    <a:bodyPr/>
                    <a:lstStyle/>
                    <a:p>
                      <a:endParaRPr lang="en-US"/>
                    </a:p>
                  </a:txBody>
                  <a:tcPr/>
                </a:tc>
                <a:tc rowSpan="2">
                  <a:txBody>
                    <a:bodyPr/>
                    <a:lstStyle/>
                    <a:p>
                      <a:pPr algn="ctr" fontAlgn="ctr"/>
                      <a:r>
                        <a:rPr lang="en-US" sz="1000" u="none" strike="noStrike" dirty="0">
                          <a:effectLst/>
                        </a:rPr>
                        <a:t>Maximum number of </a:t>
                      </a:r>
                      <a:endParaRPr lang="tr-TR" sz="1000" u="none" strike="noStrike" dirty="0">
                        <a:effectLst/>
                      </a:endParaRPr>
                    </a:p>
                    <a:p>
                      <a:pPr algn="ctr" fontAlgn="ctr"/>
                      <a:r>
                        <a:rPr lang="en-US" sz="1000" u="none" strike="noStrike" dirty="0">
                          <a:effectLst/>
                        </a:rPr>
                        <a:t>connected indoor units</a:t>
                      </a:r>
                      <a:endParaRPr lang="en-US" sz="1000" b="1" i="0" u="none" strike="noStrike" dirty="0">
                        <a:solidFill>
                          <a:srgbClr val="000000"/>
                        </a:solidFill>
                        <a:effectLst/>
                        <a:latin typeface="Bosch Office Sans" pitchFamily="2" charset="0"/>
                      </a:endParaRPr>
                    </a:p>
                  </a:txBody>
                  <a:tcPr marL="9525" marR="9525" marT="9525" marB="0" anchor="ctr">
                    <a:solidFill>
                      <a:srgbClr val="0E78C5"/>
                    </a:solidFill>
                  </a:tcPr>
                </a:tc>
                <a:extLst>
                  <a:ext uri="{0D108BD9-81ED-4DB2-BD59-A6C34878D82A}">
                    <a16:rowId xmlns:a16="http://schemas.microsoft.com/office/drawing/2014/main" val="10000"/>
                  </a:ext>
                </a:extLst>
              </a:tr>
              <a:tr h="212843">
                <a:tc vMerge="1">
                  <a:txBody>
                    <a:bodyPr/>
                    <a:lstStyle/>
                    <a:p>
                      <a:pPr algn="ctr" fontAlgn="ctr"/>
                      <a:endParaRPr lang="en-US" sz="1000" b="1" i="0" u="none" strike="noStrike" dirty="0">
                        <a:solidFill>
                          <a:srgbClr val="000000"/>
                        </a:solidFill>
                        <a:effectLst/>
                        <a:latin typeface="Bosch Office Sans" pitchFamily="2" charset="0"/>
                      </a:endParaRPr>
                    </a:p>
                  </a:txBody>
                  <a:tcPr marL="9525" marR="9525" marT="9525"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000" u="none" strike="noStrike" dirty="0">
                          <a:effectLst/>
                        </a:rPr>
                        <a:t>kW</a:t>
                      </a:r>
                      <a:endParaRPr lang="en-US" sz="1000" b="1"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HP</a:t>
                      </a:r>
                      <a:endParaRPr lang="en-US" sz="1000" b="1" i="0" u="none" strike="noStrike" dirty="0">
                        <a:solidFill>
                          <a:srgbClr val="000000"/>
                        </a:solidFill>
                        <a:effectLst/>
                        <a:latin typeface="Bosch Office Sans" pitchFamily="2" charset="0"/>
                      </a:endParaRPr>
                    </a:p>
                  </a:txBody>
                  <a:tcPr marL="9525" marR="9525" marT="9525" marB="0" anchor="ctr">
                    <a:solidFill>
                      <a:srgbClr val="E7ECF5"/>
                    </a:solidFill>
                  </a:tcPr>
                </a:tc>
                <a:tc vMerge="1">
                  <a:txBody>
                    <a:bodyPr/>
                    <a:lstStyle/>
                    <a:p>
                      <a:endParaRPr lang="en-US"/>
                    </a:p>
                  </a:txBody>
                  <a:tcPr/>
                </a:tc>
                <a:extLst>
                  <a:ext uri="{0D108BD9-81ED-4DB2-BD59-A6C34878D82A}">
                    <a16:rowId xmlns:a16="http://schemas.microsoft.com/office/drawing/2014/main" val="10001"/>
                  </a:ext>
                </a:extLst>
              </a:tr>
              <a:tr h="212843">
                <a:tc>
                  <a:txBody>
                    <a:bodyPr/>
                    <a:lstStyle/>
                    <a:p>
                      <a:pPr algn="l" fontAlgn="ctr"/>
                      <a:r>
                        <a:rPr lang="en-US" sz="1000" u="none" strike="noStrike" dirty="0">
                          <a:effectLst/>
                        </a:rPr>
                        <a:t>AF5300A 25 C-3</a:t>
                      </a:r>
                      <a:endParaRPr lang="en-US" sz="1000" b="0" i="0" u="none" strike="noStrike" dirty="0">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25.2</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8</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13</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2"/>
                  </a:ext>
                </a:extLst>
              </a:tr>
              <a:tr h="212843">
                <a:tc>
                  <a:txBody>
                    <a:bodyPr/>
                    <a:lstStyle/>
                    <a:p>
                      <a:pPr algn="l" fontAlgn="ctr"/>
                      <a:r>
                        <a:rPr lang="en-US" sz="1000" u="none" strike="noStrike">
                          <a:effectLst/>
                        </a:rPr>
                        <a:t>AF5300A 28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28.0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10</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16</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3"/>
                  </a:ext>
                </a:extLst>
              </a:tr>
              <a:tr h="212843">
                <a:tc>
                  <a:txBody>
                    <a:bodyPr/>
                    <a:lstStyle/>
                    <a:p>
                      <a:pPr algn="l" fontAlgn="ctr"/>
                      <a:r>
                        <a:rPr lang="en-US" sz="1000" u="none" strike="noStrike">
                          <a:effectLst/>
                        </a:rPr>
                        <a:t>AF5300A 33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33.5</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12</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20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4"/>
                  </a:ext>
                </a:extLst>
              </a:tr>
              <a:tr h="212843">
                <a:tc>
                  <a:txBody>
                    <a:bodyPr/>
                    <a:lstStyle/>
                    <a:p>
                      <a:pPr algn="l" fontAlgn="ctr"/>
                      <a:r>
                        <a:rPr lang="en-US" sz="1000" u="none" strike="noStrike">
                          <a:effectLst/>
                        </a:rPr>
                        <a:t>AF5300A 40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40.0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14</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23</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5"/>
                  </a:ext>
                </a:extLst>
              </a:tr>
              <a:tr h="212843">
                <a:tc>
                  <a:txBody>
                    <a:bodyPr/>
                    <a:lstStyle/>
                    <a:p>
                      <a:pPr algn="l" fontAlgn="ctr"/>
                      <a:r>
                        <a:rPr lang="en-US" sz="1000" u="none" strike="noStrike">
                          <a:effectLst/>
                        </a:rPr>
                        <a:t>AF5300A 45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45.0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16</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26</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6"/>
                  </a:ext>
                </a:extLst>
              </a:tr>
              <a:tr h="212843">
                <a:tc>
                  <a:txBody>
                    <a:bodyPr/>
                    <a:lstStyle/>
                    <a:p>
                      <a:pPr algn="l" fontAlgn="ctr"/>
                      <a:r>
                        <a:rPr lang="en-US" sz="1000" u="none" strike="noStrike">
                          <a:effectLst/>
                        </a:rPr>
                        <a:t>AF5300A 50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50.0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18</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29</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7"/>
                  </a:ext>
                </a:extLst>
              </a:tr>
              <a:tr h="212843">
                <a:tc>
                  <a:txBody>
                    <a:bodyPr/>
                    <a:lstStyle/>
                    <a:p>
                      <a:pPr algn="l" fontAlgn="ctr"/>
                      <a:r>
                        <a:rPr lang="en-US" sz="1000" u="none" strike="noStrike">
                          <a:effectLst/>
                        </a:rPr>
                        <a:t>AF5300A 56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a:effectLst/>
                        </a:rPr>
                        <a:t>56.0</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20</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33</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8"/>
                  </a:ext>
                </a:extLst>
              </a:tr>
              <a:tr h="212843">
                <a:tc>
                  <a:txBody>
                    <a:bodyPr/>
                    <a:lstStyle/>
                    <a:p>
                      <a:pPr algn="l" fontAlgn="ctr"/>
                      <a:r>
                        <a:rPr lang="en-US" sz="1000" u="none" strike="noStrike">
                          <a:effectLst/>
                        </a:rPr>
                        <a:t>AF5300A 62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61.5</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22</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36</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09"/>
                  </a:ext>
                </a:extLst>
              </a:tr>
              <a:tr h="212843">
                <a:tc>
                  <a:txBody>
                    <a:bodyPr/>
                    <a:lstStyle/>
                    <a:p>
                      <a:pPr algn="l" fontAlgn="ctr"/>
                      <a:r>
                        <a:rPr lang="en-US" sz="1000" u="none" strike="noStrike">
                          <a:effectLst/>
                        </a:rPr>
                        <a:t>AF5300A 67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67.0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24</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39</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0"/>
                  </a:ext>
                </a:extLst>
              </a:tr>
              <a:tr h="212843">
                <a:tc>
                  <a:txBody>
                    <a:bodyPr/>
                    <a:lstStyle/>
                    <a:p>
                      <a:pPr algn="l" fontAlgn="ctr"/>
                      <a:r>
                        <a:rPr lang="en-US" sz="1000" u="none" strike="noStrike">
                          <a:effectLst/>
                        </a:rPr>
                        <a:t>AF5300A 73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73.0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26</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43</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1"/>
                  </a:ext>
                </a:extLst>
              </a:tr>
              <a:tr h="212843">
                <a:tc>
                  <a:txBody>
                    <a:bodyPr/>
                    <a:lstStyle/>
                    <a:p>
                      <a:pPr algn="l" fontAlgn="ctr"/>
                      <a:r>
                        <a:rPr lang="en-US" sz="1000" u="none" strike="noStrike">
                          <a:effectLst/>
                        </a:rPr>
                        <a:t>AF5300A 79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78.5</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28</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46</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2"/>
                  </a:ext>
                </a:extLst>
              </a:tr>
              <a:tr h="212843">
                <a:tc>
                  <a:txBody>
                    <a:bodyPr/>
                    <a:lstStyle/>
                    <a:p>
                      <a:pPr algn="l" fontAlgn="ctr"/>
                      <a:r>
                        <a:rPr lang="en-US" sz="1000" u="none" strike="noStrike">
                          <a:effectLst/>
                        </a:rPr>
                        <a:t>AF5300A 85 C-3</a:t>
                      </a:r>
                      <a:endParaRPr lang="en-US" sz="1000" b="0" i="0" u="none" strike="noStrike">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85.0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30</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a:effectLst/>
                        </a:rPr>
                        <a:t>50</a:t>
                      </a:r>
                      <a:endParaRPr lang="en-US" sz="1000" b="0" i="0" u="none" strike="noStrike">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3"/>
                  </a:ext>
                </a:extLst>
              </a:tr>
              <a:tr h="212843">
                <a:tc>
                  <a:txBody>
                    <a:bodyPr/>
                    <a:lstStyle/>
                    <a:p>
                      <a:pPr algn="l" fontAlgn="ctr"/>
                      <a:r>
                        <a:rPr lang="en-US" sz="1000" u="none" strike="noStrike" dirty="0">
                          <a:effectLst/>
                        </a:rPr>
                        <a:t>AF5300A 90 C-3</a:t>
                      </a:r>
                      <a:endParaRPr lang="en-US" sz="1000" b="0" i="0" u="none" strike="noStrike" dirty="0">
                        <a:effectLst/>
                        <a:latin typeface="Bosch Office Sans" pitchFamily="2" charset="0"/>
                      </a:endParaRPr>
                    </a:p>
                  </a:txBody>
                  <a:tcPr marL="9525" marR="9525" marT="9525" marB="0" anchor="ctr">
                    <a:solidFill>
                      <a:srgbClr val="0E78C5"/>
                    </a:solidFill>
                  </a:tcPr>
                </a:tc>
                <a:tc>
                  <a:txBody>
                    <a:bodyPr/>
                    <a:lstStyle/>
                    <a:p>
                      <a:pPr algn="ctr" fontAlgn="ctr"/>
                      <a:r>
                        <a:rPr lang="en-US" sz="1000" u="none" strike="noStrike" dirty="0">
                          <a:effectLst/>
                        </a:rPr>
                        <a:t>90.0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32</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en-US" sz="1000" u="none" strike="noStrike" dirty="0">
                          <a:effectLst/>
                        </a:rPr>
                        <a:t>53</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4"/>
                  </a:ext>
                </a:extLst>
              </a:tr>
              <a:tr h="212843">
                <a:tc>
                  <a:txBody>
                    <a:bodyPr/>
                    <a:lstStyle/>
                    <a:p>
                      <a:pPr algn="l" fontAlgn="ctr"/>
                      <a:r>
                        <a:rPr lang="tr-TR" sz="1000" u="none" strike="noStrike" dirty="0">
                          <a:effectLst/>
                        </a:rPr>
                        <a:t>AF5300A 95</a:t>
                      </a:r>
                      <a:r>
                        <a:rPr lang="tr-TR" sz="1000" u="none" strike="noStrike" baseline="0" dirty="0">
                          <a:effectLst/>
                        </a:rPr>
                        <a:t> C-3</a:t>
                      </a:r>
                      <a:endParaRPr lang="en-US" sz="1000" b="0" i="0" u="none" strike="noStrike" dirty="0">
                        <a:solidFill>
                          <a:srgbClr val="000000"/>
                        </a:solidFill>
                        <a:effectLst/>
                        <a:latin typeface="Bosch Office Sans" pitchFamily="2" charset="0"/>
                      </a:endParaRPr>
                    </a:p>
                  </a:txBody>
                  <a:tcPr marL="9525" marR="9525" marT="9525" marB="0" anchor="ctr">
                    <a:solidFill>
                      <a:srgbClr val="0E78C5"/>
                    </a:solidFill>
                  </a:tcPr>
                </a:tc>
                <a:tc>
                  <a:txBody>
                    <a:bodyPr/>
                    <a:lstStyle/>
                    <a:p>
                      <a:pPr algn="ctr" fontAlgn="ctr"/>
                      <a:r>
                        <a:rPr lang="tr-TR" sz="1000" u="none" strike="noStrike" dirty="0">
                          <a:effectLst/>
                        </a:rPr>
                        <a:t>95.0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34</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56</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5"/>
                  </a:ext>
                </a:extLst>
              </a:tr>
              <a:tr h="212843">
                <a:tc>
                  <a:txBody>
                    <a:bodyPr/>
                    <a:lstStyle/>
                    <a:p>
                      <a:pPr marL="0" marR="0" lvl="0" indent="0" algn="l" defTabSz="616819" rtl="0" eaLnBrk="1" fontAlgn="ctr" latinLnBrk="0" hangingPunct="1">
                        <a:lnSpc>
                          <a:spcPct val="100000"/>
                        </a:lnSpc>
                        <a:spcBef>
                          <a:spcPts val="0"/>
                        </a:spcBef>
                        <a:spcAft>
                          <a:spcPts val="0"/>
                        </a:spcAft>
                        <a:buClrTx/>
                        <a:buSzTx/>
                        <a:buFontTx/>
                        <a:buNone/>
                        <a:tabLst/>
                        <a:defRPr/>
                      </a:pPr>
                      <a:r>
                        <a:rPr lang="tr-TR" sz="1000" u="none" strike="noStrike" dirty="0">
                          <a:effectLst/>
                        </a:rPr>
                        <a:t>AF5300A 102</a:t>
                      </a:r>
                      <a:r>
                        <a:rPr lang="tr-TR" sz="1000" u="none" strike="noStrike" baseline="0" dirty="0">
                          <a:effectLst/>
                        </a:rPr>
                        <a:t> C-3</a:t>
                      </a:r>
                      <a:endParaRPr lang="en-US" sz="1000" b="0" i="0" u="none" strike="noStrike" dirty="0">
                        <a:solidFill>
                          <a:srgbClr val="000000"/>
                        </a:solidFill>
                        <a:effectLst/>
                        <a:latin typeface="Bosch Office Sans" pitchFamily="2" charset="0"/>
                      </a:endParaRPr>
                    </a:p>
                  </a:txBody>
                  <a:tcPr marL="9525" marR="9525" marT="9525" marB="0" anchor="ctr">
                    <a:solidFill>
                      <a:srgbClr val="0E78C5"/>
                    </a:solidFill>
                  </a:tcPr>
                </a:tc>
                <a:tc>
                  <a:txBody>
                    <a:bodyPr/>
                    <a:lstStyle/>
                    <a:p>
                      <a:pPr algn="ctr" fontAlgn="ctr"/>
                      <a:r>
                        <a:rPr lang="tr-TR" sz="1000" u="none" strike="noStrike" dirty="0">
                          <a:effectLst/>
                        </a:rPr>
                        <a:t>101.5</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36</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59</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6"/>
                  </a:ext>
                </a:extLst>
              </a:tr>
              <a:tr h="212843">
                <a:tc>
                  <a:txBody>
                    <a:bodyPr/>
                    <a:lstStyle/>
                    <a:p>
                      <a:pPr marL="0" marR="0" lvl="0" indent="0" algn="l" defTabSz="616819" rtl="0" eaLnBrk="1" fontAlgn="ctr" latinLnBrk="0" hangingPunct="1">
                        <a:lnSpc>
                          <a:spcPct val="100000"/>
                        </a:lnSpc>
                        <a:spcBef>
                          <a:spcPts val="0"/>
                        </a:spcBef>
                        <a:spcAft>
                          <a:spcPts val="0"/>
                        </a:spcAft>
                        <a:buClrTx/>
                        <a:buSzTx/>
                        <a:buFontTx/>
                        <a:buNone/>
                        <a:tabLst/>
                        <a:defRPr/>
                      </a:pPr>
                      <a:r>
                        <a:rPr lang="tr-TR" sz="1000" u="none" strike="noStrike" dirty="0">
                          <a:effectLst/>
                        </a:rPr>
                        <a:t>AF5300A 107</a:t>
                      </a:r>
                      <a:r>
                        <a:rPr lang="tr-TR" sz="1000" u="none" strike="noStrike" baseline="0" dirty="0">
                          <a:effectLst/>
                        </a:rPr>
                        <a:t> C-3</a:t>
                      </a:r>
                      <a:endParaRPr lang="en-US" sz="1000" b="0" i="0" u="none" strike="noStrike" dirty="0">
                        <a:solidFill>
                          <a:srgbClr val="000000"/>
                        </a:solidFill>
                        <a:effectLst/>
                        <a:latin typeface="Bosch Office Sans" pitchFamily="2" charset="0"/>
                      </a:endParaRPr>
                    </a:p>
                  </a:txBody>
                  <a:tcPr marL="9525" marR="9525" marT="9525" marB="0" anchor="ctr">
                    <a:solidFill>
                      <a:srgbClr val="0E78C5"/>
                    </a:solidFill>
                  </a:tcPr>
                </a:tc>
                <a:tc>
                  <a:txBody>
                    <a:bodyPr/>
                    <a:lstStyle/>
                    <a:p>
                      <a:pPr algn="ctr" fontAlgn="ctr"/>
                      <a:r>
                        <a:rPr lang="tr-TR" sz="1000" u="none" strike="noStrike" dirty="0">
                          <a:effectLst/>
                        </a:rPr>
                        <a:t>106.5</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38</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63</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7"/>
                  </a:ext>
                </a:extLst>
              </a:tr>
              <a:tr h="212843">
                <a:tc>
                  <a:txBody>
                    <a:bodyPr/>
                    <a:lstStyle/>
                    <a:p>
                      <a:pPr marL="0" marR="0" lvl="0" indent="0" algn="l" defTabSz="616819" rtl="0" eaLnBrk="1" fontAlgn="ctr" latinLnBrk="0" hangingPunct="1">
                        <a:lnSpc>
                          <a:spcPct val="100000"/>
                        </a:lnSpc>
                        <a:spcBef>
                          <a:spcPts val="0"/>
                        </a:spcBef>
                        <a:spcAft>
                          <a:spcPts val="0"/>
                        </a:spcAft>
                        <a:buClrTx/>
                        <a:buSzTx/>
                        <a:buFontTx/>
                        <a:buNone/>
                        <a:tabLst/>
                        <a:defRPr/>
                      </a:pPr>
                      <a:r>
                        <a:rPr lang="tr-TR" sz="1000" u="none" strike="noStrike" dirty="0">
                          <a:effectLst/>
                        </a:rPr>
                        <a:t>AF5300A 112</a:t>
                      </a:r>
                      <a:r>
                        <a:rPr lang="tr-TR" sz="1000" u="none" strike="noStrike" baseline="0" dirty="0">
                          <a:effectLst/>
                        </a:rPr>
                        <a:t> C-3 ~ AF5300A 270 C-3</a:t>
                      </a:r>
                      <a:endParaRPr lang="en-US" sz="1000" b="0" i="0" u="none" strike="noStrike" dirty="0">
                        <a:solidFill>
                          <a:srgbClr val="000000"/>
                        </a:solidFill>
                        <a:effectLst/>
                        <a:latin typeface="Bosch Office Sans" pitchFamily="2" charset="0"/>
                      </a:endParaRPr>
                    </a:p>
                  </a:txBody>
                  <a:tcPr marL="9525" marR="9525" marT="9525" marB="0" anchor="ctr">
                    <a:solidFill>
                      <a:srgbClr val="0E78C5"/>
                    </a:solidFill>
                  </a:tcPr>
                </a:tc>
                <a:tc>
                  <a:txBody>
                    <a:bodyPr/>
                    <a:lstStyle/>
                    <a:p>
                      <a:pPr algn="ctr" fontAlgn="ctr"/>
                      <a:r>
                        <a:rPr lang="tr-TR" sz="1000" u="none" strike="noStrike" dirty="0">
                          <a:effectLst/>
                        </a:rPr>
                        <a:t>112 </a:t>
                      </a:r>
                      <a:r>
                        <a:rPr lang="tr-TR" sz="1000" u="none" strike="noStrike" dirty="0">
                          <a:effectLst/>
                          <a:sym typeface="Symbol" panose="05050102010706020507" pitchFamily="18" charset="2"/>
                        </a:rPr>
                        <a:t></a:t>
                      </a:r>
                      <a:r>
                        <a:rPr lang="tr-TR" sz="1000" u="none" strike="noStrike" dirty="0">
                          <a:effectLst/>
                        </a:rPr>
                        <a:t> 270</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40 </a:t>
                      </a:r>
                      <a:r>
                        <a:rPr lang="tr-TR" sz="1000" u="none" strike="noStrike" dirty="0">
                          <a:effectLst/>
                          <a:sym typeface="Symbol" panose="05050102010706020507" pitchFamily="18" charset="2"/>
                        </a:rPr>
                        <a:t></a:t>
                      </a:r>
                      <a:r>
                        <a:rPr lang="tr-TR" sz="1000" u="none" strike="noStrike" dirty="0">
                          <a:effectLst/>
                        </a:rPr>
                        <a:t> 96</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tc>
                  <a:txBody>
                    <a:bodyPr/>
                    <a:lstStyle/>
                    <a:p>
                      <a:pPr algn="ctr" fontAlgn="ctr"/>
                      <a:r>
                        <a:rPr lang="tr-TR" sz="1000" u="none" strike="noStrike" dirty="0">
                          <a:effectLst/>
                        </a:rPr>
                        <a:t>64</a:t>
                      </a:r>
                      <a:endParaRPr lang="en-US" sz="1000" b="0" i="0" u="none" strike="noStrike" dirty="0">
                        <a:solidFill>
                          <a:srgbClr val="000000"/>
                        </a:solidFill>
                        <a:effectLst/>
                        <a:latin typeface="Bosch Office Sans" pitchFamily="2" charset="0"/>
                      </a:endParaRPr>
                    </a:p>
                  </a:txBody>
                  <a:tcPr marL="9525" marR="9525" marT="9525" marB="0" anchor="ctr">
                    <a:solidFill>
                      <a:srgbClr val="E7ECF5"/>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4108652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a:t>Scenario 2</a:t>
            </a:r>
            <a:endParaRPr lang="en-US" dirty="0"/>
          </a:p>
        </p:txBody>
      </p:sp>
      <p:pic>
        <p:nvPicPr>
          <p:cNvPr id="6" name="Picture 5"/>
          <p:cNvPicPr>
            <a:picLocks noChangeAspect="1"/>
          </p:cNvPicPr>
          <p:nvPr/>
        </p:nvPicPr>
        <p:blipFill>
          <a:blip r:embed="rId2"/>
          <a:stretch>
            <a:fillRect/>
          </a:stretch>
        </p:blipFill>
        <p:spPr>
          <a:xfrm>
            <a:off x="735700" y="1460192"/>
            <a:ext cx="9609154" cy="3262810"/>
          </a:xfrm>
          <a:prstGeom prst="rect">
            <a:avLst/>
          </a:prstGeom>
        </p:spPr>
      </p:pic>
    </p:spTree>
    <p:extLst>
      <p:ext uri="{BB962C8B-B14F-4D97-AF65-F5344CB8AC3E}">
        <p14:creationId xmlns:p14="http://schemas.microsoft.com/office/powerpoint/2010/main" val="1737590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a:t>Scenario 3</a:t>
            </a:r>
            <a:endParaRPr lang="en-US" dirty="0"/>
          </a:p>
        </p:txBody>
      </p:sp>
      <p:pic>
        <p:nvPicPr>
          <p:cNvPr id="3" name="Picture 2"/>
          <p:cNvPicPr>
            <a:picLocks noChangeAspect="1"/>
          </p:cNvPicPr>
          <p:nvPr/>
        </p:nvPicPr>
        <p:blipFill>
          <a:blip r:embed="rId2"/>
          <a:stretch>
            <a:fillRect/>
          </a:stretch>
        </p:blipFill>
        <p:spPr>
          <a:xfrm>
            <a:off x="794024" y="1833594"/>
            <a:ext cx="9381576" cy="2755184"/>
          </a:xfrm>
          <a:prstGeom prst="rect">
            <a:avLst/>
          </a:prstGeom>
        </p:spPr>
      </p:pic>
    </p:spTree>
    <p:extLst>
      <p:ext uri="{BB962C8B-B14F-4D97-AF65-F5344CB8AC3E}">
        <p14:creationId xmlns:p14="http://schemas.microsoft.com/office/powerpoint/2010/main" val="2444607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a:t>Scenario 4</a:t>
            </a:r>
            <a:endParaRPr lang="en-US" dirty="0"/>
          </a:p>
        </p:txBody>
      </p:sp>
      <p:pic>
        <p:nvPicPr>
          <p:cNvPr id="6" name="Picture 5"/>
          <p:cNvPicPr>
            <a:picLocks noChangeAspect="1"/>
          </p:cNvPicPr>
          <p:nvPr/>
        </p:nvPicPr>
        <p:blipFill>
          <a:blip r:embed="rId2"/>
          <a:stretch>
            <a:fillRect/>
          </a:stretch>
        </p:blipFill>
        <p:spPr>
          <a:xfrm>
            <a:off x="1094208" y="1497198"/>
            <a:ext cx="8780783" cy="3494251"/>
          </a:xfrm>
          <a:prstGeom prst="rect">
            <a:avLst/>
          </a:prstGeom>
        </p:spPr>
      </p:pic>
    </p:spTree>
    <p:extLst>
      <p:ext uri="{BB962C8B-B14F-4D97-AF65-F5344CB8AC3E}">
        <p14:creationId xmlns:p14="http://schemas.microsoft.com/office/powerpoint/2010/main" val="2138461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a:t>Scenario 5</a:t>
            </a:r>
            <a:endParaRPr lang="en-US" dirty="0"/>
          </a:p>
        </p:txBody>
      </p:sp>
      <p:pic>
        <p:nvPicPr>
          <p:cNvPr id="4" name="Picture 3"/>
          <p:cNvPicPr>
            <a:picLocks noChangeAspect="1"/>
          </p:cNvPicPr>
          <p:nvPr/>
        </p:nvPicPr>
        <p:blipFill>
          <a:blip r:embed="rId2"/>
          <a:stretch>
            <a:fillRect/>
          </a:stretch>
        </p:blipFill>
        <p:spPr>
          <a:xfrm>
            <a:off x="973182" y="1564021"/>
            <a:ext cx="9022836" cy="3268038"/>
          </a:xfrm>
          <a:prstGeom prst="rect">
            <a:avLst/>
          </a:prstGeom>
        </p:spPr>
      </p:pic>
    </p:spTree>
    <p:extLst>
      <p:ext uri="{BB962C8B-B14F-4D97-AF65-F5344CB8AC3E}">
        <p14:creationId xmlns:p14="http://schemas.microsoft.com/office/powerpoint/2010/main" val="3538389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dirty="0" err="1"/>
              <a:t>Hydrobox</a:t>
            </a:r>
            <a:r>
              <a:rPr lang="de-DE" dirty="0"/>
              <a:t> AF-HB 140-1</a:t>
            </a:r>
            <a:endParaRPr lang="en-US" dirty="0"/>
          </a:p>
          <a:p>
            <a:endParaRPr lang="en-US" dirty="0"/>
          </a:p>
        </p:txBody>
      </p:sp>
      <p:sp>
        <p:nvSpPr>
          <p:cNvPr id="2" name="Titel 1"/>
          <p:cNvSpPr>
            <a:spLocks noGrp="1"/>
          </p:cNvSpPr>
          <p:nvPr>
            <p:ph type="title"/>
          </p:nvPr>
        </p:nvSpPr>
        <p:spPr/>
        <p:txBody>
          <a:bodyPr/>
          <a:lstStyle/>
          <a:p>
            <a:r>
              <a:rPr lang="de-DE"/>
              <a:t>Scenario 6</a:t>
            </a:r>
            <a:endParaRPr lang="en-US" dirty="0"/>
          </a:p>
        </p:txBody>
      </p:sp>
      <p:pic>
        <p:nvPicPr>
          <p:cNvPr id="5" name="Picture 4"/>
          <p:cNvPicPr>
            <a:picLocks noChangeAspect="1"/>
          </p:cNvPicPr>
          <p:nvPr/>
        </p:nvPicPr>
        <p:blipFill>
          <a:blip r:embed="rId2"/>
          <a:stretch>
            <a:fillRect/>
          </a:stretch>
        </p:blipFill>
        <p:spPr>
          <a:xfrm>
            <a:off x="2147582" y="1267097"/>
            <a:ext cx="6810206" cy="3968549"/>
          </a:xfrm>
          <a:prstGeom prst="rect">
            <a:avLst/>
          </a:prstGeom>
        </p:spPr>
      </p:pic>
    </p:spTree>
    <p:extLst>
      <p:ext uri="{BB962C8B-B14F-4D97-AF65-F5344CB8AC3E}">
        <p14:creationId xmlns:p14="http://schemas.microsoft.com/office/powerpoint/2010/main" val="987216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en-US" sz="1800"/>
              <a:t>Product Line up </a:t>
            </a:r>
            <a:r>
              <a:rPr lang="de-DE" sz="1800"/>
              <a:t>&amp; Feature</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334358"/>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Af5300 ODU ( 2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AF6300 ODU ( 3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Ahu-Kit D</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HydroBox</a:t>
            </a:r>
          </a:p>
          <a:p>
            <a:pPr marL="285750" indent="-285750" fontAlgn="auto">
              <a:lnSpc>
                <a:spcPct val="200000"/>
              </a:lnSpc>
              <a:spcAft>
                <a:spcPts val="0"/>
              </a:spcAft>
              <a:buFont typeface="Wingdings" panose="05000000000000000000" pitchFamily="2" charset="2"/>
              <a:buChar char="Ø"/>
            </a:pPr>
            <a:r>
              <a:rPr lang="de-DE" sz="1800"/>
              <a:t>ERV unit</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Controllers</a:t>
            </a:r>
            <a:br>
              <a:rPr lang="de-DE" sz="1800">
                <a:solidFill>
                  <a:schemeClr val="bg1">
                    <a:lumMod val="65000"/>
                  </a:schemeClr>
                </a:solidFill>
              </a:rPr>
            </a:br>
            <a:br>
              <a:rPr lang="de-DE" sz="1800">
                <a:solidFill>
                  <a:schemeClr val="bg1">
                    <a:lumMod val="65000"/>
                  </a:schemeClr>
                </a:solidFill>
              </a:rPr>
            </a:br>
            <a:br>
              <a:rPr lang="de-DE" sz="1800"/>
            </a:br>
            <a:br>
              <a:rPr lang="de-DE" sz="1800"/>
            </a:br>
            <a:br>
              <a:rPr lang="de-DE" sz="1800"/>
            </a:br>
            <a:endParaRPr lang="en-US" sz="1800"/>
          </a:p>
        </p:txBody>
      </p:sp>
    </p:spTree>
    <p:extLst>
      <p:ext uri="{BB962C8B-B14F-4D97-AF65-F5344CB8AC3E}">
        <p14:creationId xmlns:p14="http://schemas.microsoft.com/office/powerpoint/2010/main" val="474931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ERV</a:t>
            </a:r>
            <a:endParaRPr lang="en-US" dirty="0"/>
          </a:p>
          <a:p>
            <a:endParaRPr lang="en-US" dirty="0"/>
          </a:p>
        </p:txBody>
      </p:sp>
      <p:sp>
        <p:nvSpPr>
          <p:cNvPr id="6" name="Titel 5"/>
          <p:cNvSpPr>
            <a:spLocks noGrp="1"/>
          </p:cNvSpPr>
          <p:nvPr>
            <p:ph type="title"/>
          </p:nvPr>
        </p:nvSpPr>
        <p:spPr>
          <a:xfrm>
            <a:off x="259200" y="648000"/>
            <a:ext cx="10450800" cy="388800"/>
          </a:xfrm>
        </p:spPr>
        <p:txBody>
          <a:bodyPr/>
          <a:lstStyle/>
          <a:p>
            <a:r>
              <a:rPr lang="de-DE" dirty="0"/>
              <a:t>Models</a:t>
            </a:r>
            <a:endParaRPr lang="en-US" dirty="0"/>
          </a:p>
        </p:txBody>
      </p:sp>
      <p:graphicFrame>
        <p:nvGraphicFramePr>
          <p:cNvPr id="5" name="Table 7"/>
          <p:cNvGraphicFramePr>
            <a:graphicFrameLocks noGrp="1"/>
          </p:cNvGraphicFramePr>
          <p:nvPr/>
        </p:nvGraphicFramePr>
        <p:xfrm>
          <a:off x="3424163" y="3441904"/>
          <a:ext cx="4896060" cy="2147650"/>
        </p:xfrm>
        <a:graphic>
          <a:graphicData uri="http://schemas.openxmlformats.org/drawingml/2006/table">
            <a:tbl>
              <a:tblPr firstRow="1" bandRow="1"/>
              <a:tblGrid>
                <a:gridCol w="863375">
                  <a:extLst>
                    <a:ext uri="{9D8B030D-6E8A-4147-A177-3AD203B41FA5}">
                      <a16:colId xmlns:a16="http://schemas.microsoft.com/office/drawing/2014/main" val="3250352498"/>
                    </a:ext>
                  </a:extLst>
                </a:gridCol>
                <a:gridCol w="1079707">
                  <a:extLst>
                    <a:ext uri="{9D8B030D-6E8A-4147-A177-3AD203B41FA5}">
                      <a16:colId xmlns:a16="http://schemas.microsoft.com/office/drawing/2014/main" val="329898588"/>
                    </a:ext>
                  </a:extLst>
                </a:gridCol>
                <a:gridCol w="717856">
                  <a:extLst>
                    <a:ext uri="{9D8B030D-6E8A-4147-A177-3AD203B41FA5}">
                      <a16:colId xmlns:a16="http://schemas.microsoft.com/office/drawing/2014/main" val="789510057"/>
                    </a:ext>
                  </a:extLst>
                </a:gridCol>
                <a:gridCol w="912099">
                  <a:extLst>
                    <a:ext uri="{9D8B030D-6E8A-4147-A177-3AD203B41FA5}">
                      <a16:colId xmlns:a16="http://schemas.microsoft.com/office/drawing/2014/main" val="571571946"/>
                    </a:ext>
                  </a:extLst>
                </a:gridCol>
                <a:gridCol w="1323023">
                  <a:extLst>
                    <a:ext uri="{9D8B030D-6E8A-4147-A177-3AD203B41FA5}">
                      <a16:colId xmlns:a16="http://schemas.microsoft.com/office/drawing/2014/main" val="4064310433"/>
                    </a:ext>
                  </a:extLst>
                </a:gridCol>
              </a:tblGrid>
              <a:tr h="489660">
                <a:tc>
                  <a:txBody>
                    <a:bodyPr/>
                    <a:lstStyle>
                      <a:lvl1pPr marL="0" algn="l" defTabSz="914333" rtl="0" eaLnBrk="1" latinLnBrk="0" hangingPunct="1">
                        <a:defRPr sz="1800" b="1" kern="1200">
                          <a:solidFill>
                            <a:schemeClr val="tx1"/>
                          </a:solidFill>
                          <a:latin typeface="Bosch Office Sans"/>
                        </a:defRPr>
                      </a:lvl1pPr>
                      <a:lvl2pPr marL="457166" algn="l" defTabSz="914333" rtl="0" eaLnBrk="1" latinLnBrk="0" hangingPunct="1">
                        <a:defRPr sz="1800" b="1" kern="1200">
                          <a:solidFill>
                            <a:schemeClr val="tx1"/>
                          </a:solidFill>
                          <a:latin typeface="Bosch Office Sans"/>
                        </a:defRPr>
                      </a:lvl2pPr>
                      <a:lvl3pPr marL="914333" algn="l" defTabSz="914333" rtl="0" eaLnBrk="1" latinLnBrk="0" hangingPunct="1">
                        <a:defRPr sz="1800" b="1" kern="1200">
                          <a:solidFill>
                            <a:schemeClr val="tx1"/>
                          </a:solidFill>
                          <a:latin typeface="Bosch Office Sans"/>
                        </a:defRPr>
                      </a:lvl3pPr>
                      <a:lvl4pPr marL="1371499" algn="l" defTabSz="914333" rtl="0" eaLnBrk="1" latinLnBrk="0" hangingPunct="1">
                        <a:defRPr sz="1800" b="1" kern="1200">
                          <a:solidFill>
                            <a:schemeClr val="tx1"/>
                          </a:solidFill>
                          <a:latin typeface="Bosch Office Sans"/>
                        </a:defRPr>
                      </a:lvl4pPr>
                      <a:lvl5pPr marL="1828665" algn="l" defTabSz="914333" rtl="0" eaLnBrk="1" latinLnBrk="0" hangingPunct="1">
                        <a:defRPr sz="1800" b="1" kern="1200">
                          <a:solidFill>
                            <a:schemeClr val="tx1"/>
                          </a:solidFill>
                          <a:latin typeface="Bosch Office Sans"/>
                        </a:defRPr>
                      </a:lvl5pPr>
                      <a:lvl6pPr marL="2285832" algn="l" defTabSz="914333" rtl="0" eaLnBrk="1" latinLnBrk="0" hangingPunct="1">
                        <a:defRPr sz="1800" b="1" kern="1200">
                          <a:solidFill>
                            <a:schemeClr val="tx1"/>
                          </a:solidFill>
                          <a:latin typeface="Bosch Office Sans"/>
                        </a:defRPr>
                      </a:lvl6pPr>
                      <a:lvl7pPr marL="2742998" algn="l" defTabSz="914333" rtl="0" eaLnBrk="1" latinLnBrk="0" hangingPunct="1">
                        <a:defRPr sz="1800" b="1" kern="1200">
                          <a:solidFill>
                            <a:schemeClr val="tx1"/>
                          </a:solidFill>
                          <a:latin typeface="Bosch Office Sans"/>
                        </a:defRPr>
                      </a:lvl7pPr>
                      <a:lvl8pPr marL="3200165" algn="l" defTabSz="914333" rtl="0" eaLnBrk="1" latinLnBrk="0" hangingPunct="1">
                        <a:defRPr sz="1800" b="1" kern="1200">
                          <a:solidFill>
                            <a:schemeClr val="tx1"/>
                          </a:solidFill>
                          <a:latin typeface="Bosch Office Sans"/>
                        </a:defRPr>
                      </a:lvl8pPr>
                      <a:lvl9pPr marL="3657332" algn="l" defTabSz="914333" rtl="0" eaLnBrk="1" latinLnBrk="0" hangingPunct="1">
                        <a:defRPr sz="1800" b="1" kern="1200">
                          <a:solidFill>
                            <a:schemeClr val="tx1"/>
                          </a:solidFill>
                          <a:latin typeface="Bosch Office Sans"/>
                        </a:defRPr>
                      </a:lvl9pPr>
                    </a:lstStyle>
                    <a:p>
                      <a:pPr marL="0" marR="0">
                        <a:lnSpc>
                          <a:spcPts val="1475"/>
                        </a:lnSpc>
                        <a:spcBef>
                          <a:spcPts val="0"/>
                        </a:spcBef>
                        <a:spcAft>
                          <a:spcPts val="0"/>
                        </a:spcAft>
                      </a:pPr>
                      <a:r>
                        <a:rPr lang="en-US" sz="1000">
                          <a:effectLst/>
                        </a:rPr>
                        <a:t>SAP No</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w="12700" cmpd="sng">
                      <a:solidFill>
                        <a:srgbClr val="6FB9E2"/>
                      </a:solidFill>
                    </a:lnB>
                    <a:lnTlToBr w="12700" cmpd="sng">
                      <a:noFill/>
                      <a:prstDash val="solid"/>
                    </a:lnTlToBr>
                    <a:lnBlToTr w="12700" cmpd="sng">
                      <a:noFill/>
                      <a:prstDash val="solid"/>
                    </a:lnBlToTr>
                    <a:noFill/>
                  </a:tcPr>
                </a:tc>
                <a:tc>
                  <a:txBody>
                    <a:bodyPr/>
                    <a:lstStyle>
                      <a:lvl1pPr marL="0" algn="l" defTabSz="914333" rtl="0" eaLnBrk="1" latinLnBrk="0" hangingPunct="1">
                        <a:defRPr sz="1800" b="1" kern="1200">
                          <a:solidFill>
                            <a:schemeClr val="tx1"/>
                          </a:solidFill>
                          <a:latin typeface="Bosch Office Sans"/>
                        </a:defRPr>
                      </a:lvl1pPr>
                      <a:lvl2pPr marL="457166" algn="l" defTabSz="914333" rtl="0" eaLnBrk="1" latinLnBrk="0" hangingPunct="1">
                        <a:defRPr sz="1800" b="1" kern="1200">
                          <a:solidFill>
                            <a:schemeClr val="tx1"/>
                          </a:solidFill>
                          <a:latin typeface="Bosch Office Sans"/>
                        </a:defRPr>
                      </a:lvl2pPr>
                      <a:lvl3pPr marL="914333" algn="l" defTabSz="914333" rtl="0" eaLnBrk="1" latinLnBrk="0" hangingPunct="1">
                        <a:defRPr sz="1800" b="1" kern="1200">
                          <a:solidFill>
                            <a:schemeClr val="tx1"/>
                          </a:solidFill>
                          <a:latin typeface="Bosch Office Sans"/>
                        </a:defRPr>
                      </a:lvl3pPr>
                      <a:lvl4pPr marL="1371499" algn="l" defTabSz="914333" rtl="0" eaLnBrk="1" latinLnBrk="0" hangingPunct="1">
                        <a:defRPr sz="1800" b="1" kern="1200">
                          <a:solidFill>
                            <a:schemeClr val="tx1"/>
                          </a:solidFill>
                          <a:latin typeface="Bosch Office Sans"/>
                        </a:defRPr>
                      </a:lvl4pPr>
                      <a:lvl5pPr marL="1828665" algn="l" defTabSz="914333" rtl="0" eaLnBrk="1" latinLnBrk="0" hangingPunct="1">
                        <a:defRPr sz="1800" b="1" kern="1200">
                          <a:solidFill>
                            <a:schemeClr val="tx1"/>
                          </a:solidFill>
                          <a:latin typeface="Bosch Office Sans"/>
                        </a:defRPr>
                      </a:lvl5pPr>
                      <a:lvl6pPr marL="2285832" algn="l" defTabSz="914333" rtl="0" eaLnBrk="1" latinLnBrk="0" hangingPunct="1">
                        <a:defRPr sz="1800" b="1" kern="1200">
                          <a:solidFill>
                            <a:schemeClr val="tx1"/>
                          </a:solidFill>
                          <a:latin typeface="Bosch Office Sans"/>
                        </a:defRPr>
                      </a:lvl6pPr>
                      <a:lvl7pPr marL="2742998" algn="l" defTabSz="914333" rtl="0" eaLnBrk="1" latinLnBrk="0" hangingPunct="1">
                        <a:defRPr sz="1800" b="1" kern="1200">
                          <a:solidFill>
                            <a:schemeClr val="tx1"/>
                          </a:solidFill>
                          <a:latin typeface="Bosch Office Sans"/>
                        </a:defRPr>
                      </a:lvl7pPr>
                      <a:lvl8pPr marL="3200165" algn="l" defTabSz="914333" rtl="0" eaLnBrk="1" latinLnBrk="0" hangingPunct="1">
                        <a:defRPr sz="1800" b="1" kern="1200">
                          <a:solidFill>
                            <a:schemeClr val="tx1"/>
                          </a:solidFill>
                          <a:latin typeface="Bosch Office Sans"/>
                        </a:defRPr>
                      </a:lvl8pPr>
                      <a:lvl9pPr marL="3657332" algn="l" defTabSz="914333" rtl="0" eaLnBrk="1" latinLnBrk="0" hangingPunct="1">
                        <a:defRPr sz="1800" b="1" kern="1200">
                          <a:solidFill>
                            <a:schemeClr val="tx1"/>
                          </a:solidFill>
                          <a:latin typeface="Bosch Office Sans"/>
                        </a:defRPr>
                      </a:lvl9pPr>
                    </a:lstStyle>
                    <a:p>
                      <a:pPr marL="0" marR="0">
                        <a:lnSpc>
                          <a:spcPts val="1475"/>
                        </a:lnSpc>
                        <a:spcBef>
                          <a:spcPts val="0"/>
                        </a:spcBef>
                        <a:spcAft>
                          <a:spcPts val="0"/>
                        </a:spcAft>
                      </a:pPr>
                      <a:r>
                        <a:rPr lang="en-US" sz="1000" dirty="0">
                          <a:effectLst/>
                        </a:rPr>
                        <a:t>EAN No</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w="12700" cmpd="sng">
                      <a:solidFill>
                        <a:srgbClr val="6FB9E2"/>
                      </a:solidFill>
                    </a:lnB>
                    <a:lnTlToBr w="12700" cmpd="sng">
                      <a:noFill/>
                      <a:prstDash val="solid"/>
                    </a:lnTlToBr>
                    <a:lnBlToTr w="12700" cmpd="sng">
                      <a:noFill/>
                      <a:prstDash val="solid"/>
                    </a:lnBlToTr>
                    <a:noFill/>
                  </a:tcPr>
                </a:tc>
                <a:tc>
                  <a:txBody>
                    <a:bodyPr/>
                    <a:lstStyle>
                      <a:lvl1pPr marL="0" algn="l" defTabSz="914333" rtl="0" eaLnBrk="1" latinLnBrk="0" hangingPunct="1">
                        <a:defRPr sz="1800" b="1" kern="1200">
                          <a:solidFill>
                            <a:schemeClr val="tx1"/>
                          </a:solidFill>
                          <a:latin typeface="Bosch Office Sans"/>
                        </a:defRPr>
                      </a:lvl1pPr>
                      <a:lvl2pPr marL="457166" algn="l" defTabSz="914333" rtl="0" eaLnBrk="1" latinLnBrk="0" hangingPunct="1">
                        <a:defRPr sz="1800" b="1" kern="1200">
                          <a:solidFill>
                            <a:schemeClr val="tx1"/>
                          </a:solidFill>
                          <a:latin typeface="Bosch Office Sans"/>
                        </a:defRPr>
                      </a:lvl2pPr>
                      <a:lvl3pPr marL="914333" algn="l" defTabSz="914333" rtl="0" eaLnBrk="1" latinLnBrk="0" hangingPunct="1">
                        <a:defRPr sz="1800" b="1" kern="1200">
                          <a:solidFill>
                            <a:schemeClr val="tx1"/>
                          </a:solidFill>
                          <a:latin typeface="Bosch Office Sans"/>
                        </a:defRPr>
                      </a:lvl3pPr>
                      <a:lvl4pPr marL="1371499" algn="l" defTabSz="914333" rtl="0" eaLnBrk="1" latinLnBrk="0" hangingPunct="1">
                        <a:defRPr sz="1800" b="1" kern="1200">
                          <a:solidFill>
                            <a:schemeClr val="tx1"/>
                          </a:solidFill>
                          <a:latin typeface="Bosch Office Sans"/>
                        </a:defRPr>
                      </a:lvl4pPr>
                      <a:lvl5pPr marL="1828665" algn="l" defTabSz="914333" rtl="0" eaLnBrk="1" latinLnBrk="0" hangingPunct="1">
                        <a:defRPr sz="1800" b="1" kern="1200">
                          <a:solidFill>
                            <a:schemeClr val="tx1"/>
                          </a:solidFill>
                          <a:latin typeface="Bosch Office Sans"/>
                        </a:defRPr>
                      </a:lvl5pPr>
                      <a:lvl6pPr marL="2285832" algn="l" defTabSz="914333" rtl="0" eaLnBrk="1" latinLnBrk="0" hangingPunct="1">
                        <a:defRPr sz="1800" b="1" kern="1200">
                          <a:solidFill>
                            <a:schemeClr val="tx1"/>
                          </a:solidFill>
                          <a:latin typeface="Bosch Office Sans"/>
                        </a:defRPr>
                      </a:lvl6pPr>
                      <a:lvl7pPr marL="2742998" algn="l" defTabSz="914333" rtl="0" eaLnBrk="1" latinLnBrk="0" hangingPunct="1">
                        <a:defRPr sz="1800" b="1" kern="1200">
                          <a:solidFill>
                            <a:schemeClr val="tx1"/>
                          </a:solidFill>
                          <a:latin typeface="Bosch Office Sans"/>
                        </a:defRPr>
                      </a:lvl7pPr>
                      <a:lvl8pPr marL="3200165" algn="l" defTabSz="914333" rtl="0" eaLnBrk="1" latinLnBrk="0" hangingPunct="1">
                        <a:defRPr sz="1800" b="1" kern="1200">
                          <a:solidFill>
                            <a:schemeClr val="tx1"/>
                          </a:solidFill>
                          <a:latin typeface="Bosch Office Sans"/>
                        </a:defRPr>
                      </a:lvl8pPr>
                      <a:lvl9pPr marL="3657332" algn="l" defTabSz="914333" rtl="0" eaLnBrk="1" latinLnBrk="0" hangingPunct="1">
                        <a:defRPr sz="1800" b="1" kern="1200">
                          <a:solidFill>
                            <a:schemeClr val="tx1"/>
                          </a:solidFill>
                          <a:latin typeface="Bosch Office Sans"/>
                        </a:defRPr>
                      </a:lvl9pPr>
                    </a:lstStyle>
                    <a:p>
                      <a:pPr marL="0" marR="0">
                        <a:lnSpc>
                          <a:spcPts val="1475"/>
                        </a:lnSpc>
                        <a:spcBef>
                          <a:spcPts val="0"/>
                        </a:spcBef>
                        <a:spcAft>
                          <a:spcPts val="0"/>
                        </a:spcAft>
                      </a:pPr>
                      <a:r>
                        <a:rPr lang="en-US" sz="1000">
                          <a:effectLst/>
                        </a:rPr>
                        <a:t>Type</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w="12700" cmpd="sng">
                      <a:solidFill>
                        <a:srgbClr val="6FB9E2"/>
                      </a:solidFill>
                    </a:lnB>
                    <a:lnTlToBr w="12700" cmpd="sng">
                      <a:noFill/>
                      <a:prstDash val="solid"/>
                    </a:lnTlToBr>
                    <a:lnBlToTr w="12700" cmpd="sng">
                      <a:noFill/>
                      <a:prstDash val="solid"/>
                    </a:lnBlToTr>
                    <a:noFill/>
                  </a:tcPr>
                </a:tc>
                <a:tc>
                  <a:txBody>
                    <a:bodyPr/>
                    <a:lstStyle>
                      <a:lvl1pPr marL="0" algn="l" defTabSz="914333" rtl="0" eaLnBrk="1" latinLnBrk="0" hangingPunct="1">
                        <a:defRPr sz="1800" b="1" kern="1200">
                          <a:solidFill>
                            <a:schemeClr val="tx1"/>
                          </a:solidFill>
                          <a:latin typeface="Bosch Office Sans"/>
                        </a:defRPr>
                      </a:lvl1pPr>
                      <a:lvl2pPr marL="457166" algn="l" defTabSz="914333" rtl="0" eaLnBrk="1" latinLnBrk="0" hangingPunct="1">
                        <a:defRPr sz="1800" b="1" kern="1200">
                          <a:solidFill>
                            <a:schemeClr val="tx1"/>
                          </a:solidFill>
                          <a:latin typeface="Bosch Office Sans"/>
                        </a:defRPr>
                      </a:lvl2pPr>
                      <a:lvl3pPr marL="914333" algn="l" defTabSz="914333" rtl="0" eaLnBrk="1" latinLnBrk="0" hangingPunct="1">
                        <a:defRPr sz="1800" b="1" kern="1200">
                          <a:solidFill>
                            <a:schemeClr val="tx1"/>
                          </a:solidFill>
                          <a:latin typeface="Bosch Office Sans"/>
                        </a:defRPr>
                      </a:lvl3pPr>
                      <a:lvl4pPr marL="1371499" algn="l" defTabSz="914333" rtl="0" eaLnBrk="1" latinLnBrk="0" hangingPunct="1">
                        <a:defRPr sz="1800" b="1" kern="1200">
                          <a:solidFill>
                            <a:schemeClr val="tx1"/>
                          </a:solidFill>
                          <a:latin typeface="Bosch Office Sans"/>
                        </a:defRPr>
                      </a:lvl4pPr>
                      <a:lvl5pPr marL="1828665" algn="l" defTabSz="914333" rtl="0" eaLnBrk="1" latinLnBrk="0" hangingPunct="1">
                        <a:defRPr sz="1800" b="1" kern="1200">
                          <a:solidFill>
                            <a:schemeClr val="tx1"/>
                          </a:solidFill>
                          <a:latin typeface="Bosch Office Sans"/>
                        </a:defRPr>
                      </a:lvl5pPr>
                      <a:lvl6pPr marL="2285832" algn="l" defTabSz="914333" rtl="0" eaLnBrk="1" latinLnBrk="0" hangingPunct="1">
                        <a:defRPr sz="1800" b="1" kern="1200">
                          <a:solidFill>
                            <a:schemeClr val="tx1"/>
                          </a:solidFill>
                          <a:latin typeface="Bosch Office Sans"/>
                        </a:defRPr>
                      </a:lvl6pPr>
                      <a:lvl7pPr marL="2742998" algn="l" defTabSz="914333" rtl="0" eaLnBrk="1" latinLnBrk="0" hangingPunct="1">
                        <a:defRPr sz="1800" b="1" kern="1200">
                          <a:solidFill>
                            <a:schemeClr val="tx1"/>
                          </a:solidFill>
                          <a:latin typeface="Bosch Office Sans"/>
                        </a:defRPr>
                      </a:lvl7pPr>
                      <a:lvl8pPr marL="3200165" algn="l" defTabSz="914333" rtl="0" eaLnBrk="1" latinLnBrk="0" hangingPunct="1">
                        <a:defRPr sz="1800" b="1" kern="1200">
                          <a:solidFill>
                            <a:schemeClr val="tx1"/>
                          </a:solidFill>
                          <a:latin typeface="Bosch Office Sans"/>
                        </a:defRPr>
                      </a:lvl8pPr>
                      <a:lvl9pPr marL="3657332" algn="l" defTabSz="914333" rtl="0" eaLnBrk="1" latinLnBrk="0" hangingPunct="1">
                        <a:defRPr sz="1800" b="1" kern="1200">
                          <a:solidFill>
                            <a:schemeClr val="tx1"/>
                          </a:solidFill>
                          <a:latin typeface="Bosch Office Sans"/>
                        </a:defRPr>
                      </a:lvl9pPr>
                    </a:lstStyle>
                    <a:p>
                      <a:pPr marL="0" marR="0">
                        <a:lnSpc>
                          <a:spcPts val="1475"/>
                        </a:lnSpc>
                        <a:spcBef>
                          <a:spcPts val="0"/>
                        </a:spcBef>
                        <a:spcAft>
                          <a:spcPts val="0"/>
                        </a:spcAft>
                      </a:pPr>
                      <a:r>
                        <a:rPr lang="en-US" sz="1000">
                          <a:effectLst/>
                        </a:rPr>
                        <a:t>Product Type</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w="12700" cmpd="sng">
                      <a:solidFill>
                        <a:srgbClr val="6FB9E2"/>
                      </a:solidFill>
                    </a:lnB>
                    <a:lnTlToBr w="12700" cmpd="sng">
                      <a:noFill/>
                      <a:prstDash val="solid"/>
                    </a:lnTlToBr>
                    <a:lnBlToTr w="12700" cmpd="sng">
                      <a:noFill/>
                      <a:prstDash val="solid"/>
                    </a:lnBlToTr>
                    <a:noFill/>
                  </a:tcPr>
                </a:tc>
                <a:tc>
                  <a:txBody>
                    <a:bodyPr/>
                    <a:lstStyle>
                      <a:lvl1pPr marL="0" algn="l" defTabSz="914333" rtl="0" eaLnBrk="1" latinLnBrk="0" hangingPunct="1">
                        <a:defRPr sz="1800" b="1" kern="1200">
                          <a:solidFill>
                            <a:schemeClr val="tx1"/>
                          </a:solidFill>
                          <a:latin typeface="Bosch Office Sans"/>
                        </a:defRPr>
                      </a:lvl1pPr>
                      <a:lvl2pPr marL="457166" algn="l" defTabSz="914333" rtl="0" eaLnBrk="1" latinLnBrk="0" hangingPunct="1">
                        <a:defRPr sz="1800" b="1" kern="1200">
                          <a:solidFill>
                            <a:schemeClr val="tx1"/>
                          </a:solidFill>
                          <a:latin typeface="Bosch Office Sans"/>
                        </a:defRPr>
                      </a:lvl2pPr>
                      <a:lvl3pPr marL="914333" algn="l" defTabSz="914333" rtl="0" eaLnBrk="1" latinLnBrk="0" hangingPunct="1">
                        <a:defRPr sz="1800" b="1" kern="1200">
                          <a:solidFill>
                            <a:schemeClr val="tx1"/>
                          </a:solidFill>
                          <a:latin typeface="Bosch Office Sans"/>
                        </a:defRPr>
                      </a:lvl3pPr>
                      <a:lvl4pPr marL="1371499" algn="l" defTabSz="914333" rtl="0" eaLnBrk="1" latinLnBrk="0" hangingPunct="1">
                        <a:defRPr sz="1800" b="1" kern="1200">
                          <a:solidFill>
                            <a:schemeClr val="tx1"/>
                          </a:solidFill>
                          <a:latin typeface="Bosch Office Sans"/>
                        </a:defRPr>
                      </a:lvl4pPr>
                      <a:lvl5pPr marL="1828665" algn="l" defTabSz="914333" rtl="0" eaLnBrk="1" latinLnBrk="0" hangingPunct="1">
                        <a:defRPr sz="1800" b="1" kern="1200">
                          <a:solidFill>
                            <a:schemeClr val="tx1"/>
                          </a:solidFill>
                          <a:latin typeface="Bosch Office Sans"/>
                        </a:defRPr>
                      </a:lvl5pPr>
                      <a:lvl6pPr marL="2285832" algn="l" defTabSz="914333" rtl="0" eaLnBrk="1" latinLnBrk="0" hangingPunct="1">
                        <a:defRPr sz="1800" b="1" kern="1200">
                          <a:solidFill>
                            <a:schemeClr val="tx1"/>
                          </a:solidFill>
                          <a:latin typeface="Bosch Office Sans"/>
                        </a:defRPr>
                      </a:lvl6pPr>
                      <a:lvl7pPr marL="2742998" algn="l" defTabSz="914333" rtl="0" eaLnBrk="1" latinLnBrk="0" hangingPunct="1">
                        <a:defRPr sz="1800" b="1" kern="1200">
                          <a:solidFill>
                            <a:schemeClr val="tx1"/>
                          </a:solidFill>
                          <a:latin typeface="Bosch Office Sans"/>
                        </a:defRPr>
                      </a:lvl7pPr>
                      <a:lvl8pPr marL="3200165" algn="l" defTabSz="914333" rtl="0" eaLnBrk="1" latinLnBrk="0" hangingPunct="1">
                        <a:defRPr sz="1800" b="1" kern="1200">
                          <a:solidFill>
                            <a:schemeClr val="tx1"/>
                          </a:solidFill>
                          <a:latin typeface="Bosch Office Sans"/>
                        </a:defRPr>
                      </a:lvl8pPr>
                      <a:lvl9pPr marL="3657332" algn="l" defTabSz="914333" rtl="0" eaLnBrk="1" latinLnBrk="0" hangingPunct="1">
                        <a:defRPr sz="1800" b="1" kern="1200">
                          <a:solidFill>
                            <a:schemeClr val="tx1"/>
                          </a:solidFill>
                          <a:latin typeface="Bosch Office Sans"/>
                        </a:defRPr>
                      </a:lvl9pPr>
                    </a:lstStyle>
                    <a:p>
                      <a:pPr marL="0" marR="0">
                        <a:lnSpc>
                          <a:spcPts val="1475"/>
                        </a:lnSpc>
                        <a:spcBef>
                          <a:spcPts val="0"/>
                        </a:spcBef>
                        <a:spcAft>
                          <a:spcPts val="0"/>
                        </a:spcAft>
                      </a:pPr>
                      <a:r>
                        <a:rPr lang="en-US" sz="1000">
                          <a:effectLst/>
                        </a:rPr>
                        <a:t>SAP Description</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w="12700" cmpd="sng">
                      <a:solidFill>
                        <a:srgbClr val="6FB9E2"/>
                      </a:solidFill>
                    </a:lnB>
                    <a:lnTlToBr w="12700" cmpd="sng">
                      <a:noFill/>
                      <a:prstDash val="solid"/>
                    </a:lnTlToBr>
                    <a:lnBlToTr w="12700" cmpd="sng">
                      <a:noFill/>
                      <a:prstDash val="solid"/>
                    </a:lnBlToTr>
                    <a:noFill/>
                  </a:tcPr>
                </a:tc>
                <a:extLst>
                  <a:ext uri="{0D108BD9-81ED-4DB2-BD59-A6C34878D82A}">
                    <a16:rowId xmlns:a16="http://schemas.microsoft.com/office/drawing/2014/main" val="2789633746"/>
                  </a:ext>
                </a:extLst>
              </a:tr>
              <a:tr h="331598">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7733700991</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4062321204099</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 300-1</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ERV Unit, 300m3/h</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mpd="sng">
                      <a:solidFill>
                        <a:srgbClr val="6FB9E2"/>
                      </a:solidFill>
                    </a:lnT>
                    <a:lnB>
                      <a:noFill/>
                    </a:lnB>
                    <a:lnTlToBr w="12700" cmpd="sng">
                      <a:noFill/>
                      <a:prstDash val="solid"/>
                    </a:lnTlToBr>
                    <a:lnBlToTr w="12700" cmpd="sng">
                      <a:noFill/>
                      <a:prstDash val="solid"/>
                    </a:lnBlToTr>
                    <a:solidFill>
                      <a:srgbClr val="6FB9E2">
                        <a:alpha val="20000"/>
                      </a:srgbClr>
                    </a:solidFill>
                  </a:tcPr>
                </a:tc>
                <a:extLst>
                  <a:ext uri="{0D108BD9-81ED-4DB2-BD59-A6C34878D82A}">
                    <a16:rowId xmlns:a16="http://schemas.microsoft.com/office/drawing/2014/main" val="2192571073"/>
                  </a:ext>
                </a:extLst>
              </a:tr>
              <a:tr h="331598">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7733700992</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4062321204105</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ERV 400-1</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 Unit, 400m3/h</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50420543"/>
                  </a:ext>
                </a:extLst>
              </a:tr>
              <a:tr h="331598">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7733700993</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4062321204112</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 500-1</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ERV Unit, 500m3/h</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rgbClr val="6FB9E2">
                        <a:alpha val="20000"/>
                      </a:srgbClr>
                    </a:solidFill>
                  </a:tcPr>
                </a:tc>
                <a:extLst>
                  <a:ext uri="{0D108BD9-81ED-4DB2-BD59-A6C34878D82A}">
                    <a16:rowId xmlns:a16="http://schemas.microsoft.com/office/drawing/2014/main" val="1686779214"/>
                  </a:ext>
                </a:extLst>
              </a:tr>
              <a:tr h="331598">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7733700994</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4062321204129</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 800-1</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 Unit, 800m3/h</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07570762"/>
                  </a:ext>
                </a:extLst>
              </a:tr>
              <a:tr h="331598">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7733700995</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mpd="sng">
                      <a:solidFill>
                        <a:srgbClr val="6FB9E2"/>
                      </a:solid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4062321204136</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mpd="sng">
                      <a:solidFill>
                        <a:srgbClr val="6FB9E2"/>
                      </a:solid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ERV</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mpd="sng">
                      <a:solidFill>
                        <a:srgbClr val="6FB9E2"/>
                      </a:solid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a:effectLst/>
                        </a:rPr>
                        <a:t>ERV 1000-1</a:t>
                      </a:r>
                      <a:endParaRPr lang="en-US" sz="110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mpd="sng">
                      <a:solidFill>
                        <a:srgbClr val="6FB9E2"/>
                      </a:solidFill>
                    </a:lnB>
                    <a:lnTlToBr w="12700" cmpd="sng">
                      <a:noFill/>
                      <a:prstDash val="solid"/>
                    </a:lnTlToBr>
                    <a:lnBlToTr w="12700" cmpd="sng">
                      <a:noFill/>
                      <a:prstDash val="solid"/>
                    </a:lnBlToTr>
                    <a:solidFill>
                      <a:srgbClr val="6FB9E2">
                        <a:alpha val="20000"/>
                      </a:srgbClr>
                    </a:solidFill>
                  </a:tcPr>
                </a:tc>
                <a:tc>
                  <a:txBody>
                    <a:bodyPr/>
                    <a:lstStyle>
                      <a:lvl1pPr marL="0" algn="l" defTabSz="914333" rtl="0" eaLnBrk="1" latinLnBrk="0" hangingPunct="1">
                        <a:defRPr sz="1800" kern="1200">
                          <a:solidFill>
                            <a:schemeClr val="tx1"/>
                          </a:solidFill>
                          <a:latin typeface="Bosch Office Sans"/>
                        </a:defRPr>
                      </a:lvl1pPr>
                      <a:lvl2pPr marL="457166" algn="l" defTabSz="914333" rtl="0" eaLnBrk="1" latinLnBrk="0" hangingPunct="1">
                        <a:defRPr sz="1800" kern="1200">
                          <a:solidFill>
                            <a:schemeClr val="tx1"/>
                          </a:solidFill>
                          <a:latin typeface="Bosch Office Sans"/>
                        </a:defRPr>
                      </a:lvl2pPr>
                      <a:lvl3pPr marL="914333" algn="l" defTabSz="914333" rtl="0" eaLnBrk="1" latinLnBrk="0" hangingPunct="1">
                        <a:defRPr sz="1800" kern="1200">
                          <a:solidFill>
                            <a:schemeClr val="tx1"/>
                          </a:solidFill>
                          <a:latin typeface="Bosch Office Sans"/>
                        </a:defRPr>
                      </a:lvl3pPr>
                      <a:lvl4pPr marL="1371499" algn="l" defTabSz="914333" rtl="0" eaLnBrk="1" latinLnBrk="0" hangingPunct="1">
                        <a:defRPr sz="1800" kern="1200">
                          <a:solidFill>
                            <a:schemeClr val="tx1"/>
                          </a:solidFill>
                          <a:latin typeface="Bosch Office Sans"/>
                        </a:defRPr>
                      </a:lvl4pPr>
                      <a:lvl5pPr marL="1828665" algn="l" defTabSz="914333" rtl="0" eaLnBrk="1" latinLnBrk="0" hangingPunct="1">
                        <a:defRPr sz="1800" kern="1200">
                          <a:solidFill>
                            <a:schemeClr val="tx1"/>
                          </a:solidFill>
                          <a:latin typeface="Bosch Office Sans"/>
                        </a:defRPr>
                      </a:lvl5pPr>
                      <a:lvl6pPr marL="2285832" algn="l" defTabSz="914333" rtl="0" eaLnBrk="1" latinLnBrk="0" hangingPunct="1">
                        <a:defRPr sz="1800" kern="1200">
                          <a:solidFill>
                            <a:schemeClr val="tx1"/>
                          </a:solidFill>
                          <a:latin typeface="Bosch Office Sans"/>
                        </a:defRPr>
                      </a:lvl6pPr>
                      <a:lvl7pPr marL="2742998" algn="l" defTabSz="914333" rtl="0" eaLnBrk="1" latinLnBrk="0" hangingPunct="1">
                        <a:defRPr sz="1800" kern="1200">
                          <a:solidFill>
                            <a:schemeClr val="tx1"/>
                          </a:solidFill>
                          <a:latin typeface="Bosch Office Sans"/>
                        </a:defRPr>
                      </a:lvl7pPr>
                      <a:lvl8pPr marL="3200165" algn="l" defTabSz="914333" rtl="0" eaLnBrk="1" latinLnBrk="0" hangingPunct="1">
                        <a:defRPr sz="1800" kern="1200">
                          <a:solidFill>
                            <a:schemeClr val="tx1"/>
                          </a:solidFill>
                          <a:latin typeface="Bosch Office Sans"/>
                        </a:defRPr>
                      </a:lvl8pPr>
                      <a:lvl9pPr marL="3657332" algn="l" defTabSz="914333" rtl="0" eaLnBrk="1" latinLnBrk="0" hangingPunct="1">
                        <a:defRPr sz="1800" kern="1200">
                          <a:solidFill>
                            <a:schemeClr val="tx1"/>
                          </a:solidFill>
                          <a:latin typeface="Bosch Office Sans"/>
                        </a:defRPr>
                      </a:lvl9pPr>
                    </a:lstStyle>
                    <a:p>
                      <a:pPr marL="0" marR="0">
                        <a:lnSpc>
                          <a:spcPts val="1475"/>
                        </a:lnSpc>
                        <a:spcBef>
                          <a:spcPts val="0"/>
                        </a:spcBef>
                        <a:spcAft>
                          <a:spcPts val="0"/>
                        </a:spcAft>
                      </a:pPr>
                      <a:r>
                        <a:rPr lang="de-DE" sz="1000" dirty="0">
                          <a:effectLst/>
                        </a:rPr>
                        <a:t>ERV Unit, 1000m3/h</a:t>
                      </a:r>
                      <a:endParaRPr lang="en-US" sz="1100" dirty="0">
                        <a:effectLst/>
                        <a:latin typeface="Bosch Office Sans" pitchFamily="2"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mpd="sng">
                      <a:solidFill>
                        <a:srgbClr val="6FB9E2"/>
                      </a:solidFill>
                    </a:lnB>
                    <a:lnTlToBr w="12700" cmpd="sng">
                      <a:noFill/>
                      <a:prstDash val="solid"/>
                    </a:lnTlToBr>
                    <a:lnBlToTr w="12700" cmpd="sng">
                      <a:noFill/>
                      <a:prstDash val="solid"/>
                    </a:lnBlToTr>
                    <a:solidFill>
                      <a:srgbClr val="6FB9E2">
                        <a:alpha val="20000"/>
                      </a:srgbClr>
                    </a:solidFill>
                  </a:tcPr>
                </a:tc>
                <a:extLst>
                  <a:ext uri="{0D108BD9-81ED-4DB2-BD59-A6C34878D82A}">
                    <a16:rowId xmlns:a16="http://schemas.microsoft.com/office/drawing/2014/main" val="1061205568"/>
                  </a:ext>
                </a:extLst>
              </a:tr>
            </a:tbl>
          </a:graphicData>
        </a:graphic>
      </p:graphicFrame>
      <p:pic>
        <p:nvPicPr>
          <p:cNvPr id="7" name="Picture 3"/>
          <p:cNvPicPr>
            <a:picLocks noChangeAspect="1"/>
          </p:cNvPicPr>
          <p:nvPr/>
        </p:nvPicPr>
        <p:blipFill>
          <a:blip r:embed="rId2">
            <a:extLst>
              <a:ext uri="{BEBA8EAE-BF5A-486C-A8C5-ECC9F3942E4B}">
                <a14:imgProps xmlns:a14="http://schemas.microsoft.com/office/drawing/2010/main">
                  <a14:imgLayer r:embed="rId3">
                    <a14:imgEffect>
                      <a14:backgroundRemoval t="1351" b="100000" l="0" r="100000">
                        <a14:backgroundMark x1="15679" y1="7432" x2="15679" y2="7432"/>
                        <a14:backgroundMark x1="21951" y1="6081" x2="21951" y2="6081"/>
                        <a14:backgroundMark x1="85017" y1="7432" x2="85017" y2="7432"/>
                        <a14:backgroundMark x1="91986" y1="9459" x2="96864" y2="16892"/>
                        <a14:backgroundMark x1="9059" y1="89865" x2="9059" y2="89865"/>
                        <a14:backgroundMark x1="697" y1="97973" x2="697" y2="64865"/>
                        <a14:backgroundMark x1="697" y1="64865" x2="36237" y2="98649"/>
                        <a14:backgroundMark x1="36237" y1="98649" x2="1394" y2="97297"/>
                        <a14:backgroundMark x1="697" y1="96622" x2="697" y2="97973"/>
                      </a14:backgroundRemoval>
                    </a14:imgEffect>
                  </a14:imgLayer>
                </a14:imgProps>
              </a:ext>
            </a:extLst>
          </a:blip>
          <a:stretch>
            <a:fillRect/>
          </a:stretch>
        </p:blipFill>
        <p:spPr>
          <a:xfrm>
            <a:off x="509814" y="1432573"/>
            <a:ext cx="2824593" cy="1456585"/>
          </a:xfrm>
          <a:prstGeom prst="rect">
            <a:avLst/>
          </a:prstGeom>
        </p:spPr>
      </p:pic>
      <p:sp>
        <p:nvSpPr>
          <p:cNvPr id="9" name="Content Placeholder 4"/>
          <p:cNvSpPr txBox="1">
            <a:spLocks/>
          </p:cNvSpPr>
          <p:nvPr/>
        </p:nvSpPr>
        <p:spPr>
          <a:xfrm>
            <a:off x="3897815" y="1722090"/>
            <a:ext cx="6010813" cy="1034524"/>
          </a:xfrm>
          <a:prstGeom prst="rect">
            <a:avLst/>
          </a:prstGeom>
        </p:spPr>
        <p:txBody>
          <a:bodyPr vert="horz" lIns="0" tIns="0" rIns="0" bIns="0" rtlCol="0">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de-DE" sz="1600" dirty="0"/>
              <a:t>ERV</a:t>
            </a:r>
            <a:r>
              <a:rPr lang="tr-TR" sz="1600" dirty="0"/>
              <a:t> is used for ventilation</a:t>
            </a:r>
            <a:r>
              <a:rPr lang="de-DE" sz="1600" dirty="0"/>
              <a:t> </a:t>
            </a:r>
            <a:r>
              <a:rPr lang="tr-TR" sz="1600" dirty="0"/>
              <a:t>(Fresh air and exhaust air). It covers the ventilation needs within </a:t>
            </a:r>
            <a:r>
              <a:rPr lang="de-DE" sz="1600" dirty="0"/>
              <a:t>VRF</a:t>
            </a:r>
            <a:r>
              <a:rPr lang="tr-TR" sz="1600" dirty="0"/>
              <a:t> projects and also can be used stand alone.</a:t>
            </a:r>
            <a:endParaRPr lang="en-US" sz="1600" dirty="0"/>
          </a:p>
        </p:txBody>
      </p:sp>
    </p:spTree>
    <p:extLst>
      <p:ext uri="{BB962C8B-B14F-4D97-AF65-F5344CB8AC3E}">
        <p14:creationId xmlns:p14="http://schemas.microsoft.com/office/powerpoint/2010/main" val="2744884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ERV</a:t>
            </a:r>
            <a:endParaRPr lang="en-US" dirty="0"/>
          </a:p>
          <a:p>
            <a:endParaRPr lang="en-US" dirty="0"/>
          </a:p>
        </p:txBody>
      </p:sp>
      <p:sp>
        <p:nvSpPr>
          <p:cNvPr id="2" name="Titel 1"/>
          <p:cNvSpPr>
            <a:spLocks noGrp="1"/>
          </p:cNvSpPr>
          <p:nvPr>
            <p:ph type="title"/>
          </p:nvPr>
        </p:nvSpPr>
        <p:spPr/>
        <p:txBody>
          <a:bodyPr/>
          <a:lstStyle/>
          <a:p>
            <a:r>
              <a:rPr lang="de-DE" dirty="0"/>
              <a:t>Working </a:t>
            </a:r>
            <a:r>
              <a:rPr lang="de-DE" dirty="0" err="1"/>
              <a:t>principle</a:t>
            </a:r>
            <a:endParaRPr lang="en-US" dirty="0"/>
          </a:p>
        </p:txBody>
      </p:sp>
      <p:pic>
        <p:nvPicPr>
          <p:cNvPr id="7"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66700" y="1535840"/>
            <a:ext cx="5441315" cy="3747321"/>
          </a:xfrm>
          <a:prstGeom prst="rect">
            <a:avLst/>
          </a:prstGeom>
        </p:spPr>
      </p:pic>
      <p:sp>
        <p:nvSpPr>
          <p:cNvPr id="9" name="Content Placeholder 6"/>
          <p:cNvSpPr txBox="1">
            <a:spLocks/>
          </p:cNvSpPr>
          <p:nvPr/>
        </p:nvSpPr>
        <p:spPr>
          <a:xfrm>
            <a:off x="5873925" y="1190363"/>
            <a:ext cx="5095700" cy="4438277"/>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fontAlgn="auto">
              <a:spcAft>
                <a:spcPts val="0"/>
              </a:spcAft>
            </a:pPr>
            <a:endParaRPr lang="tr-TR" sz="1100" dirty="0"/>
          </a:p>
          <a:p>
            <a:pPr fontAlgn="auto">
              <a:spcAft>
                <a:spcPts val="0"/>
              </a:spcAft>
            </a:pPr>
            <a:r>
              <a:rPr lang="en-US" sz="1100" b="1" i="1" dirty="0"/>
              <a:t>Energy saving ventilation </a:t>
            </a:r>
            <a:r>
              <a:rPr lang="en-US" sz="1100" dirty="0"/>
              <a:t>using indoor heating, cooling and</a:t>
            </a:r>
            <a:r>
              <a:rPr lang="tr-TR" sz="1100" dirty="0"/>
              <a:t> </a:t>
            </a:r>
            <a:r>
              <a:rPr lang="en-US" sz="1100" dirty="0"/>
              <a:t>moisture</a:t>
            </a:r>
            <a:endParaRPr lang="tr-TR" sz="1100" dirty="0"/>
          </a:p>
          <a:p>
            <a:pPr fontAlgn="auto">
              <a:spcAft>
                <a:spcPts val="0"/>
              </a:spcAft>
            </a:pPr>
            <a:r>
              <a:rPr lang="tr-TR" sz="1100" b="1" i="1" dirty="0"/>
              <a:t>I</a:t>
            </a:r>
            <a:r>
              <a:rPr lang="en-US" sz="1100" b="1" i="1" dirty="0"/>
              <a:t>deal solution </a:t>
            </a:r>
            <a:r>
              <a:rPr lang="tr-TR" sz="1100" b="1" i="1" dirty="0"/>
              <a:t>for ventilation next to VRF cooling &amp; heating system </a:t>
            </a:r>
            <a:r>
              <a:rPr lang="en-US" sz="1100" dirty="0"/>
              <a:t>for shops, restaurants or offices requiring maximum</a:t>
            </a:r>
            <a:r>
              <a:rPr lang="tr-TR" sz="1100" dirty="0"/>
              <a:t> </a:t>
            </a:r>
            <a:r>
              <a:rPr lang="en-US" sz="1100" dirty="0"/>
              <a:t>floor space for furniture, decorations</a:t>
            </a:r>
            <a:endParaRPr lang="tr-TR" sz="1100" dirty="0"/>
          </a:p>
          <a:p>
            <a:pPr fontAlgn="auto">
              <a:spcAft>
                <a:spcPts val="0"/>
              </a:spcAft>
            </a:pPr>
            <a:r>
              <a:rPr lang="en-US" sz="1100" dirty="0"/>
              <a:t>Wide range </a:t>
            </a:r>
            <a:r>
              <a:rPr lang="tr-TR" sz="1100" dirty="0"/>
              <a:t>: A</a:t>
            </a:r>
            <a:r>
              <a:rPr lang="en-US" sz="1100" dirty="0" err="1"/>
              <a:t>ir</a:t>
            </a:r>
            <a:r>
              <a:rPr lang="en-US" sz="1100" dirty="0"/>
              <a:t> flow rate from </a:t>
            </a:r>
            <a:r>
              <a:rPr lang="tr-TR" sz="1100" b="1" i="1" dirty="0"/>
              <a:t>300</a:t>
            </a:r>
            <a:r>
              <a:rPr lang="de-DE" sz="1100" b="1" i="1" dirty="0"/>
              <a:t> </a:t>
            </a:r>
            <a:r>
              <a:rPr lang="en-US" sz="1100" b="1" i="1" dirty="0"/>
              <a:t>m³/h</a:t>
            </a:r>
            <a:r>
              <a:rPr lang="de-DE" sz="1100" b="1" i="1" dirty="0"/>
              <a:t> </a:t>
            </a:r>
            <a:r>
              <a:rPr lang="en-US" sz="1100" b="1" i="1" dirty="0"/>
              <a:t>up to </a:t>
            </a:r>
            <a:r>
              <a:rPr lang="tr-TR" sz="1100" b="1" i="1" dirty="0"/>
              <a:t>1.</a:t>
            </a:r>
            <a:r>
              <a:rPr lang="en-US" sz="1100" b="1" i="1" dirty="0"/>
              <a:t>000 m³/h</a:t>
            </a:r>
            <a:endParaRPr lang="tr-TR" sz="1100" b="1" i="1" dirty="0"/>
          </a:p>
          <a:p>
            <a:pPr fontAlgn="auto">
              <a:spcAft>
                <a:spcPts val="0"/>
              </a:spcAft>
            </a:pPr>
            <a:r>
              <a:rPr lang="tr-TR" sz="1100" b="1" i="1" dirty="0"/>
              <a:t>Thermal efficiency up to 80% </a:t>
            </a:r>
            <a:r>
              <a:rPr lang="tr-TR" sz="1000" dirty="0"/>
              <a:t>(300 </a:t>
            </a:r>
            <a:r>
              <a:rPr lang="en-US" sz="1000" dirty="0"/>
              <a:t>m³/h</a:t>
            </a:r>
            <a:r>
              <a:rPr lang="tr-TR" sz="1000" dirty="0"/>
              <a:t> unit)</a:t>
            </a:r>
            <a:endParaRPr lang="tr-TR" sz="1050" dirty="0"/>
          </a:p>
          <a:p>
            <a:pPr fontAlgn="auto">
              <a:spcAft>
                <a:spcPts val="0"/>
              </a:spcAft>
            </a:pPr>
            <a:r>
              <a:rPr lang="en-US" sz="1100" dirty="0"/>
              <a:t>Special </a:t>
            </a:r>
            <a:r>
              <a:rPr lang="en-US" sz="1100" b="1" i="1" dirty="0"/>
              <a:t>heat exchange element </a:t>
            </a:r>
            <a:r>
              <a:rPr lang="tr-TR" sz="1100" b="1" i="1" dirty="0"/>
              <a:t>made </a:t>
            </a:r>
            <a:r>
              <a:rPr lang="en-US" sz="1100" b="1" i="1" dirty="0"/>
              <a:t>by </a:t>
            </a:r>
            <a:r>
              <a:rPr lang="tr-TR" sz="1100" b="1" i="1" dirty="0"/>
              <a:t>h</a:t>
            </a:r>
            <a:r>
              <a:rPr lang="en-US" sz="1100" b="1" i="1" dirty="0" err="1"/>
              <a:t>igh</a:t>
            </a:r>
            <a:r>
              <a:rPr lang="en-US" sz="1100" b="1" i="1" dirty="0"/>
              <a:t> </a:t>
            </a:r>
            <a:r>
              <a:rPr lang="tr-TR" sz="1100" b="1" i="1" dirty="0"/>
              <a:t>e</a:t>
            </a:r>
            <a:r>
              <a:rPr lang="en-US" sz="1100" b="1" i="1" dirty="0" err="1"/>
              <a:t>fficient</a:t>
            </a:r>
            <a:r>
              <a:rPr lang="tr-TR" sz="1100" b="1" i="1" dirty="0"/>
              <a:t> p</a:t>
            </a:r>
            <a:r>
              <a:rPr lang="en-US" sz="1100" b="1" i="1" dirty="0" err="1"/>
              <a:t>aper</a:t>
            </a:r>
            <a:endParaRPr lang="en-US" sz="1100" b="1" i="1" dirty="0"/>
          </a:p>
          <a:p>
            <a:pPr fontAlgn="auto">
              <a:spcAft>
                <a:spcPts val="0"/>
              </a:spcAft>
            </a:pPr>
            <a:r>
              <a:rPr lang="tr-TR" sz="1100" b="1" i="1" dirty="0"/>
              <a:t>In accordance with EU regulations</a:t>
            </a:r>
          </a:p>
          <a:p>
            <a:pPr fontAlgn="auto">
              <a:spcAft>
                <a:spcPts val="0"/>
              </a:spcAft>
            </a:pPr>
            <a:r>
              <a:rPr lang="tr-TR" sz="1100" dirty="0"/>
              <a:t>Built-in </a:t>
            </a:r>
            <a:r>
              <a:rPr lang="tr-TR" sz="1100" b="1" i="1" dirty="0"/>
              <a:t>class </a:t>
            </a:r>
            <a:r>
              <a:rPr lang="en-US" sz="1100" b="1" i="1" dirty="0"/>
              <a:t>F7 filter </a:t>
            </a:r>
            <a:r>
              <a:rPr lang="en-US" sz="1100" dirty="0"/>
              <a:t>for air supply side and </a:t>
            </a:r>
            <a:r>
              <a:rPr lang="tr-TR" sz="1100" b="1" i="1" dirty="0"/>
              <a:t>c</a:t>
            </a:r>
            <a:r>
              <a:rPr lang="en-US" sz="1100" b="1" i="1" dirty="0"/>
              <a:t>lass M5 filter</a:t>
            </a:r>
            <a:r>
              <a:rPr lang="en-US" sz="1100" b="1" dirty="0"/>
              <a:t> </a:t>
            </a:r>
            <a:r>
              <a:rPr lang="en-US" sz="1100" dirty="0"/>
              <a:t>for exhaust air side ( x &gt;%80 0,4µm)</a:t>
            </a:r>
            <a:endParaRPr lang="tr-TR" sz="1100" dirty="0"/>
          </a:p>
          <a:p>
            <a:pPr fontAlgn="auto">
              <a:spcAft>
                <a:spcPts val="0"/>
              </a:spcAft>
            </a:pPr>
            <a:r>
              <a:rPr lang="en-US" sz="1100" b="1" i="1" dirty="0"/>
              <a:t>Built-in CO</a:t>
            </a:r>
            <a:r>
              <a:rPr lang="en-US" sz="900" b="1" i="1" dirty="0"/>
              <a:t>2</a:t>
            </a:r>
            <a:r>
              <a:rPr lang="en-US" sz="1100" b="1" i="1" dirty="0"/>
              <a:t> sensor </a:t>
            </a:r>
            <a:r>
              <a:rPr lang="en-US" sz="1100" dirty="0"/>
              <a:t>at unit</a:t>
            </a:r>
            <a:r>
              <a:rPr lang="tr-TR" sz="1100" dirty="0"/>
              <a:t> ensures indoor air quality</a:t>
            </a:r>
          </a:p>
          <a:p>
            <a:pPr fontAlgn="auto">
              <a:spcAft>
                <a:spcPts val="0"/>
              </a:spcAft>
            </a:pPr>
            <a:r>
              <a:rPr lang="en-US" sz="1100" b="1" i="1" dirty="0"/>
              <a:t>Free cooling </a:t>
            </a:r>
            <a:r>
              <a:rPr lang="tr-TR" sz="1100" dirty="0"/>
              <a:t>is </a:t>
            </a:r>
            <a:r>
              <a:rPr lang="en-US" sz="1100" dirty="0"/>
              <a:t>possible when outdoor temperature is below indoor</a:t>
            </a:r>
            <a:r>
              <a:rPr lang="tr-TR" sz="1100" dirty="0"/>
              <a:t> </a:t>
            </a:r>
            <a:r>
              <a:rPr lang="en-US" sz="1100" dirty="0"/>
              <a:t>temperature (</a:t>
            </a:r>
            <a:r>
              <a:rPr lang="en-US" sz="1100" dirty="0" err="1"/>
              <a:t>f.e</a:t>
            </a:r>
            <a:r>
              <a:rPr lang="en-US" sz="1100" dirty="0"/>
              <a:t>. during night</a:t>
            </a:r>
            <a:r>
              <a:rPr lang="tr-TR" sz="1100" dirty="0"/>
              <a:t> </a:t>
            </a:r>
            <a:r>
              <a:rPr lang="en-US" sz="1100" dirty="0"/>
              <a:t>time</a:t>
            </a:r>
            <a:r>
              <a:rPr lang="tr-TR" sz="1100" dirty="0"/>
              <a:t> or at pre-seasons)</a:t>
            </a:r>
          </a:p>
          <a:p>
            <a:pPr fontAlgn="auto">
              <a:spcAft>
                <a:spcPts val="0"/>
              </a:spcAft>
            </a:pPr>
            <a:r>
              <a:rPr lang="tr-TR" sz="1100" dirty="0"/>
              <a:t>Several operation modes : </a:t>
            </a:r>
            <a:r>
              <a:rPr lang="tr-TR" sz="1100" b="1" dirty="0"/>
              <a:t>Energy recovery, By-pass, Auto, Free-cooling</a:t>
            </a:r>
          </a:p>
          <a:p>
            <a:pPr fontAlgn="auto">
              <a:spcAft>
                <a:spcPts val="0"/>
              </a:spcAft>
            </a:pPr>
            <a:r>
              <a:rPr lang="en-US" sz="1100" dirty="0"/>
              <a:t>Reduced energy consumption </a:t>
            </a:r>
            <a:r>
              <a:rPr lang="tr-TR" sz="1100" dirty="0"/>
              <a:t>with </a:t>
            </a:r>
            <a:r>
              <a:rPr lang="en-US" sz="1100" b="1" i="1" dirty="0"/>
              <a:t>DC</a:t>
            </a:r>
            <a:r>
              <a:rPr lang="tr-TR" sz="1100" b="1" i="1" dirty="0"/>
              <a:t> </a:t>
            </a:r>
            <a:r>
              <a:rPr lang="en-US" sz="1100" b="1" i="1" dirty="0"/>
              <a:t>fan motor</a:t>
            </a:r>
            <a:r>
              <a:rPr lang="tr-TR" sz="1100" b="1" i="1" dirty="0"/>
              <a:t>s</a:t>
            </a:r>
          </a:p>
          <a:p>
            <a:pPr fontAlgn="auto">
              <a:spcAft>
                <a:spcPts val="0"/>
              </a:spcAft>
            </a:pPr>
            <a:r>
              <a:rPr lang="en-US" sz="1100" dirty="0"/>
              <a:t>Free dry contacts to </a:t>
            </a:r>
            <a:r>
              <a:rPr lang="en-US" sz="1100" b="1" i="1" dirty="0"/>
              <a:t>connect fire alarm, electrical heater</a:t>
            </a:r>
            <a:endParaRPr lang="tr-TR" sz="1100" b="1" i="1" dirty="0"/>
          </a:p>
          <a:p>
            <a:pPr fontAlgn="auto">
              <a:spcAft>
                <a:spcPts val="0"/>
              </a:spcAft>
            </a:pPr>
            <a:endParaRPr lang="en-US" sz="1100" b="1" i="1" dirty="0"/>
          </a:p>
        </p:txBody>
      </p:sp>
    </p:spTree>
    <p:extLst>
      <p:ext uri="{BB962C8B-B14F-4D97-AF65-F5344CB8AC3E}">
        <p14:creationId xmlns:p14="http://schemas.microsoft.com/office/powerpoint/2010/main" val="3214779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ERV</a:t>
            </a:r>
            <a:endParaRPr lang="en-US" dirty="0"/>
          </a:p>
          <a:p>
            <a:endParaRPr lang="en-US" dirty="0"/>
          </a:p>
        </p:txBody>
      </p:sp>
      <p:sp>
        <p:nvSpPr>
          <p:cNvPr id="2" name="Titel 1"/>
          <p:cNvSpPr>
            <a:spLocks noGrp="1"/>
          </p:cNvSpPr>
          <p:nvPr>
            <p:ph type="title"/>
          </p:nvPr>
        </p:nvSpPr>
        <p:spPr/>
        <p:txBody>
          <a:bodyPr/>
          <a:lstStyle/>
          <a:p>
            <a:r>
              <a:rPr lang="de-DE" dirty="0"/>
              <a:t>Installation  </a:t>
            </a:r>
            <a:endParaRPr lang="en-US" dirty="0"/>
          </a:p>
        </p:txBody>
      </p:sp>
      <p:grpSp>
        <p:nvGrpSpPr>
          <p:cNvPr id="3" name="Gruppieren 2"/>
          <p:cNvGrpSpPr/>
          <p:nvPr/>
        </p:nvGrpSpPr>
        <p:grpSpPr>
          <a:xfrm>
            <a:off x="1378078" y="453600"/>
            <a:ext cx="9658291" cy="4522501"/>
            <a:chOff x="629216" y="1171997"/>
            <a:chExt cx="9658291" cy="4522501"/>
          </a:xfrm>
        </p:grpSpPr>
        <p:pic>
          <p:nvPicPr>
            <p:cNvPr id="7" name="Picture 5"/>
            <p:cNvPicPr>
              <a:picLocks noChangeAspect="1"/>
            </p:cNvPicPr>
            <p:nvPr/>
          </p:nvPicPr>
          <p:blipFill>
            <a:blip r:embed="rId2"/>
            <a:stretch>
              <a:fillRect/>
            </a:stretch>
          </p:blipFill>
          <p:spPr>
            <a:xfrm>
              <a:off x="2325846" y="1171997"/>
              <a:ext cx="5846520" cy="4112216"/>
            </a:xfrm>
            <a:prstGeom prst="rect">
              <a:avLst/>
            </a:prstGeom>
          </p:spPr>
        </p:pic>
        <p:sp>
          <p:nvSpPr>
            <p:cNvPr id="9" name="TextBox 6"/>
            <p:cNvSpPr txBox="1"/>
            <p:nvPr/>
          </p:nvSpPr>
          <p:spPr>
            <a:xfrm>
              <a:off x="670139" y="4254532"/>
              <a:ext cx="1614784" cy="65599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Return </a:t>
              </a:r>
              <a:r>
                <a:rPr kumimoji="0" lang="tr-TR" sz="1400" b="0" i="0" u="none" strike="noStrike" kern="0" cap="none" spc="0" normalizeH="0" baseline="0" noProof="0" dirty="0" err="1">
                  <a:ln>
                    <a:noFill/>
                  </a:ln>
                  <a:solidFill>
                    <a:srgbClr val="000000"/>
                  </a:solidFill>
                  <a:effectLst/>
                  <a:uLnTx/>
                  <a:uFillTx/>
                </a:rPr>
                <a:t>air</a:t>
              </a:r>
              <a:endParaRPr kumimoji="0" lang="tr-TR" sz="1400" b="0" i="0" u="none" strike="noStrike" kern="0" cap="none" spc="0" normalizeH="0" baseline="0" noProof="0" dirty="0">
                <a:ln>
                  <a:noFill/>
                </a:ln>
                <a:solidFill>
                  <a:srgbClr val="000000"/>
                </a:solidFill>
                <a:effectLst/>
                <a:uLnTx/>
                <a:uFillTx/>
              </a:endParaRPr>
            </a:p>
          </p:txBody>
        </p:sp>
        <p:sp>
          <p:nvSpPr>
            <p:cNvPr id="10" name="TextBox 8"/>
            <p:cNvSpPr txBox="1"/>
            <p:nvPr/>
          </p:nvSpPr>
          <p:spPr>
            <a:xfrm>
              <a:off x="8672723" y="4207651"/>
              <a:ext cx="1614784" cy="65599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0" i="0" u="none" strike="noStrike" kern="0" cap="none" spc="0" normalizeH="0" baseline="0" noProof="0" dirty="0" err="1">
                  <a:ln>
                    <a:noFill/>
                  </a:ln>
                  <a:solidFill>
                    <a:srgbClr val="000000"/>
                  </a:solidFill>
                  <a:effectLst/>
                  <a:uLnTx/>
                  <a:uFillTx/>
                </a:rPr>
                <a:t>Exhaust</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air</a:t>
              </a:r>
              <a:endParaRPr kumimoji="0" lang="tr-TR" sz="1400" b="0" i="0" u="none" strike="noStrike" kern="0" cap="none" spc="0" normalizeH="0" baseline="0" noProof="0" dirty="0">
                <a:ln>
                  <a:noFill/>
                </a:ln>
                <a:solidFill>
                  <a:srgbClr val="000000"/>
                </a:solidFill>
                <a:effectLst/>
                <a:uLnTx/>
                <a:uFillTx/>
              </a:endParaRPr>
            </a:p>
          </p:txBody>
        </p:sp>
        <p:sp>
          <p:nvSpPr>
            <p:cNvPr id="12" name="TextBox 10"/>
            <p:cNvSpPr txBox="1"/>
            <p:nvPr/>
          </p:nvSpPr>
          <p:spPr>
            <a:xfrm>
              <a:off x="6644866" y="4330405"/>
              <a:ext cx="850722" cy="655995"/>
            </a:xfrm>
            <a:prstGeom prst="rect">
              <a:avLst/>
            </a:prstGeom>
            <a:noFill/>
          </p:spPr>
          <p:txBody>
            <a:bodyPr wrap="none" lIns="0" tIns="0" rIns="0" bIns="0" rtlCol="0">
              <a:noAutofit/>
            </a:bodyPr>
            <a:lstStyle/>
            <a:p>
              <a:pPr marR="0" algn="ctr" defTabSz="914400" eaLnBrk="1" fontAlgn="auto" latinLnBrk="0" hangingPunct="1">
                <a:spcBef>
                  <a:spcPts val="500"/>
                </a:spcBef>
                <a:spcAft>
                  <a:spcPts val="0"/>
                </a:spcAft>
                <a:buClrTx/>
                <a:buSzTx/>
                <a:buFontTx/>
                <a:buNone/>
                <a:tabLst/>
              </a:pPr>
              <a:r>
                <a:rPr kumimoji="0" lang="tr-TR" sz="1400" b="0" i="0" u="none" strike="noStrike" kern="0" cap="none" spc="0" normalizeH="0" baseline="0" noProof="0" dirty="0" err="1">
                  <a:ln>
                    <a:noFill/>
                  </a:ln>
                  <a:solidFill>
                    <a:schemeClr val="bg1">
                      <a:lumMod val="50000"/>
                    </a:schemeClr>
                  </a:solidFill>
                  <a:effectLst/>
                  <a:uLnTx/>
                  <a:uFillTx/>
                </a:rPr>
                <a:t>Exhaust</a:t>
              </a:r>
              <a:r>
                <a:rPr kumimoji="0" lang="tr-TR" sz="1400" b="0" i="0" u="none" strike="noStrike" kern="0" cap="none" spc="0" normalizeH="0" baseline="0" noProof="0" dirty="0">
                  <a:ln>
                    <a:noFill/>
                  </a:ln>
                  <a:solidFill>
                    <a:schemeClr val="bg1">
                      <a:lumMod val="50000"/>
                    </a:schemeClr>
                  </a:solidFill>
                  <a:effectLst/>
                  <a:uLnTx/>
                  <a:uFillTx/>
                </a:rPr>
                <a:t> </a:t>
              </a:r>
            </a:p>
            <a:p>
              <a:pPr marR="0" algn="ctr" defTabSz="914400" eaLnBrk="1" fontAlgn="auto" latinLnBrk="0" hangingPunct="1">
                <a:spcBef>
                  <a:spcPts val="500"/>
                </a:spcBef>
                <a:spcAft>
                  <a:spcPts val="0"/>
                </a:spcAft>
                <a:buClrTx/>
                <a:buSzTx/>
                <a:buFontTx/>
                <a:buNone/>
                <a:tabLst/>
              </a:pPr>
              <a:r>
                <a:rPr kumimoji="0" lang="tr-TR" sz="1400" b="0" i="0" u="none" strike="noStrike" kern="0" cap="none" spc="0" normalizeH="0" baseline="0" noProof="0" dirty="0">
                  <a:ln>
                    <a:noFill/>
                  </a:ln>
                  <a:solidFill>
                    <a:schemeClr val="bg1">
                      <a:lumMod val="50000"/>
                    </a:schemeClr>
                  </a:solidFill>
                  <a:effectLst/>
                  <a:uLnTx/>
                  <a:uFillTx/>
                </a:rPr>
                <a:t>fan</a:t>
              </a:r>
            </a:p>
          </p:txBody>
        </p:sp>
        <p:sp>
          <p:nvSpPr>
            <p:cNvPr id="13" name="TextBox 13"/>
            <p:cNvSpPr txBox="1"/>
            <p:nvPr/>
          </p:nvSpPr>
          <p:spPr>
            <a:xfrm>
              <a:off x="2913126" y="2477860"/>
              <a:ext cx="850722" cy="655995"/>
            </a:xfrm>
            <a:prstGeom prst="rect">
              <a:avLst/>
            </a:prstGeom>
            <a:noFill/>
          </p:spPr>
          <p:txBody>
            <a:bodyPr wrap="none" lIns="0" tIns="0" rIns="0" bIns="0" rtlCol="0">
              <a:noAutofit/>
            </a:bodyPr>
            <a:lstStyle>
              <a:defPPr>
                <a:defRPr lang="de-DE"/>
              </a:defPPr>
              <a:lvl1pPr marR="0" algn="ctr" defTabSz="914400" eaLnBrk="1" fontAlgn="auto" latinLnBrk="0" hangingPunct="1">
                <a:spcBef>
                  <a:spcPts val="500"/>
                </a:spcBef>
                <a:spcAft>
                  <a:spcPts val="0"/>
                </a:spcAft>
                <a:buClrTx/>
                <a:buSzTx/>
                <a:buFontTx/>
                <a:buNone/>
                <a:tabLst/>
                <a:defRPr kumimoji="0" sz="1400" b="0" i="0" u="none" strike="noStrike" kern="0" cap="none" spc="0" normalizeH="0" baseline="0">
                  <a:solidFill>
                    <a:srgbClr val="999FA6"/>
                  </a:solidFill>
                  <a:effectLst/>
                  <a:uLnTx/>
                  <a:uFillTx/>
                </a:defRPr>
              </a:lvl1pPr>
            </a:lstStyle>
            <a:p>
              <a:r>
                <a:rPr lang="tr-TR" dirty="0" err="1"/>
                <a:t>Supply</a:t>
              </a:r>
              <a:endParaRPr lang="tr-TR" dirty="0"/>
            </a:p>
            <a:p>
              <a:r>
                <a:rPr lang="tr-TR" dirty="0"/>
                <a:t>fan</a:t>
              </a:r>
            </a:p>
          </p:txBody>
        </p:sp>
        <p:sp>
          <p:nvSpPr>
            <p:cNvPr id="14" name="TextBox 14"/>
            <p:cNvSpPr txBox="1"/>
            <p:nvPr/>
          </p:nvSpPr>
          <p:spPr>
            <a:xfrm>
              <a:off x="4790735" y="3255138"/>
              <a:ext cx="777426" cy="263172"/>
            </a:xfrm>
            <a:prstGeom prst="rect">
              <a:avLst/>
            </a:prstGeom>
            <a:noFill/>
          </p:spPr>
          <p:txBody>
            <a:bodyPr wrap="none" lIns="0" tIns="0" rIns="0" bIns="0" rtlCol="0">
              <a:noAutofit/>
            </a:bodyPr>
            <a:lstStyle>
              <a:defPPr>
                <a:defRPr lang="de-DE"/>
              </a:defPPr>
              <a:lvl1pPr marR="0" algn="ctr" defTabSz="914400" eaLnBrk="1" fontAlgn="auto" latinLnBrk="0" hangingPunct="1">
                <a:spcBef>
                  <a:spcPts val="500"/>
                </a:spcBef>
                <a:spcAft>
                  <a:spcPts val="0"/>
                </a:spcAft>
                <a:buClrTx/>
                <a:buSzTx/>
                <a:buFontTx/>
                <a:buNone/>
                <a:tabLst/>
                <a:defRPr kumimoji="0" sz="1400" b="0" i="0" u="none" strike="noStrike" kern="0" cap="none" spc="0" normalizeH="0" baseline="0">
                  <a:solidFill>
                    <a:srgbClr val="999FA6"/>
                  </a:solidFill>
                  <a:effectLst/>
                  <a:uLnTx/>
                  <a:uFillTx/>
                </a:defRPr>
              </a:lvl1pPr>
            </a:lstStyle>
            <a:p>
              <a:r>
                <a:rPr lang="tr-TR" dirty="0" err="1"/>
                <a:t>Heat</a:t>
              </a:r>
              <a:r>
                <a:rPr lang="tr-TR" dirty="0"/>
                <a:t> </a:t>
              </a:r>
            </a:p>
            <a:p>
              <a:r>
                <a:rPr lang="tr-TR" dirty="0" err="1"/>
                <a:t>Exchanger</a:t>
              </a:r>
              <a:endParaRPr lang="tr-TR" dirty="0"/>
            </a:p>
          </p:txBody>
        </p:sp>
        <p:sp>
          <p:nvSpPr>
            <p:cNvPr id="15" name="TextBox 15"/>
            <p:cNvSpPr txBox="1"/>
            <p:nvPr/>
          </p:nvSpPr>
          <p:spPr>
            <a:xfrm>
              <a:off x="3483628" y="5226183"/>
              <a:ext cx="777426" cy="263172"/>
            </a:xfrm>
            <a:prstGeom prst="rect">
              <a:avLst/>
            </a:prstGeom>
            <a:noFill/>
          </p:spPr>
          <p:txBody>
            <a:bodyPr wrap="none" lIns="0" tIns="0" rIns="0" bIns="0" rtlCol="0">
              <a:noAutofit/>
            </a:bodyPr>
            <a:lstStyle>
              <a:defPPr>
                <a:defRPr lang="de-DE"/>
              </a:defPPr>
              <a:lvl1pPr marR="0" algn="ctr" defTabSz="914400" eaLnBrk="1" fontAlgn="auto" latinLnBrk="0" hangingPunct="1">
                <a:spcBef>
                  <a:spcPts val="500"/>
                </a:spcBef>
                <a:spcAft>
                  <a:spcPts val="0"/>
                </a:spcAft>
                <a:buClrTx/>
                <a:buSzTx/>
                <a:buFontTx/>
                <a:buNone/>
                <a:tabLst/>
                <a:defRPr kumimoji="0" sz="1400" b="0" i="0" u="none" strike="noStrike" kern="0" cap="none" spc="0" normalizeH="0" baseline="0">
                  <a:solidFill>
                    <a:srgbClr val="999FA6"/>
                  </a:solidFill>
                  <a:effectLst/>
                  <a:uLnTx/>
                  <a:uFillTx/>
                </a:defRPr>
              </a:lvl1pPr>
            </a:lstStyle>
            <a:p>
              <a:r>
                <a:rPr lang="tr-TR" dirty="0" err="1"/>
                <a:t>By-pass</a:t>
              </a:r>
              <a:r>
                <a:rPr lang="tr-TR" dirty="0"/>
                <a:t> damper</a:t>
              </a:r>
            </a:p>
          </p:txBody>
        </p:sp>
        <p:sp>
          <p:nvSpPr>
            <p:cNvPr id="16" name="TextBox 16"/>
            <p:cNvSpPr txBox="1"/>
            <p:nvPr/>
          </p:nvSpPr>
          <p:spPr>
            <a:xfrm>
              <a:off x="2949774" y="1557101"/>
              <a:ext cx="777426" cy="263172"/>
            </a:xfrm>
            <a:prstGeom prst="rect">
              <a:avLst/>
            </a:prstGeom>
            <a:noFill/>
          </p:spPr>
          <p:txBody>
            <a:bodyPr wrap="none" lIns="0" tIns="0" rIns="0" bIns="0" rtlCol="0">
              <a:noAutofit/>
            </a:bodyPr>
            <a:lstStyle>
              <a:defPPr>
                <a:defRPr lang="de-DE"/>
              </a:defPPr>
              <a:lvl1pPr marR="0" algn="ctr" defTabSz="914400" eaLnBrk="1" fontAlgn="auto" latinLnBrk="0" hangingPunct="1">
                <a:spcBef>
                  <a:spcPts val="500"/>
                </a:spcBef>
                <a:spcAft>
                  <a:spcPts val="0"/>
                </a:spcAft>
                <a:buClrTx/>
                <a:buSzTx/>
                <a:buFontTx/>
                <a:buNone/>
                <a:tabLst/>
                <a:defRPr kumimoji="0" sz="1400" b="0" i="0" u="none" strike="noStrike" kern="0" cap="none" spc="0" normalizeH="0" baseline="0">
                  <a:solidFill>
                    <a:srgbClr val="999FA6"/>
                  </a:solidFill>
                  <a:effectLst/>
                  <a:uLnTx/>
                  <a:uFillTx/>
                </a:defRPr>
              </a:lvl1pPr>
            </a:lstStyle>
            <a:p>
              <a:r>
                <a:rPr lang="tr-TR" dirty="0"/>
                <a:t>e-</a:t>
              </a:r>
              <a:r>
                <a:rPr lang="tr-TR" dirty="0" err="1"/>
                <a:t>box</a:t>
              </a:r>
              <a:endParaRPr lang="tr-TR" dirty="0"/>
            </a:p>
          </p:txBody>
        </p:sp>
        <p:sp>
          <p:nvSpPr>
            <p:cNvPr id="17" name="TextBox 17"/>
            <p:cNvSpPr txBox="1"/>
            <p:nvPr/>
          </p:nvSpPr>
          <p:spPr>
            <a:xfrm>
              <a:off x="3985965" y="1413340"/>
              <a:ext cx="934718" cy="550693"/>
            </a:xfrm>
            <a:prstGeom prst="rect">
              <a:avLst/>
            </a:prstGeom>
            <a:noFill/>
          </p:spPr>
          <p:txBody>
            <a:bodyPr wrap="none" lIns="0" tIns="0" rIns="0" bIns="0" rtlCol="0">
              <a:noAutofit/>
            </a:bodyPr>
            <a:lstStyle/>
            <a:p>
              <a:pPr marR="0" algn="ctr" defTabSz="914400" eaLnBrk="1" fontAlgn="auto" latinLnBrk="0" hangingPunct="1">
                <a:spcBef>
                  <a:spcPts val="500"/>
                </a:spcBef>
                <a:spcAft>
                  <a:spcPts val="0"/>
                </a:spcAft>
                <a:buClrTx/>
                <a:buSzTx/>
                <a:buFontTx/>
                <a:buNone/>
                <a:tabLst/>
              </a:pPr>
              <a:r>
                <a:rPr kumimoji="0" lang="tr-TR" sz="1400" b="0" i="0" u="none" strike="noStrike" kern="0" cap="none" spc="0" normalizeH="0" baseline="0" noProof="0" dirty="0" err="1">
                  <a:solidFill>
                    <a:srgbClr val="999FA6"/>
                  </a:solidFill>
                  <a:effectLst/>
                  <a:uLnTx/>
                  <a:uFillTx/>
                </a:rPr>
                <a:t>Air</a:t>
              </a:r>
              <a:r>
                <a:rPr kumimoji="0" lang="tr-TR" sz="1400" b="0" i="0" u="none" strike="noStrike" kern="0" cap="none" spc="0" normalizeH="0" baseline="0" noProof="0" dirty="0">
                  <a:solidFill>
                    <a:srgbClr val="999FA6"/>
                  </a:solidFill>
                  <a:effectLst/>
                  <a:uLnTx/>
                  <a:uFillTx/>
                </a:rPr>
                <a:t> </a:t>
              </a:r>
              <a:r>
                <a:rPr kumimoji="0" lang="tr-TR" sz="1400" b="0" i="0" u="none" strike="noStrike" kern="0" cap="none" spc="0" normalizeH="0" baseline="0" noProof="0" dirty="0" err="1">
                  <a:solidFill>
                    <a:srgbClr val="999FA6"/>
                  </a:solidFill>
                  <a:effectLst/>
                  <a:uLnTx/>
                  <a:uFillTx/>
                </a:rPr>
                <a:t>filter</a:t>
              </a:r>
              <a:r>
                <a:rPr kumimoji="0" lang="tr-TR" sz="1400" b="0" i="0" u="none" strike="noStrike" kern="0" cap="none" spc="0" normalizeH="0" baseline="0" noProof="0" dirty="0">
                  <a:solidFill>
                    <a:srgbClr val="999FA6"/>
                  </a:solidFill>
                  <a:effectLst/>
                  <a:uLnTx/>
                  <a:uFillTx/>
                </a:rPr>
                <a:t> at </a:t>
              </a:r>
            </a:p>
            <a:p>
              <a:pPr marR="0" algn="ctr" defTabSz="914400" eaLnBrk="1" fontAlgn="auto" latinLnBrk="0" hangingPunct="1">
                <a:spcBef>
                  <a:spcPts val="500"/>
                </a:spcBef>
                <a:spcAft>
                  <a:spcPts val="0"/>
                </a:spcAft>
                <a:buClrTx/>
                <a:buSzTx/>
                <a:buFontTx/>
                <a:buNone/>
                <a:tabLst/>
              </a:pPr>
              <a:r>
                <a:rPr kumimoji="0" lang="tr-TR" sz="1400" b="0" i="0" u="none" strike="noStrike" kern="0" cap="none" spc="0" normalizeH="0" baseline="0" noProof="0" dirty="0" err="1">
                  <a:solidFill>
                    <a:srgbClr val="999FA6"/>
                  </a:solidFill>
                  <a:effectLst/>
                  <a:uLnTx/>
                  <a:uFillTx/>
                </a:rPr>
                <a:t>supply</a:t>
              </a:r>
              <a:r>
                <a:rPr kumimoji="0" lang="tr-TR" sz="1400" b="0" i="0" u="none" strike="noStrike" kern="0" cap="none" spc="0" normalizeH="0" baseline="0" noProof="0" dirty="0">
                  <a:solidFill>
                    <a:srgbClr val="999FA6"/>
                  </a:solidFill>
                  <a:effectLst/>
                  <a:uLnTx/>
                  <a:uFillTx/>
                </a:rPr>
                <a:t> </a:t>
              </a:r>
              <a:r>
                <a:rPr kumimoji="0" lang="tr-TR" sz="1400" b="0" i="0" u="none" strike="noStrike" kern="0" cap="none" spc="0" normalizeH="0" baseline="0" noProof="0" dirty="0" err="1">
                  <a:solidFill>
                    <a:srgbClr val="999FA6"/>
                  </a:solidFill>
                  <a:effectLst/>
                  <a:uLnTx/>
                  <a:uFillTx/>
                </a:rPr>
                <a:t>side</a:t>
              </a:r>
              <a:endParaRPr kumimoji="0" lang="tr-TR" sz="1400" b="0" i="0" u="none" strike="noStrike" kern="0" cap="none" spc="0" normalizeH="0" baseline="0" noProof="0" dirty="0">
                <a:solidFill>
                  <a:srgbClr val="999FA6"/>
                </a:solidFill>
                <a:effectLst/>
                <a:uLnTx/>
                <a:uFillTx/>
              </a:endParaRPr>
            </a:p>
          </p:txBody>
        </p:sp>
        <p:sp>
          <p:nvSpPr>
            <p:cNvPr id="18" name="TextBox 18"/>
            <p:cNvSpPr txBox="1"/>
            <p:nvPr/>
          </p:nvSpPr>
          <p:spPr>
            <a:xfrm>
              <a:off x="5179448" y="1753920"/>
              <a:ext cx="777426" cy="263172"/>
            </a:xfrm>
            <a:prstGeom prst="rect">
              <a:avLst/>
            </a:prstGeom>
            <a:noFill/>
          </p:spPr>
          <p:txBody>
            <a:bodyPr wrap="none" lIns="0" tIns="0" rIns="0" bIns="0" rtlCol="0">
              <a:noAutofit/>
            </a:bodyPr>
            <a:lstStyle>
              <a:defPPr>
                <a:defRPr lang="de-DE"/>
              </a:defPPr>
              <a:lvl1pPr marR="0" algn="ctr" defTabSz="914400" eaLnBrk="1" fontAlgn="auto" latinLnBrk="0" hangingPunct="1">
                <a:spcBef>
                  <a:spcPts val="500"/>
                </a:spcBef>
                <a:spcAft>
                  <a:spcPts val="0"/>
                </a:spcAft>
                <a:buClrTx/>
                <a:buSzTx/>
                <a:buFontTx/>
                <a:buNone/>
                <a:tabLst/>
                <a:defRPr kumimoji="0" sz="1400" b="0" i="0" u="none" strike="noStrike" kern="0" cap="none" spc="0" normalizeH="0" baseline="0">
                  <a:solidFill>
                    <a:srgbClr val="999FA6"/>
                  </a:solidFill>
                  <a:effectLst/>
                  <a:uLnTx/>
                  <a:uFillTx/>
                </a:defRPr>
              </a:lvl1pPr>
            </a:lstStyle>
            <a:p>
              <a:r>
                <a:rPr lang="tr-TR" dirty="0" err="1"/>
                <a:t>Acces</a:t>
              </a:r>
              <a:r>
                <a:rPr lang="tr-TR" dirty="0"/>
                <a:t>s panel</a:t>
              </a:r>
            </a:p>
          </p:txBody>
        </p:sp>
        <p:sp>
          <p:nvSpPr>
            <p:cNvPr id="19" name="TextBox 19"/>
            <p:cNvSpPr txBox="1"/>
            <p:nvPr/>
          </p:nvSpPr>
          <p:spPr>
            <a:xfrm>
              <a:off x="5704960" y="5143805"/>
              <a:ext cx="1023500" cy="550693"/>
            </a:xfrm>
            <a:prstGeom prst="rect">
              <a:avLst/>
            </a:prstGeom>
            <a:noFill/>
          </p:spPr>
          <p:txBody>
            <a:bodyPr wrap="none" lIns="0" tIns="0" rIns="0" bIns="0" rtlCol="0">
              <a:noAutofit/>
            </a:bodyPr>
            <a:lstStyle>
              <a:defPPr>
                <a:defRPr lang="de-DE"/>
              </a:defPPr>
              <a:lvl1pPr marR="0" algn="ctr" defTabSz="914400" eaLnBrk="1" fontAlgn="auto" latinLnBrk="0" hangingPunct="1">
                <a:spcBef>
                  <a:spcPts val="500"/>
                </a:spcBef>
                <a:spcAft>
                  <a:spcPts val="0"/>
                </a:spcAft>
                <a:buClrTx/>
                <a:buSzTx/>
                <a:buFontTx/>
                <a:buNone/>
                <a:tabLst/>
                <a:defRPr kumimoji="0" sz="1400" b="0" i="0" u="none" strike="noStrike" kern="0" cap="none" spc="0" normalizeH="0" baseline="0">
                  <a:solidFill>
                    <a:srgbClr val="999FA6"/>
                  </a:solidFill>
                  <a:effectLst/>
                  <a:uLnTx/>
                  <a:uFillTx/>
                </a:defRPr>
              </a:lvl1pPr>
            </a:lstStyle>
            <a:p>
              <a:r>
                <a:rPr lang="tr-TR" dirty="0" err="1"/>
                <a:t>Air</a:t>
              </a:r>
              <a:r>
                <a:rPr lang="tr-TR" dirty="0"/>
                <a:t> </a:t>
              </a:r>
              <a:r>
                <a:rPr lang="tr-TR" dirty="0" err="1"/>
                <a:t>filter</a:t>
              </a:r>
              <a:r>
                <a:rPr lang="tr-TR" dirty="0"/>
                <a:t> at </a:t>
              </a:r>
            </a:p>
            <a:p>
              <a:r>
                <a:rPr lang="tr-TR" dirty="0" err="1"/>
                <a:t>exhaust</a:t>
              </a:r>
              <a:r>
                <a:rPr lang="tr-TR" dirty="0"/>
                <a:t> </a:t>
              </a:r>
              <a:r>
                <a:rPr lang="tr-TR" dirty="0" err="1"/>
                <a:t>side</a:t>
              </a:r>
              <a:endParaRPr lang="tr-TR" dirty="0"/>
            </a:p>
          </p:txBody>
        </p:sp>
        <p:sp>
          <p:nvSpPr>
            <p:cNvPr id="20" name="TextBox 20"/>
            <p:cNvSpPr txBox="1"/>
            <p:nvPr/>
          </p:nvSpPr>
          <p:spPr>
            <a:xfrm>
              <a:off x="8672723" y="2557357"/>
              <a:ext cx="1614784" cy="65599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0" i="0" u="none" strike="noStrike" kern="0" cap="none" spc="0" normalizeH="0" baseline="0" noProof="0" dirty="0" err="1">
                  <a:ln>
                    <a:noFill/>
                  </a:ln>
                  <a:solidFill>
                    <a:srgbClr val="000000"/>
                  </a:solidFill>
                  <a:effectLst/>
                  <a:uLnTx/>
                  <a:uFillTx/>
                </a:rPr>
                <a:t>Fresh</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air</a:t>
              </a:r>
              <a:endParaRPr kumimoji="0" lang="tr-TR" sz="1400" b="0" i="0" u="none" strike="noStrike" kern="0" cap="none" spc="0" normalizeH="0" baseline="0" noProof="0" dirty="0">
                <a:ln>
                  <a:noFill/>
                </a:ln>
                <a:solidFill>
                  <a:srgbClr val="000000"/>
                </a:solidFill>
                <a:effectLst/>
                <a:uLnTx/>
                <a:uFillTx/>
              </a:endParaRPr>
            </a:p>
          </p:txBody>
        </p:sp>
        <p:sp>
          <p:nvSpPr>
            <p:cNvPr id="21" name="TextBox 21"/>
            <p:cNvSpPr txBox="1"/>
            <p:nvPr/>
          </p:nvSpPr>
          <p:spPr>
            <a:xfrm>
              <a:off x="629216" y="2572110"/>
              <a:ext cx="1614784" cy="655995"/>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0" i="0" u="none" strike="noStrike" kern="0" cap="none" spc="0" normalizeH="0" baseline="0" noProof="0" dirty="0" err="1">
                  <a:ln>
                    <a:noFill/>
                  </a:ln>
                  <a:solidFill>
                    <a:srgbClr val="000000"/>
                  </a:solidFill>
                  <a:effectLst/>
                  <a:uLnTx/>
                  <a:uFillTx/>
                </a:rPr>
                <a:t>Supply</a:t>
              </a:r>
              <a:r>
                <a:rPr kumimoji="0" lang="tr-TR" sz="1400" b="0" i="0" u="none" strike="noStrike" kern="0" cap="none" spc="0" normalizeH="0" baseline="0" noProof="0" dirty="0">
                  <a:ln>
                    <a:noFill/>
                  </a:ln>
                  <a:solidFill>
                    <a:srgbClr val="000000"/>
                  </a:solidFill>
                  <a:effectLst/>
                  <a:uLnTx/>
                  <a:uFillTx/>
                </a:rPr>
                <a:t> </a:t>
              </a:r>
              <a:r>
                <a:rPr kumimoji="0" lang="tr-TR" sz="1400" b="0" i="0" u="none" strike="noStrike" kern="0" cap="none" spc="0" normalizeH="0" baseline="0" noProof="0" dirty="0" err="1">
                  <a:ln>
                    <a:noFill/>
                  </a:ln>
                  <a:solidFill>
                    <a:srgbClr val="000000"/>
                  </a:solidFill>
                  <a:effectLst/>
                  <a:uLnTx/>
                  <a:uFillTx/>
                </a:rPr>
                <a:t>air</a:t>
              </a:r>
              <a:endParaRPr kumimoji="0" lang="tr-TR" sz="1400" b="0" i="0" u="none" strike="noStrike" kern="0" cap="none" spc="0" normalizeH="0" baseline="0" noProof="0" dirty="0">
                <a:ln>
                  <a:noFill/>
                </a:ln>
                <a:solidFill>
                  <a:srgbClr val="000000"/>
                </a:solidFill>
                <a:effectLst/>
                <a:uLnTx/>
                <a:uFillTx/>
              </a:endParaRPr>
            </a:p>
          </p:txBody>
        </p:sp>
        <p:sp>
          <p:nvSpPr>
            <p:cNvPr id="22" name="Pentagon 4"/>
            <p:cNvSpPr/>
            <p:nvPr/>
          </p:nvSpPr>
          <p:spPr>
            <a:xfrm rot="10800000">
              <a:off x="1559169" y="2556690"/>
              <a:ext cx="6951784" cy="387221"/>
            </a:xfrm>
            <a:prstGeom prst="homePlate">
              <a:avLst/>
            </a:prstGeom>
            <a:solidFill>
              <a:srgbClr val="0E78C5">
                <a:alpha val="25000"/>
              </a:srgb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23" name="Pentagon 22"/>
            <p:cNvSpPr/>
            <p:nvPr/>
          </p:nvSpPr>
          <p:spPr>
            <a:xfrm>
              <a:off x="1559169" y="4207651"/>
              <a:ext cx="6951784" cy="387221"/>
            </a:xfrm>
            <a:prstGeom prst="homePlate">
              <a:avLst/>
            </a:prstGeom>
            <a:solidFill>
              <a:srgbClr val="AEDB7D">
                <a:alpha val="25000"/>
              </a:srgbClr>
            </a:solidFill>
            <a:ln w="9525" cap="flat" cmpd="sng" algn="ctr">
              <a:noFill/>
              <a:prstDash val="solid"/>
              <a:round/>
              <a:headEnd type="none" w="med" len="med"/>
              <a:tailEnd type="none" w="med" len="me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grpSp>
      <p:sp>
        <p:nvSpPr>
          <p:cNvPr id="24" name="TextBox 23"/>
          <p:cNvSpPr txBox="1"/>
          <p:nvPr/>
        </p:nvSpPr>
        <p:spPr>
          <a:xfrm>
            <a:off x="525157" y="4924137"/>
            <a:ext cx="9354058" cy="1242449"/>
          </a:xfrm>
          <a:prstGeom prst="rect">
            <a:avLst/>
          </a:prstGeom>
          <a:noFill/>
        </p:spPr>
        <p:txBody>
          <a:bodyPr wrap="square" lIns="0" tIns="0" rIns="0" bIns="0" rtlCol="0">
            <a:noAutofit/>
          </a:bodyPr>
          <a:lstStyle/>
          <a:p>
            <a:pPr fontAlgn="auto">
              <a:lnSpc>
                <a:spcPts val="2300"/>
              </a:lnSpc>
              <a:spcBef>
                <a:spcPts val="500"/>
              </a:spcBef>
              <a:spcAft>
                <a:spcPts val="0"/>
              </a:spcAft>
            </a:pPr>
            <a:r>
              <a:rPr lang="tr-TR" sz="1400" dirty="0">
                <a:solidFill>
                  <a:srgbClr val="FF0000"/>
                </a:solidFill>
              </a:rPr>
              <a:t>New </a:t>
            </a:r>
            <a:r>
              <a:rPr lang="en-US" sz="1400" dirty="0">
                <a:solidFill>
                  <a:srgbClr val="FF0000"/>
                </a:solidFill>
              </a:rPr>
              <a:t>heat exchange</a:t>
            </a:r>
            <a:r>
              <a:rPr lang="tr-TR" sz="1400" dirty="0">
                <a:solidFill>
                  <a:srgbClr val="FF0000"/>
                </a:solidFill>
              </a:rPr>
              <a:t>r element </a:t>
            </a:r>
            <a:r>
              <a:rPr lang="en-US" sz="1400" dirty="0">
                <a:solidFill>
                  <a:srgbClr val="FF0000"/>
                </a:solidFill>
              </a:rPr>
              <a:t>is </a:t>
            </a:r>
            <a:r>
              <a:rPr lang="tr-TR" sz="1400" dirty="0" err="1">
                <a:solidFill>
                  <a:srgbClr val="FF0000"/>
                </a:solidFill>
              </a:rPr>
              <a:t>produced</a:t>
            </a:r>
            <a:r>
              <a:rPr lang="tr-TR" sz="1400" dirty="0">
                <a:solidFill>
                  <a:srgbClr val="FF0000"/>
                </a:solidFill>
              </a:rPr>
              <a:t> </a:t>
            </a:r>
            <a:r>
              <a:rPr lang="tr-TR" sz="1400" dirty="0" err="1">
                <a:solidFill>
                  <a:srgbClr val="FF0000"/>
                </a:solidFill>
              </a:rPr>
              <a:t>from</a:t>
            </a:r>
            <a:r>
              <a:rPr lang="tr-TR" sz="1400" dirty="0">
                <a:solidFill>
                  <a:srgbClr val="FF0000"/>
                </a:solidFill>
              </a:rPr>
              <a:t> a </a:t>
            </a:r>
            <a:r>
              <a:rPr lang="en-US" sz="1400" dirty="0">
                <a:solidFill>
                  <a:srgbClr val="FF0000"/>
                </a:solidFill>
              </a:rPr>
              <a:t>special paper that is processed with chemical treatment and </a:t>
            </a:r>
            <a:r>
              <a:rPr lang="tr-TR" sz="1400" dirty="0" err="1">
                <a:solidFill>
                  <a:srgbClr val="FF0000"/>
                </a:solidFill>
              </a:rPr>
              <a:t>ensures</a:t>
            </a:r>
            <a:r>
              <a:rPr lang="tr-TR" sz="1400" dirty="0">
                <a:solidFill>
                  <a:srgbClr val="FF0000"/>
                </a:solidFill>
              </a:rPr>
              <a:t> </a:t>
            </a:r>
            <a:r>
              <a:rPr lang="en-US" sz="1400" dirty="0">
                <a:solidFill>
                  <a:srgbClr val="FF0000"/>
                </a:solidFill>
              </a:rPr>
              <a:t>optimum results in temperature, humidity and cooling recovery.</a:t>
            </a:r>
          </a:p>
        </p:txBody>
      </p:sp>
    </p:spTree>
    <p:extLst>
      <p:ext uri="{BB962C8B-B14F-4D97-AF65-F5344CB8AC3E}">
        <p14:creationId xmlns:p14="http://schemas.microsoft.com/office/powerpoint/2010/main" val="2453016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ERV</a:t>
            </a:r>
            <a:endParaRPr lang="en-US" dirty="0"/>
          </a:p>
          <a:p>
            <a:endParaRPr lang="en-US" dirty="0"/>
          </a:p>
        </p:txBody>
      </p:sp>
      <p:sp>
        <p:nvSpPr>
          <p:cNvPr id="2" name="Titel 1"/>
          <p:cNvSpPr>
            <a:spLocks noGrp="1"/>
          </p:cNvSpPr>
          <p:nvPr>
            <p:ph type="title"/>
          </p:nvPr>
        </p:nvSpPr>
        <p:spPr/>
        <p:txBody>
          <a:bodyPr/>
          <a:lstStyle/>
          <a:p>
            <a:r>
              <a:rPr lang="de-DE" dirty="0"/>
              <a:t>Controller</a:t>
            </a:r>
            <a:endParaRPr lang="en-US" dirty="0"/>
          </a:p>
        </p:txBody>
      </p:sp>
      <p:pic>
        <p:nvPicPr>
          <p:cNvPr id="6" name="图片 448"/>
          <p:cNvPicPr/>
          <p:nvPr/>
        </p:nvPicPr>
        <p:blipFill>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19333" y="1736609"/>
            <a:ext cx="655290" cy="313646"/>
          </a:xfrm>
          <a:prstGeom prst="rect">
            <a:avLst/>
          </a:prstGeom>
          <a:noFill/>
        </p:spPr>
      </p:pic>
      <p:sp>
        <p:nvSpPr>
          <p:cNvPr id="7" name="Rectangle 1"/>
          <p:cNvSpPr/>
          <p:nvPr/>
        </p:nvSpPr>
        <p:spPr>
          <a:xfrm>
            <a:off x="379052" y="1091199"/>
            <a:ext cx="3089179" cy="338554"/>
          </a:xfrm>
          <a:prstGeom prst="rect">
            <a:avLst/>
          </a:prstGeom>
        </p:spPr>
        <p:txBody>
          <a:bodyPr wrap="none">
            <a:spAutoFit/>
          </a:bodyPr>
          <a:lstStyle/>
          <a:p>
            <a:r>
              <a:rPr lang="tr-TR" sz="1600" dirty="0" err="1"/>
              <a:t>Stand</a:t>
            </a:r>
            <a:r>
              <a:rPr lang="tr-TR" sz="1600" dirty="0"/>
              <a:t> </a:t>
            </a:r>
            <a:r>
              <a:rPr lang="tr-TR" sz="1600" dirty="0" err="1"/>
              <a:t>alone</a:t>
            </a:r>
            <a:r>
              <a:rPr lang="tr-TR" sz="1600" dirty="0"/>
              <a:t> </a:t>
            </a:r>
            <a:r>
              <a:rPr lang="tr-TR" sz="1600" dirty="0" err="1"/>
              <a:t>operation</a:t>
            </a:r>
            <a:r>
              <a:rPr lang="tr-TR" sz="1600" dirty="0"/>
              <a:t> </a:t>
            </a:r>
            <a:r>
              <a:rPr lang="tr-TR" sz="1600" dirty="0" err="1"/>
              <a:t>with</a:t>
            </a:r>
            <a:r>
              <a:rPr lang="tr-TR" sz="1600" dirty="0"/>
              <a:t> </a:t>
            </a:r>
            <a:r>
              <a:rPr lang="tr-TR" sz="1600" b="1" dirty="0"/>
              <a:t>ARC</a:t>
            </a:r>
            <a:endParaRPr lang="de-DE" sz="1600" b="1" dirty="0"/>
          </a:p>
        </p:txBody>
      </p:sp>
      <p:sp>
        <p:nvSpPr>
          <p:cNvPr id="9" name="TextBox 4"/>
          <p:cNvSpPr txBox="1"/>
          <p:nvPr/>
        </p:nvSpPr>
        <p:spPr>
          <a:xfrm>
            <a:off x="2184547" y="1557344"/>
            <a:ext cx="67764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(4)</a:t>
            </a:r>
            <a:endParaRPr kumimoji="0" lang="en-US" sz="1200" b="0" i="0" u="none" strike="noStrike" kern="0" cap="none" spc="0" normalizeH="0" baseline="0" dirty="0">
              <a:ln>
                <a:noFill/>
              </a:ln>
              <a:solidFill>
                <a:srgbClr val="000000"/>
              </a:solidFill>
              <a:effectLst/>
              <a:uLnTx/>
              <a:uFillTx/>
            </a:endParaRPr>
          </a:p>
        </p:txBody>
      </p:sp>
      <p:pic>
        <p:nvPicPr>
          <p:cNvPr id="10" name="Picture 6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04709" y="2539799"/>
            <a:ext cx="341188" cy="287236"/>
          </a:xfrm>
          <a:prstGeom prst="rect">
            <a:avLst/>
          </a:prstGeom>
        </p:spPr>
      </p:pic>
      <p:cxnSp>
        <p:nvCxnSpPr>
          <p:cNvPr id="11" name="Straight Connector 89"/>
          <p:cNvCxnSpPr/>
          <p:nvPr/>
        </p:nvCxnSpPr>
        <p:spPr>
          <a:xfrm>
            <a:off x="1742677" y="1996671"/>
            <a:ext cx="0" cy="53434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97"/>
          <p:cNvCxnSpPr/>
          <p:nvPr/>
        </p:nvCxnSpPr>
        <p:spPr>
          <a:xfrm>
            <a:off x="1561712" y="2385374"/>
            <a:ext cx="159412" cy="14342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02"/>
          <p:cNvCxnSpPr/>
          <p:nvPr/>
        </p:nvCxnSpPr>
        <p:spPr>
          <a:xfrm>
            <a:off x="1196461" y="2380114"/>
            <a:ext cx="365251"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Picture 105"/>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98164" y="2526922"/>
            <a:ext cx="341188" cy="287236"/>
          </a:xfrm>
          <a:prstGeom prst="rect">
            <a:avLst/>
          </a:prstGeom>
        </p:spPr>
      </p:pic>
      <p:cxnSp>
        <p:nvCxnSpPr>
          <p:cNvPr id="15" name="Straight Connector 106"/>
          <p:cNvCxnSpPr>
            <a:endCxn id="14" idx="0"/>
          </p:cNvCxnSpPr>
          <p:nvPr/>
        </p:nvCxnSpPr>
        <p:spPr>
          <a:xfrm flipH="1">
            <a:off x="1068758" y="2380114"/>
            <a:ext cx="109034" cy="14680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 name="图片 448"/>
          <p:cNvPicPr/>
          <p:nvPr/>
        </p:nvPicPr>
        <p:blipFill>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07934" y="4102728"/>
            <a:ext cx="655290" cy="313646"/>
          </a:xfrm>
          <a:prstGeom prst="rect">
            <a:avLst/>
          </a:prstGeom>
          <a:noFill/>
        </p:spPr>
      </p:pic>
      <p:sp>
        <p:nvSpPr>
          <p:cNvPr id="17" name="TextBox 116"/>
          <p:cNvSpPr txBox="1"/>
          <p:nvPr/>
        </p:nvSpPr>
        <p:spPr>
          <a:xfrm>
            <a:off x="1221342" y="3744216"/>
            <a:ext cx="67764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US" sz="1200" b="0" i="0" u="none" strike="noStrike" kern="0" cap="none" spc="0" normalizeH="0" baseline="0" dirty="0">
                <a:ln>
                  <a:noFill/>
                </a:ln>
                <a:solidFill>
                  <a:srgbClr val="000000"/>
                </a:solidFill>
                <a:effectLst/>
                <a:uLnTx/>
                <a:uFillTx/>
              </a:rPr>
              <a:t>ERV…1</a:t>
            </a:r>
          </a:p>
        </p:txBody>
      </p:sp>
      <p:pic>
        <p:nvPicPr>
          <p:cNvPr id="18" name="Picture 11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93310" y="4905918"/>
            <a:ext cx="341188" cy="287236"/>
          </a:xfrm>
          <a:prstGeom prst="rect">
            <a:avLst/>
          </a:prstGeom>
        </p:spPr>
      </p:pic>
      <p:cxnSp>
        <p:nvCxnSpPr>
          <p:cNvPr id="19" name="Straight Connector 121"/>
          <p:cNvCxnSpPr/>
          <p:nvPr/>
        </p:nvCxnSpPr>
        <p:spPr>
          <a:xfrm>
            <a:off x="4286638" y="4096953"/>
            <a:ext cx="1063" cy="36769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Connector 123"/>
          <p:cNvCxnSpPr/>
          <p:nvPr/>
        </p:nvCxnSpPr>
        <p:spPr>
          <a:xfrm flipH="1">
            <a:off x="2538813" y="4506217"/>
            <a:ext cx="79489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Connector 124"/>
          <p:cNvCxnSpPr/>
          <p:nvPr/>
        </p:nvCxnSpPr>
        <p:spPr>
          <a:xfrm>
            <a:off x="2379401" y="4362791"/>
            <a:ext cx="159412"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Connector 125"/>
          <p:cNvCxnSpPr/>
          <p:nvPr/>
        </p:nvCxnSpPr>
        <p:spPr>
          <a:xfrm flipH="1">
            <a:off x="2235772" y="4362791"/>
            <a:ext cx="143629"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Connector 126"/>
          <p:cNvCxnSpPr/>
          <p:nvPr/>
        </p:nvCxnSpPr>
        <p:spPr>
          <a:xfrm flipH="1">
            <a:off x="1578747" y="4506217"/>
            <a:ext cx="657025"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Connector 127"/>
          <p:cNvCxnSpPr/>
          <p:nvPr/>
        </p:nvCxnSpPr>
        <p:spPr>
          <a:xfrm>
            <a:off x="1431278" y="4362791"/>
            <a:ext cx="147469"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Connector 128"/>
          <p:cNvCxnSpPr/>
          <p:nvPr/>
        </p:nvCxnSpPr>
        <p:spPr>
          <a:xfrm>
            <a:off x="1431278" y="4362790"/>
            <a:ext cx="0" cy="53434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Connector 129"/>
          <p:cNvCxnSpPr/>
          <p:nvPr/>
        </p:nvCxnSpPr>
        <p:spPr>
          <a:xfrm>
            <a:off x="1250313" y="4751493"/>
            <a:ext cx="159412" cy="14342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130"/>
          <p:cNvCxnSpPr/>
          <p:nvPr/>
        </p:nvCxnSpPr>
        <p:spPr>
          <a:xfrm>
            <a:off x="885062" y="4746233"/>
            <a:ext cx="365251"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8" name="Picture 131"/>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6765" y="4893041"/>
            <a:ext cx="341188" cy="287236"/>
          </a:xfrm>
          <a:prstGeom prst="rect">
            <a:avLst/>
          </a:prstGeom>
        </p:spPr>
      </p:pic>
      <p:cxnSp>
        <p:nvCxnSpPr>
          <p:cNvPr id="29" name="Straight Connector 132"/>
          <p:cNvCxnSpPr>
            <a:endCxn id="28" idx="0"/>
          </p:cNvCxnSpPr>
          <p:nvPr/>
        </p:nvCxnSpPr>
        <p:spPr>
          <a:xfrm flipH="1">
            <a:off x="757359" y="4746233"/>
            <a:ext cx="109034" cy="14680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0" name="Picture 133"/>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4868" r="25075"/>
          <a:stretch/>
        </p:blipFill>
        <p:spPr>
          <a:xfrm>
            <a:off x="4157666" y="3700065"/>
            <a:ext cx="452442" cy="464723"/>
          </a:xfrm>
          <a:prstGeom prst="rect">
            <a:avLst/>
          </a:prstGeom>
        </p:spPr>
      </p:pic>
      <p:cxnSp>
        <p:nvCxnSpPr>
          <p:cNvPr id="31" name="Straight Connector 134"/>
          <p:cNvCxnSpPr/>
          <p:nvPr/>
        </p:nvCxnSpPr>
        <p:spPr>
          <a:xfrm flipH="1">
            <a:off x="3952306" y="4462481"/>
            <a:ext cx="334333"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2" name="Picture 135"/>
          <p:cNvPicPr>
            <a:picLocks noChangeAspect="1"/>
          </p:cNvPicPr>
          <p:nvPr/>
        </p:nvPicPr>
        <p:blipFill>
          <a:blip r:embed="rId6" cstate="hqprint">
            <a:clrChange>
              <a:clrFrom>
                <a:srgbClr val="0A5139"/>
              </a:clrFrom>
              <a:clrTo>
                <a:srgbClr val="0A5139">
                  <a:alpha val="0"/>
                </a:srgbClr>
              </a:clrTo>
            </a:clrChange>
            <a:extLst>
              <a:ext uri="{28A0092B-C50C-407E-A947-70E740481C1C}">
                <a14:useLocalDpi xmlns:a14="http://schemas.microsoft.com/office/drawing/2010/main"/>
              </a:ext>
            </a:extLst>
          </a:blip>
          <a:stretch>
            <a:fillRect/>
          </a:stretch>
        </p:blipFill>
        <p:spPr>
          <a:xfrm>
            <a:off x="3292613" y="3976815"/>
            <a:ext cx="659693" cy="952284"/>
          </a:xfrm>
          <a:prstGeom prst="rect">
            <a:avLst/>
          </a:prstGeom>
        </p:spPr>
      </p:pic>
      <p:sp>
        <p:nvSpPr>
          <p:cNvPr id="33" name="Rectangle 136"/>
          <p:cNvSpPr/>
          <p:nvPr/>
        </p:nvSpPr>
        <p:spPr>
          <a:xfrm>
            <a:off x="358278" y="3329182"/>
            <a:ext cx="3020379" cy="338554"/>
          </a:xfrm>
          <a:prstGeom prst="rect">
            <a:avLst/>
          </a:prstGeom>
        </p:spPr>
        <p:txBody>
          <a:bodyPr wrap="none">
            <a:spAutoFit/>
          </a:bodyPr>
          <a:lstStyle/>
          <a:p>
            <a:r>
              <a:rPr lang="tr-TR" sz="1600" dirty="0"/>
              <a:t>Control </a:t>
            </a:r>
            <a:r>
              <a:rPr lang="tr-TR" sz="1600" dirty="0" err="1"/>
              <a:t>with</a:t>
            </a:r>
            <a:r>
              <a:rPr lang="tr-TR" sz="1600" dirty="0"/>
              <a:t> </a:t>
            </a:r>
            <a:r>
              <a:rPr lang="tr-TR" sz="1600" b="1" dirty="0"/>
              <a:t>ARC</a:t>
            </a:r>
            <a:r>
              <a:rPr lang="tr-TR" sz="1600" dirty="0"/>
              <a:t> </a:t>
            </a:r>
            <a:r>
              <a:rPr lang="tr-TR" sz="1600" dirty="0" err="1"/>
              <a:t>and</a:t>
            </a:r>
            <a:r>
              <a:rPr lang="tr-TR" sz="1600" dirty="0"/>
              <a:t> </a:t>
            </a:r>
            <a:r>
              <a:rPr lang="tr-TR" sz="1600" b="1" dirty="0"/>
              <a:t>ACC MT</a:t>
            </a:r>
            <a:endParaRPr lang="de-DE" sz="1600" b="1" dirty="0"/>
          </a:p>
        </p:txBody>
      </p:sp>
      <p:sp>
        <p:nvSpPr>
          <p:cNvPr id="34" name="TextBox 137"/>
          <p:cNvSpPr txBox="1"/>
          <p:nvPr/>
        </p:nvSpPr>
        <p:spPr>
          <a:xfrm>
            <a:off x="971335" y="282165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(1)</a:t>
            </a:r>
            <a:endParaRPr kumimoji="0" lang="en-US" sz="1200" b="0" i="0" u="none" strike="noStrike" kern="0" cap="none" spc="0" normalizeH="0" baseline="0" noProof="0" dirty="0">
              <a:ln>
                <a:noFill/>
              </a:ln>
              <a:solidFill>
                <a:srgbClr val="000000"/>
              </a:solidFill>
              <a:effectLst/>
              <a:uLnTx/>
              <a:uFillTx/>
            </a:endParaRPr>
          </a:p>
        </p:txBody>
      </p:sp>
      <p:sp>
        <p:nvSpPr>
          <p:cNvPr id="35" name="TextBox 138"/>
          <p:cNvSpPr txBox="1"/>
          <p:nvPr/>
        </p:nvSpPr>
        <p:spPr>
          <a:xfrm>
            <a:off x="1590116" y="282165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(2)</a:t>
            </a:r>
            <a:endParaRPr kumimoji="0" lang="en-US" sz="1200" b="0" i="0" u="none" strike="noStrike" kern="0" cap="none" spc="0" normalizeH="0" baseline="0" noProof="0" dirty="0">
              <a:ln>
                <a:noFill/>
              </a:ln>
              <a:solidFill>
                <a:srgbClr val="000000"/>
              </a:solidFill>
              <a:effectLst/>
              <a:uLnTx/>
              <a:uFillTx/>
            </a:endParaRPr>
          </a:p>
        </p:txBody>
      </p:sp>
      <p:sp>
        <p:nvSpPr>
          <p:cNvPr id="36" name="TextBox 139"/>
          <p:cNvSpPr txBox="1"/>
          <p:nvPr/>
        </p:nvSpPr>
        <p:spPr>
          <a:xfrm>
            <a:off x="1785117" y="2087777"/>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(3)</a:t>
            </a:r>
            <a:endParaRPr kumimoji="0" lang="en-US" sz="1200" b="0" i="0" u="none" strike="noStrike" kern="0" cap="none" spc="0" normalizeH="0" baseline="0" noProof="0" dirty="0">
              <a:ln>
                <a:noFill/>
              </a:ln>
              <a:solidFill>
                <a:srgbClr val="000000"/>
              </a:solidFill>
              <a:effectLst/>
              <a:uLnTx/>
              <a:uFillTx/>
            </a:endParaRPr>
          </a:p>
        </p:txBody>
      </p:sp>
      <p:sp>
        <p:nvSpPr>
          <p:cNvPr id="37" name="TextBox 140"/>
          <p:cNvSpPr txBox="1"/>
          <p:nvPr/>
        </p:nvSpPr>
        <p:spPr>
          <a:xfrm>
            <a:off x="648367" y="523169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(1)</a:t>
            </a:r>
            <a:endParaRPr kumimoji="0" lang="en-US" sz="1200" b="0" i="0" u="none" strike="noStrike" kern="0" cap="none" spc="0" normalizeH="0" baseline="0" noProof="0" dirty="0">
              <a:ln>
                <a:noFill/>
              </a:ln>
              <a:solidFill>
                <a:srgbClr val="000000"/>
              </a:solidFill>
              <a:effectLst/>
              <a:uLnTx/>
              <a:uFillTx/>
            </a:endParaRPr>
          </a:p>
        </p:txBody>
      </p:sp>
      <p:sp>
        <p:nvSpPr>
          <p:cNvPr id="38" name="TextBox 141"/>
          <p:cNvSpPr txBox="1"/>
          <p:nvPr/>
        </p:nvSpPr>
        <p:spPr>
          <a:xfrm>
            <a:off x="1267148" y="523169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(2)</a:t>
            </a:r>
            <a:endParaRPr kumimoji="0" lang="en-US" sz="1200" b="0" i="0" u="none" strike="noStrike" kern="0" cap="none" spc="0" normalizeH="0" baseline="0" noProof="0" dirty="0">
              <a:ln>
                <a:noFill/>
              </a:ln>
              <a:solidFill>
                <a:srgbClr val="000000"/>
              </a:solidFill>
              <a:effectLst/>
              <a:uLnTx/>
              <a:uFillTx/>
            </a:endParaRPr>
          </a:p>
        </p:txBody>
      </p:sp>
      <p:sp>
        <p:nvSpPr>
          <p:cNvPr id="39" name="TextBox 142"/>
          <p:cNvSpPr txBox="1"/>
          <p:nvPr/>
        </p:nvSpPr>
        <p:spPr>
          <a:xfrm>
            <a:off x="2927477" y="4457241"/>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(5)</a:t>
            </a:r>
            <a:endParaRPr kumimoji="0" lang="en-US" sz="1200" b="0" i="0" u="none" strike="noStrike" kern="0" cap="none" spc="0" normalizeH="0" baseline="0" noProof="0" dirty="0">
              <a:ln>
                <a:noFill/>
              </a:ln>
              <a:solidFill>
                <a:srgbClr val="000000"/>
              </a:solidFill>
              <a:effectLst/>
              <a:uLnTx/>
              <a:uFillTx/>
            </a:endParaRPr>
          </a:p>
        </p:txBody>
      </p:sp>
      <p:sp>
        <p:nvSpPr>
          <p:cNvPr id="40" name="TextBox 143"/>
          <p:cNvSpPr txBox="1"/>
          <p:nvPr/>
        </p:nvSpPr>
        <p:spPr>
          <a:xfrm>
            <a:off x="1853419" y="3976815"/>
            <a:ext cx="67764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(4)</a:t>
            </a:r>
            <a:endParaRPr kumimoji="0" lang="en-US" sz="1200" b="0" i="0" u="none" strike="noStrike" kern="0" cap="none" spc="0" normalizeH="0" baseline="0" dirty="0">
              <a:ln>
                <a:noFill/>
              </a:ln>
              <a:solidFill>
                <a:srgbClr val="000000"/>
              </a:solidFill>
              <a:effectLst/>
              <a:uLnTx/>
              <a:uFillTx/>
            </a:endParaRPr>
          </a:p>
        </p:txBody>
      </p:sp>
      <p:sp>
        <p:nvSpPr>
          <p:cNvPr id="41" name="TextBox 144"/>
          <p:cNvSpPr txBox="1"/>
          <p:nvPr/>
        </p:nvSpPr>
        <p:spPr>
          <a:xfrm>
            <a:off x="1453989" y="450724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(3)</a:t>
            </a:r>
            <a:endParaRPr kumimoji="0" lang="en-US" sz="1200" b="0" i="0" u="none" strike="noStrike" kern="0" cap="none" spc="0" normalizeH="0" baseline="0" noProof="0" dirty="0">
              <a:ln>
                <a:noFill/>
              </a:ln>
              <a:solidFill>
                <a:srgbClr val="000000"/>
              </a:solidFill>
              <a:effectLst/>
              <a:uLnTx/>
              <a:uFillTx/>
            </a:endParaRPr>
          </a:p>
        </p:txBody>
      </p:sp>
      <p:sp>
        <p:nvSpPr>
          <p:cNvPr id="42" name="TextBox 145"/>
          <p:cNvSpPr txBox="1"/>
          <p:nvPr/>
        </p:nvSpPr>
        <p:spPr>
          <a:xfrm>
            <a:off x="1341753" y="1440160"/>
            <a:ext cx="67764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ERV</a:t>
            </a:r>
            <a:endParaRPr kumimoji="0" lang="en-US" sz="1200" b="0" i="0" u="none" strike="noStrike" kern="0" cap="none" spc="0" normalizeH="0" baseline="0" dirty="0">
              <a:ln>
                <a:noFill/>
              </a:ln>
              <a:solidFill>
                <a:srgbClr val="000000"/>
              </a:solidFill>
              <a:effectLst/>
              <a:uLnTx/>
              <a:uFillTx/>
            </a:endParaRPr>
          </a:p>
        </p:txBody>
      </p:sp>
      <p:sp>
        <p:nvSpPr>
          <p:cNvPr id="43" name="TextBox 146"/>
          <p:cNvSpPr txBox="1"/>
          <p:nvPr/>
        </p:nvSpPr>
        <p:spPr>
          <a:xfrm>
            <a:off x="3518888" y="4890059"/>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(6)</a:t>
            </a:r>
            <a:endParaRPr kumimoji="0" lang="en-US" sz="1200" b="0" i="0" u="none" strike="noStrike" kern="0" cap="none" spc="0" normalizeH="0" baseline="0" noProof="0" dirty="0">
              <a:ln>
                <a:noFill/>
              </a:ln>
              <a:solidFill>
                <a:srgbClr val="000000"/>
              </a:solidFill>
              <a:effectLst/>
              <a:uLnTx/>
              <a:uFillTx/>
            </a:endParaRPr>
          </a:p>
        </p:txBody>
      </p:sp>
      <p:sp>
        <p:nvSpPr>
          <p:cNvPr id="44" name="TextBox 147"/>
          <p:cNvSpPr txBox="1"/>
          <p:nvPr/>
        </p:nvSpPr>
        <p:spPr>
          <a:xfrm>
            <a:off x="4113624" y="4452957"/>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(7)</a:t>
            </a:r>
            <a:endParaRPr kumimoji="0" lang="en-US" sz="1200" b="0" i="0" u="none" strike="noStrike" kern="0" cap="none" spc="0" normalizeH="0" baseline="0" noProof="0" dirty="0">
              <a:ln>
                <a:noFill/>
              </a:ln>
              <a:solidFill>
                <a:srgbClr val="000000"/>
              </a:solidFill>
              <a:effectLst/>
              <a:uLnTx/>
              <a:uFillTx/>
            </a:endParaRPr>
          </a:p>
        </p:txBody>
      </p:sp>
      <p:sp>
        <p:nvSpPr>
          <p:cNvPr id="45" name="TextBox 148"/>
          <p:cNvSpPr txBox="1"/>
          <p:nvPr/>
        </p:nvSpPr>
        <p:spPr>
          <a:xfrm>
            <a:off x="3965684" y="3720932"/>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(8)</a:t>
            </a:r>
            <a:endParaRPr kumimoji="0" lang="en-US" sz="1200" b="0" i="0" u="none" strike="noStrike" kern="0" cap="none" spc="0" normalizeH="0" baseline="0" noProof="0" dirty="0">
              <a:ln>
                <a:noFill/>
              </a:ln>
              <a:solidFill>
                <a:srgbClr val="000000"/>
              </a:solidFill>
              <a:effectLst/>
              <a:uLnTx/>
              <a:uFillTx/>
            </a:endParaRPr>
          </a:p>
        </p:txBody>
      </p:sp>
      <p:sp>
        <p:nvSpPr>
          <p:cNvPr id="46" name="TextBox 150"/>
          <p:cNvSpPr txBox="1"/>
          <p:nvPr/>
        </p:nvSpPr>
        <p:spPr>
          <a:xfrm>
            <a:off x="5569844" y="1583212"/>
            <a:ext cx="949031"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VRF IDU…1</a:t>
            </a:r>
            <a:endParaRPr kumimoji="0" lang="en-US" sz="1200" b="0" i="0" u="none" strike="noStrike" kern="0" cap="none" spc="0" normalizeH="0" baseline="0" dirty="0">
              <a:ln>
                <a:noFill/>
              </a:ln>
              <a:solidFill>
                <a:srgbClr val="000000"/>
              </a:solidFill>
              <a:effectLst/>
              <a:uLnTx/>
              <a:uFillTx/>
            </a:endParaRPr>
          </a:p>
        </p:txBody>
      </p:sp>
      <p:sp>
        <p:nvSpPr>
          <p:cNvPr id="47" name="TextBox 151"/>
          <p:cNvSpPr txBox="1"/>
          <p:nvPr/>
        </p:nvSpPr>
        <p:spPr>
          <a:xfrm>
            <a:off x="6831852" y="1591084"/>
            <a:ext cx="1428633"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US" sz="1200" b="0" i="0" u="none" strike="noStrike" kern="0" cap="none" spc="0" normalizeH="0" baseline="0" dirty="0">
                <a:ln>
                  <a:noFill/>
                </a:ln>
                <a:solidFill>
                  <a:srgbClr val="000000"/>
                </a:solidFill>
                <a:effectLst/>
                <a:uLnTx/>
                <a:uFillTx/>
              </a:rPr>
              <a:t>ERV…2 (</a:t>
            </a:r>
            <a:r>
              <a:rPr lang="en-US" sz="1200" kern="0" dirty="0">
                <a:solidFill>
                  <a:srgbClr val="000000"/>
                </a:solidFill>
                <a:sym typeface="Symbol" panose="05050102010706020507" pitchFamily="18" charset="2"/>
              </a:rPr>
              <a:t></a:t>
            </a:r>
            <a:r>
              <a:rPr kumimoji="0" lang="en-US" sz="1200" b="0" i="0" u="none" strike="noStrike" kern="0" cap="none" spc="0" normalizeH="0" baseline="0" dirty="0">
                <a:ln>
                  <a:noFill/>
                </a:ln>
                <a:solidFill>
                  <a:srgbClr val="000000"/>
                </a:solidFill>
                <a:effectLst/>
                <a:uLnTx/>
                <a:uFillTx/>
              </a:rPr>
              <a:t> 16</a:t>
            </a:r>
            <a:r>
              <a:rPr kumimoji="0" lang="tr-TR" sz="1200" b="0" i="0" u="none" strike="noStrike" kern="0" cap="none" spc="0" normalizeH="0" baseline="0" dirty="0">
                <a:ln>
                  <a:noFill/>
                </a:ln>
                <a:solidFill>
                  <a:srgbClr val="000000"/>
                </a:solidFill>
                <a:effectLst/>
                <a:uLnTx/>
                <a:uFillTx/>
              </a:rPr>
              <a:t> </a:t>
            </a:r>
            <a:r>
              <a:rPr kumimoji="0" lang="tr-TR" sz="1200" b="0" i="0" u="none" strike="noStrike" kern="0" cap="none" spc="0" normalizeH="0" baseline="0" dirty="0" err="1">
                <a:ln>
                  <a:noFill/>
                </a:ln>
                <a:solidFill>
                  <a:srgbClr val="000000"/>
                </a:solidFill>
                <a:effectLst/>
                <a:uLnTx/>
                <a:uFillTx/>
              </a:rPr>
              <a:t>units</a:t>
            </a:r>
            <a:r>
              <a:rPr kumimoji="0" lang="en-US" sz="1200" b="0" i="0" u="none" strike="noStrike" kern="0" cap="none" spc="0" normalizeH="0" baseline="0" dirty="0">
                <a:ln>
                  <a:noFill/>
                </a:ln>
                <a:solidFill>
                  <a:srgbClr val="000000"/>
                </a:solidFill>
                <a:effectLst/>
                <a:uLnTx/>
                <a:uFillTx/>
              </a:rPr>
              <a:t>)</a:t>
            </a:r>
          </a:p>
        </p:txBody>
      </p:sp>
      <p:pic>
        <p:nvPicPr>
          <p:cNvPr id="48" name="Picture 1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93471" y="2760986"/>
            <a:ext cx="341188" cy="287236"/>
          </a:xfrm>
          <a:prstGeom prst="rect">
            <a:avLst/>
          </a:prstGeom>
        </p:spPr>
      </p:pic>
      <p:pic>
        <p:nvPicPr>
          <p:cNvPr id="49" name="图片 448"/>
          <p:cNvPicPr/>
          <p:nvPr/>
        </p:nvPicPr>
        <p:blipFill>
          <a:blip r:embed="rId7"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46126" y="1952021"/>
            <a:ext cx="655290" cy="313646"/>
          </a:xfrm>
          <a:prstGeom prst="rect">
            <a:avLst/>
          </a:prstGeom>
          <a:noFill/>
        </p:spPr>
      </p:pic>
      <p:cxnSp>
        <p:nvCxnSpPr>
          <p:cNvPr id="50" name="Straight Connector 154"/>
          <p:cNvCxnSpPr/>
          <p:nvPr/>
        </p:nvCxnSpPr>
        <p:spPr>
          <a:xfrm>
            <a:off x="8786799" y="1952021"/>
            <a:ext cx="1063" cy="36769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51" name="Group 155"/>
          <p:cNvGrpSpPr/>
          <p:nvPr/>
        </p:nvGrpSpPr>
        <p:grpSpPr>
          <a:xfrm>
            <a:off x="5931439" y="2217858"/>
            <a:ext cx="1902429" cy="534348"/>
            <a:chOff x="1152525" y="2201927"/>
            <a:chExt cx="1902429" cy="534348"/>
          </a:xfrm>
        </p:grpSpPr>
        <p:cxnSp>
          <p:nvCxnSpPr>
            <p:cNvPr id="52" name="Straight Connector 156"/>
            <p:cNvCxnSpPr/>
            <p:nvPr/>
          </p:nvCxnSpPr>
          <p:spPr>
            <a:xfrm flipH="1">
              <a:off x="2260060" y="2345354"/>
              <a:ext cx="79489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3" name="Straight Connector 157"/>
            <p:cNvCxnSpPr/>
            <p:nvPr/>
          </p:nvCxnSpPr>
          <p:spPr>
            <a:xfrm>
              <a:off x="2100648" y="2201928"/>
              <a:ext cx="159412"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4" name="Straight Connector 158"/>
            <p:cNvCxnSpPr/>
            <p:nvPr/>
          </p:nvCxnSpPr>
          <p:spPr>
            <a:xfrm flipH="1">
              <a:off x="1957019" y="2201928"/>
              <a:ext cx="143629"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5" name="Straight Connector 159"/>
            <p:cNvCxnSpPr/>
            <p:nvPr/>
          </p:nvCxnSpPr>
          <p:spPr>
            <a:xfrm flipH="1">
              <a:off x="1299994" y="2345354"/>
              <a:ext cx="657025"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6" name="Straight Connector 160"/>
            <p:cNvCxnSpPr/>
            <p:nvPr/>
          </p:nvCxnSpPr>
          <p:spPr>
            <a:xfrm>
              <a:off x="1152525" y="2201928"/>
              <a:ext cx="147469"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7" name="Straight Connector 161"/>
            <p:cNvCxnSpPr/>
            <p:nvPr/>
          </p:nvCxnSpPr>
          <p:spPr>
            <a:xfrm>
              <a:off x="1152525" y="2201927"/>
              <a:ext cx="0" cy="53434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cxnSp>
        <p:nvCxnSpPr>
          <p:cNvPr id="58" name="Straight Connector 162"/>
          <p:cNvCxnSpPr/>
          <p:nvPr/>
        </p:nvCxnSpPr>
        <p:spPr>
          <a:xfrm>
            <a:off x="5750474" y="2606561"/>
            <a:ext cx="159412" cy="143426"/>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9" name="Straight Connector 163"/>
          <p:cNvCxnSpPr/>
          <p:nvPr/>
        </p:nvCxnSpPr>
        <p:spPr>
          <a:xfrm>
            <a:off x="5385223" y="2601301"/>
            <a:ext cx="365251"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0" name="Picture 164"/>
          <p:cNvPicPr>
            <a:picLocks noChangeAspect="1"/>
          </p:cNvPicPr>
          <p:nvPr/>
        </p:nvPicPr>
        <p:blipFill>
          <a:blip r:embed="rId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86926" y="2748109"/>
            <a:ext cx="341188" cy="287236"/>
          </a:xfrm>
          <a:prstGeom prst="rect">
            <a:avLst/>
          </a:prstGeom>
        </p:spPr>
      </p:pic>
      <p:cxnSp>
        <p:nvCxnSpPr>
          <p:cNvPr id="61" name="Straight Connector 165"/>
          <p:cNvCxnSpPr>
            <a:endCxn id="60" idx="0"/>
          </p:cNvCxnSpPr>
          <p:nvPr/>
        </p:nvCxnSpPr>
        <p:spPr>
          <a:xfrm flipH="1">
            <a:off x="5257520" y="2601301"/>
            <a:ext cx="109034" cy="146808"/>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2" name="Picture 166"/>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4868" r="25075"/>
          <a:stretch/>
        </p:blipFill>
        <p:spPr>
          <a:xfrm>
            <a:off x="8657827" y="1555133"/>
            <a:ext cx="452442" cy="464723"/>
          </a:xfrm>
          <a:prstGeom prst="rect">
            <a:avLst/>
          </a:prstGeom>
        </p:spPr>
      </p:pic>
      <p:cxnSp>
        <p:nvCxnSpPr>
          <p:cNvPr id="63" name="Straight Connector 167"/>
          <p:cNvCxnSpPr/>
          <p:nvPr/>
        </p:nvCxnSpPr>
        <p:spPr>
          <a:xfrm flipH="1">
            <a:off x="8452467" y="2317549"/>
            <a:ext cx="334333"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64" name="Picture 168"/>
          <p:cNvPicPr>
            <a:picLocks noChangeAspect="1"/>
          </p:cNvPicPr>
          <p:nvPr/>
        </p:nvPicPr>
        <p:blipFill>
          <a:blip r:embed="rId6" cstate="hqprint">
            <a:clrChange>
              <a:clrFrom>
                <a:srgbClr val="0A5139"/>
              </a:clrFrom>
              <a:clrTo>
                <a:srgbClr val="0A5139">
                  <a:alpha val="0"/>
                </a:srgbClr>
              </a:clrTo>
            </a:clrChange>
            <a:extLst>
              <a:ext uri="{28A0092B-C50C-407E-A947-70E740481C1C}">
                <a14:useLocalDpi xmlns:a14="http://schemas.microsoft.com/office/drawing/2010/main"/>
              </a:ext>
            </a:extLst>
          </a:blip>
          <a:stretch>
            <a:fillRect/>
          </a:stretch>
        </p:blipFill>
        <p:spPr>
          <a:xfrm>
            <a:off x="7792774" y="1831883"/>
            <a:ext cx="659693" cy="952284"/>
          </a:xfrm>
          <a:prstGeom prst="rect">
            <a:avLst/>
          </a:prstGeom>
        </p:spPr>
      </p:pic>
      <p:sp>
        <p:nvSpPr>
          <p:cNvPr id="65" name="Rectangle 169"/>
          <p:cNvSpPr/>
          <p:nvPr/>
        </p:nvSpPr>
        <p:spPr>
          <a:xfrm>
            <a:off x="4918506" y="1065019"/>
            <a:ext cx="3648756" cy="338554"/>
          </a:xfrm>
          <a:prstGeom prst="rect">
            <a:avLst/>
          </a:prstGeom>
        </p:spPr>
        <p:txBody>
          <a:bodyPr wrap="none">
            <a:spAutoFit/>
          </a:bodyPr>
          <a:lstStyle/>
          <a:p>
            <a:r>
              <a:rPr lang="tr-TR" sz="1600" dirty="0"/>
              <a:t>Mixed </a:t>
            </a:r>
            <a:r>
              <a:rPr lang="tr-TR" sz="1600" dirty="0" err="1"/>
              <a:t>operation</a:t>
            </a:r>
            <a:r>
              <a:rPr lang="tr-TR" sz="1600" dirty="0"/>
              <a:t> </a:t>
            </a:r>
            <a:r>
              <a:rPr lang="tr-TR" sz="1600" dirty="0" err="1"/>
              <a:t>with</a:t>
            </a:r>
            <a:r>
              <a:rPr lang="tr-TR" sz="1600" dirty="0"/>
              <a:t> VRF </a:t>
            </a:r>
            <a:r>
              <a:rPr lang="tr-TR" sz="1600" dirty="0" err="1"/>
              <a:t>indoor</a:t>
            </a:r>
            <a:r>
              <a:rPr lang="tr-TR" sz="1600" dirty="0"/>
              <a:t> </a:t>
            </a:r>
            <a:r>
              <a:rPr lang="tr-TR" sz="1600" dirty="0" err="1"/>
              <a:t>units</a:t>
            </a:r>
            <a:endParaRPr lang="de-DE" sz="1600" dirty="0"/>
          </a:p>
        </p:txBody>
      </p:sp>
      <p:sp>
        <p:nvSpPr>
          <p:cNvPr id="66" name="TextBox 170"/>
          <p:cNvSpPr txBox="1"/>
          <p:nvPr/>
        </p:nvSpPr>
        <p:spPr>
          <a:xfrm>
            <a:off x="5148528" y="303688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(1)</a:t>
            </a:r>
            <a:endParaRPr kumimoji="0" lang="en-US" sz="1200" b="0" i="0" u="none" strike="noStrike" kern="0" cap="none" spc="0" normalizeH="0" baseline="0" noProof="0" dirty="0">
              <a:ln>
                <a:noFill/>
              </a:ln>
              <a:solidFill>
                <a:srgbClr val="000000"/>
              </a:solidFill>
              <a:effectLst/>
              <a:uLnTx/>
              <a:uFillTx/>
            </a:endParaRPr>
          </a:p>
        </p:txBody>
      </p:sp>
      <p:sp>
        <p:nvSpPr>
          <p:cNvPr id="67" name="TextBox 171"/>
          <p:cNvSpPr txBox="1"/>
          <p:nvPr/>
        </p:nvSpPr>
        <p:spPr>
          <a:xfrm>
            <a:off x="5767309" y="3036888"/>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(2)</a:t>
            </a:r>
            <a:endParaRPr kumimoji="0" lang="en-US" sz="1200" b="0" i="0" u="none" strike="noStrike" kern="0" cap="none" spc="0" normalizeH="0" baseline="0" noProof="0" dirty="0">
              <a:ln>
                <a:noFill/>
              </a:ln>
              <a:solidFill>
                <a:srgbClr val="000000"/>
              </a:solidFill>
              <a:effectLst/>
              <a:uLnTx/>
              <a:uFillTx/>
            </a:endParaRPr>
          </a:p>
        </p:txBody>
      </p:sp>
      <p:sp>
        <p:nvSpPr>
          <p:cNvPr id="68" name="TextBox 172"/>
          <p:cNvSpPr txBox="1"/>
          <p:nvPr/>
        </p:nvSpPr>
        <p:spPr>
          <a:xfrm>
            <a:off x="7332805" y="2317549"/>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(5)</a:t>
            </a:r>
            <a:endParaRPr kumimoji="0" lang="en-US" sz="1200" b="0" i="0" u="none" strike="noStrike" kern="0" cap="none" spc="0" normalizeH="0" baseline="0" noProof="0" dirty="0">
              <a:ln>
                <a:noFill/>
              </a:ln>
              <a:solidFill>
                <a:srgbClr val="000000"/>
              </a:solidFill>
              <a:effectLst/>
              <a:uLnTx/>
              <a:uFillTx/>
            </a:endParaRPr>
          </a:p>
        </p:txBody>
      </p:sp>
      <p:sp>
        <p:nvSpPr>
          <p:cNvPr id="69" name="TextBox 173"/>
          <p:cNvSpPr txBox="1"/>
          <p:nvPr/>
        </p:nvSpPr>
        <p:spPr>
          <a:xfrm>
            <a:off x="7290696" y="1940017"/>
            <a:ext cx="29671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(4)</a:t>
            </a:r>
            <a:endParaRPr kumimoji="0" lang="en-US" sz="1200" b="0" i="0" u="none" strike="noStrike" kern="0" cap="none" spc="0" normalizeH="0" baseline="0" dirty="0">
              <a:ln>
                <a:noFill/>
              </a:ln>
              <a:solidFill>
                <a:srgbClr val="000000"/>
              </a:solidFill>
              <a:effectLst/>
              <a:uLnTx/>
              <a:uFillTx/>
            </a:endParaRPr>
          </a:p>
        </p:txBody>
      </p:sp>
      <p:sp>
        <p:nvSpPr>
          <p:cNvPr id="70" name="TextBox 174"/>
          <p:cNvSpPr txBox="1"/>
          <p:nvPr/>
        </p:nvSpPr>
        <p:spPr>
          <a:xfrm>
            <a:off x="5954150" y="2362316"/>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(3)</a:t>
            </a:r>
            <a:endParaRPr kumimoji="0" lang="en-US" sz="1200" b="0" i="0" u="none" strike="noStrike" kern="0" cap="none" spc="0" normalizeH="0" baseline="0" noProof="0" dirty="0">
              <a:ln>
                <a:noFill/>
              </a:ln>
              <a:solidFill>
                <a:srgbClr val="000000"/>
              </a:solidFill>
              <a:effectLst/>
              <a:uLnTx/>
              <a:uFillTx/>
            </a:endParaRPr>
          </a:p>
        </p:txBody>
      </p:sp>
      <p:sp>
        <p:nvSpPr>
          <p:cNvPr id="71" name="TextBox 175"/>
          <p:cNvSpPr txBox="1"/>
          <p:nvPr/>
        </p:nvSpPr>
        <p:spPr>
          <a:xfrm>
            <a:off x="8019049" y="2745127"/>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(6)</a:t>
            </a:r>
            <a:endParaRPr kumimoji="0" lang="en-US" sz="1200" b="0" i="0" u="none" strike="noStrike" kern="0" cap="none" spc="0" normalizeH="0" baseline="0" noProof="0" dirty="0">
              <a:ln>
                <a:noFill/>
              </a:ln>
              <a:solidFill>
                <a:srgbClr val="000000"/>
              </a:solidFill>
              <a:effectLst/>
              <a:uLnTx/>
              <a:uFillTx/>
            </a:endParaRPr>
          </a:p>
        </p:txBody>
      </p:sp>
      <p:sp>
        <p:nvSpPr>
          <p:cNvPr id="72" name="TextBox 176"/>
          <p:cNvSpPr txBox="1"/>
          <p:nvPr/>
        </p:nvSpPr>
        <p:spPr>
          <a:xfrm>
            <a:off x="8613785" y="2308025"/>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(7)</a:t>
            </a:r>
            <a:endParaRPr kumimoji="0" lang="en-US" sz="1200" b="0" i="0" u="none" strike="noStrike" kern="0" cap="none" spc="0" normalizeH="0" baseline="0" noProof="0" dirty="0">
              <a:ln>
                <a:noFill/>
              </a:ln>
              <a:solidFill>
                <a:srgbClr val="000000"/>
              </a:solidFill>
              <a:effectLst/>
              <a:uLnTx/>
              <a:uFillTx/>
            </a:endParaRPr>
          </a:p>
        </p:txBody>
      </p:sp>
      <p:sp>
        <p:nvSpPr>
          <p:cNvPr id="73" name="TextBox 177"/>
          <p:cNvSpPr txBox="1"/>
          <p:nvPr/>
        </p:nvSpPr>
        <p:spPr>
          <a:xfrm>
            <a:off x="8786799" y="1278345"/>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(8)</a:t>
            </a:r>
            <a:endParaRPr kumimoji="0" lang="en-US" sz="1200" b="0" i="0" u="none" strike="noStrike" kern="0" cap="none" spc="0" normalizeH="0" baseline="0" noProof="0" dirty="0">
              <a:ln>
                <a:noFill/>
              </a:ln>
              <a:solidFill>
                <a:srgbClr val="000000"/>
              </a:solidFill>
              <a:effectLst/>
              <a:uLnTx/>
              <a:uFillTx/>
            </a:endParaRPr>
          </a:p>
        </p:txBody>
      </p:sp>
      <p:pic>
        <p:nvPicPr>
          <p:cNvPr id="74" name="Picture 178"/>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597877" y="1880269"/>
            <a:ext cx="655919" cy="437279"/>
          </a:xfrm>
          <a:prstGeom prst="rect">
            <a:avLst/>
          </a:prstGeom>
        </p:spPr>
      </p:pic>
      <p:sp>
        <p:nvSpPr>
          <p:cNvPr id="75" name="TextBox 179"/>
          <p:cNvSpPr txBox="1"/>
          <p:nvPr/>
        </p:nvSpPr>
        <p:spPr>
          <a:xfrm>
            <a:off x="5416878" y="1840804"/>
            <a:ext cx="29671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(9)</a:t>
            </a:r>
            <a:endParaRPr kumimoji="0" lang="en-US" sz="1200" b="0" i="0" u="none" strike="noStrike" kern="0" cap="none" spc="0" normalizeH="0" baseline="0" dirty="0">
              <a:ln>
                <a:noFill/>
              </a:ln>
              <a:solidFill>
                <a:srgbClr val="000000"/>
              </a:solidFill>
              <a:effectLst/>
              <a:uLnTx/>
              <a:uFillTx/>
            </a:endParaRPr>
          </a:p>
        </p:txBody>
      </p:sp>
      <p:sp>
        <p:nvSpPr>
          <p:cNvPr id="76" name="TextBox 180"/>
          <p:cNvSpPr txBox="1"/>
          <p:nvPr/>
        </p:nvSpPr>
        <p:spPr>
          <a:xfrm>
            <a:off x="5364436" y="3800429"/>
            <a:ext cx="949031"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VRF IDU…1</a:t>
            </a:r>
            <a:endParaRPr kumimoji="0" lang="en-US" sz="1200" b="0" i="0" u="none" strike="noStrike" kern="0" cap="none" spc="0" normalizeH="0" baseline="0" dirty="0">
              <a:ln>
                <a:noFill/>
              </a:ln>
              <a:solidFill>
                <a:srgbClr val="000000"/>
              </a:solidFill>
              <a:effectLst/>
              <a:uLnTx/>
              <a:uFillTx/>
            </a:endParaRPr>
          </a:p>
        </p:txBody>
      </p:sp>
      <p:sp>
        <p:nvSpPr>
          <p:cNvPr id="77" name="TextBox 181"/>
          <p:cNvSpPr txBox="1"/>
          <p:nvPr/>
        </p:nvSpPr>
        <p:spPr>
          <a:xfrm>
            <a:off x="6626444" y="3808301"/>
            <a:ext cx="1428633"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en-US" sz="1200" b="0" i="0" u="none" strike="noStrike" kern="0" cap="none" spc="0" normalizeH="0" baseline="0" dirty="0">
                <a:ln>
                  <a:noFill/>
                </a:ln>
                <a:solidFill>
                  <a:srgbClr val="000000"/>
                </a:solidFill>
                <a:effectLst/>
                <a:uLnTx/>
                <a:uFillTx/>
              </a:rPr>
              <a:t>ERV…2 (</a:t>
            </a:r>
            <a:r>
              <a:rPr lang="en-US" sz="1200" kern="0" dirty="0">
                <a:solidFill>
                  <a:srgbClr val="000000"/>
                </a:solidFill>
                <a:sym typeface="Symbol" panose="05050102010706020507" pitchFamily="18" charset="2"/>
              </a:rPr>
              <a:t></a:t>
            </a:r>
            <a:r>
              <a:rPr kumimoji="0" lang="en-US" sz="1200" b="0" i="0" u="none" strike="noStrike" kern="0" cap="none" spc="0" normalizeH="0" baseline="0" dirty="0">
                <a:ln>
                  <a:noFill/>
                </a:ln>
                <a:solidFill>
                  <a:srgbClr val="000000"/>
                </a:solidFill>
                <a:effectLst/>
                <a:uLnTx/>
                <a:uFillTx/>
              </a:rPr>
              <a:t> 16</a:t>
            </a:r>
            <a:r>
              <a:rPr kumimoji="0" lang="tr-TR" sz="1200" b="0" i="0" u="none" strike="noStrike" kern="0" cap="none" spc="0" normalizeH="0" baseline="0" dirty="0">
                <a:ln>
                  <a:noFill/>
                </a:ln>
                <a:solidFill>
                  <a:srgbClr val="000000"/>
                </a:solidFill>
                <a:effectLst/>
                <a:uLnTx/>
                <a:uFillTx/>
              </a:rPr>
              <a:t> </a:t>
            </a:r>
            <a:r>
              <a:rPr kumimoji="0" lang="tr-TR" sz="1200" b="0" i="0" u="none" strike="noStrike" kern="0" cap="none" spc="0" normalizeH="0" baseline="0" dirty="0" err="1">
                <a:ln>
                  <a:noFill/>
                </a:ln>
                <a:solidFill>
                  <a:srgbClr val="000000"/>
                </a:solidFill>
                <a:effectLst/>
                <a:uLnTx/>
                <a:uFillTx/>
              </a:rPr>
              <a:t>units</a:t>
            </a:r>
            <a:r>
              <a:rPr kumimoji="0" lang="en-US" sz="1200" b="0" i="0" u="none" strike="noStrike" kern="0" cap="none" spc="0" normalizeH="0" baseline="0" dirty="0">
                <a:ln>
                  <a:noFill/>
                </a:ln>
                <a:solidFill>
                  <a:srgbClr val="000000"/>
                </a:solidFill>
                <a:effectLst/>
                <a:uLnTx/>
                <a:uFillTx/>
              </a:rPr>
              <a:t>)</a:t>
            </a:r>
          </a:p>
        </p:txBody>
      </p:sp>
      <p:pic>
        <p:nvPicPr>
          <p:cNvPr id="78" name="图片 448"/>
          <p:cNvPicPr/>
          <p:nvPr/>
        </p:nvPicPr>
        <p:blipFill>
          <a:blip r:embed="rId7"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440718" y="4169238"/>
            <a:ext cx="655290" cy="313646"/>
          </a:xfrm>
          <a:prstGeom prst="rect">
            <a:avLst/>
          </a:prstGeom>
          <a:noFill/>
        </p:spPr>
      </p:pic>
      <p:cxnSp>
        <p:nvCxnSpPr>
          <p:cNvPr id="79" name="Straight Connector 184"/>
          <p:cNvCxnSpPr/>
          <p:nvPr/>
        </p:nvCxnSpPr>
        <p:spPr>
          <a:xfrm>
            <a:off x="8581391" y="4169238"/>
            <a:ext cx="1063" cy="36769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0" name="Straight Connector 186"/>
          <p:cNvCxnSpPr/>
          <p:nvPr/>
        </p:nvCxnSpPr>
        <p:spPr>
          <a:xfrm flipH="1">
            <a:off x="6833566" y="4578502"/>
            <a:ext cx="794894"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1" name="Straight Connector 187"/>
          <p:cNvCxnSpPr/>
          <p:nvPr/>
        </p:nvCxnSpPr>
        <p:spPr>
          <a:xfrm>
            <a:off x="6674154" y="4435076"/>
            <a:ext cx="159412"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2" name="Straight Connector 188"/>
          <p:cNvCxnSpPr/>
          <p:nvPr/>
        </p:nvCxnSpPr>
        <p:spPr>
          <a:xfrm flipH="1">
            <a:off x="6530525" y="4435076"/>
            <a:ext cx="143629"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3" name="Straight Connector 189"/>
          <p:cNvCxnSpPr/>
          <p:nvPr/>
        </p:nvCxnSpPr>
        <p:spPr>
          <a:xfrm flipH="1">
            <a:off x="5873500" y="4578502"/>
            <a:ext cx="657025"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4" name="Straight Connector 190"/>
          <p:cNvCxnSpPr/>
          <p:nvPr/>
        </p:nvCxnSpPr>
        <p:spPr>
          <a:xfrm>
            <a:off x="5726031" y="4435076"/>
            <a:ext cx="147469" cy="143426"/>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85" name="Picture 196"/>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4868" r="25075"/>
          <a:stretch/>
        </p:blipFill>
        <p:spPr>
          <a:xfrm>
            <a:off x="8452419" y="3772350"/>
            <a:ext cx="452442" cy="464723"/>
          </a:xfrm>
          <a:prstGeom prst="rect">
            <a:avLst/>
          </a:prstGeom>
        </p:spPr>
      </p:pic>
      <p:cxnSp>
        <p:nvCxnSpPr>
          <p:cNvPr id="86" name="Straight Connector 197"/>
          <p:cNvCxnSpPr/>
          <p:nvPr/>
        </p:nvCxnSpPr>
        <p:spPr>
          <a:xfrm flipH="1">
            <a:off x="8247059" y="4534766"/>
            <a:ext cx="334333"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87" name="Picture 198"/>
          <p:cNvPicPr>
            <a:picLocks noChangeAspect="1"/>
          </p:cNvPicPr>
          <p:nvPr/>
        </p:nvPicPr>
        <p:blipFill>
          <a:blip r:embed="rId6" cstate="hqprint">
            <a:clrChange>
              <a:clrFrom>
                <a:srgbClr val="0A5139"/>
              </a:clrFrom>
              <a:clrTo>
                <a:srgbClr val="0A5139">
                  <a:alpha val="0"/>
                </a:srgbClr>
              </a:clrTo>
            </a:clrChange>
            <a:extLst>
              <a:ext uri="{28A0092B-C50C-407E-A947-70E740481C1C}">
                <a14:useLocalDpi xmlns:a14="http://schemas.microsoft.com/office/drawing/2010/main"/>
              </a:ext>
            </a:extLst>
          </a:blip>
          <a:stretch>
            <a:fillRect/>
          </a:stretch>
        </p:blipFill>
        <p:spPr>
          <a:xfrm>
            <a:off x="7587366" y="4049100"/>
            <a:ext cx="659693" cy="952284"/>
          </a:xfrm>
          <a:prstGeom prst="rect">
            <a:avLst/>
          </a:prstGeom>
        </p:spPr>
      </p:pic>
      <p:sp>
        <p:nvSpPr>
          <p:cNvPr id="88" name="Rectangle 199"/>
          <p:cNvSpPr/>
          <p:nvPr/>
        </p:nvSpPr>
        <p:spPr>
          <a:xfrm>
            <a:off x="4918506" y="3329182"/>
            <a:ext cx="3817380" cy="338554"/>
          </a:xfrm>
          <a:prstGeom prst="rect">
            <a:avLst/>
          </a:prstGeom>
        </p:spPr>
        <p:txBody>
          <a:bodyPr wrap="square">
            <a:spAutoFit/>
          </a:bodyPr>
          <a:lstStyle/>
          <a:p>
            <a:r>
              <a:rPr lang="tr-TR" sz="1600" dirty="0"/>
              <a:t>Control </a:t>
            </a:r>
            <a:r>
              <a:rPr lang="tr-TR" sz="1600" dirty="0" err="1"/>
              <a:t>via</a:t>
            </a:r>
            <a:r>
              <a:rPr lang="tr-TR" sz="1600" dirty="0"/>
              <a:t> ACC MT </a:t>
            </a:r>
            <a:r>
              <a:rPr lang="tr-TR" sz="1600" dirty="0" err="1"/>
              <a:t>only</a:t>
            </a:r>
            <a:endParaRPr lang="tr-TR" sz="1600" dirty="0"/>
          </a:p>
        </p:txBody>
      </p:sp>
      <p:sp>
        <p:nvSpPr>
          <p:cNvPr id="89" name="TextBox 202"/>
          <p:cNvSpPr txBox="1"/>
          <p:nvPr/>
        </p:nvSpPr>
        <p:spPr>
          <a:xfrm>
            <a:off x="7127397" y="4534766"/>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(5)</a:t>
            </a:r>
            <a:endParaRPr kumimoji="0" lang="en-US" sz="1200" b="0" i="0" u="none" strike="noStrike" kern="0" cap="none" spc="0" normalizeH="0" baseline="0" noProof="0" dirty="0">
              <a:ln>
                <a:noFill/>
              </a:ln>
              <a:solidFill>
                <a:srgbClr val="000000"/>
              </a:solidFill>
              <a:effectLst/>
              <a:uLnTx/>
              <a:uFillTx/>
            </a:endParaRPr>
          </a:p>
        </p:txBody>
      </p:sp>
      <p:sp>
        <p:nvSpPr>
          <p:cNvPr id="90" name="TextBox 203"/>
          <p:cNvSpPr txBox="1"/>
          <p:nvPr/>
        </p:nvSpPr>
        <p:spPr>
          <a:xfrm>
            <a:off x="7085288" y="4157234"/>
            <a:ext cx="29671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(4)</a:t>
            </a:r>
            <a:endParaRPr kumimoji="0" lang="en-US" sz="1200" b="0" i="0" u="none" strike="noStrike" kern="0" cap="none" spc="0" normalizeH="0" baseline="0" dirty="0">
              <a:ln>
                <a:noFill/>
              </a:ln>
              <a:solidFill>
                <a:srgbClr val="000000"/>
              </a:solidFill>
              <a:effectLst/>
              <a:uLnTx/>
              <a:uFillTx/>
            </a:endParaRPr>
          </a:p>
        </p:txBody>
      </p:sp>
      <p:sp>
        <p:nvSpPr>
          <p:cNvPr id="91" name="TextBox 205"/>
          <p:cNvSpPr txBox="1"/>
          <p:nvPr/>
        </p:nvSpPr>
        <p:spPr>
          <a:xfrm>
            <a:off x="7813641" y="4962344"/>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(6)</a:t>
            </a:r>
            <a:endParaRPr kumimoji="0" lang="en-US" sz="1200" b="0" i="0" u="none" strike="noStrike" kern="0" cap="none" spc="0" normalizeH="0" baseline="0" noProof="0" dirty="0">
              <a:ln>
                <a:noFill/>
              </a:ln>
              <a:solidFill>
                <a:srgbClr val="000000"/>
              </a:solidFill>
              <a:effectLst/>
              <a:uLnTx/>
              <a:uFillTx/>
            </a:endParaRPr>
          </a:p>
        </p:txBody>
      </p:sp>
      <p:sp>
        <p:nvSpPr>
          <p:cNvPr id="92" name="TextBox 206"/>
          <p:cNvSpPr txBox="1"/>
          <p:nvPr/>
        </p:nvSpPr>
        <p:spPr>
          <a:xfrm>
            <a:off x="8408377" y="4525242"/>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(7)</a:t>
            </a:r>
            <a:endParaRPr kumimoji="0" lang="en-US" sz="1200" b="0" i="0" u="none" strike="noStrike" kern="0" cap="none" spc="0" normalizeH="0" baseline="0" noProof="0" dirty="0">
              <a:ln>
                <a:noFill/>
              </a:ln>
              <a:solidFill>
                <a:srgbClr val="000000"/>
              </a:solidFill>
              <a:effectLst/>
              <a:uLnTx/>
              <a:uFillTx/>
            </a:endParaRPr>
          </a:p>
        </p:txBody>
      </p:sp>
      <p:sp>
        <p:nvSpPr>
          <p:cNvPr id="93" name="TextBox 207"/>
          <p:cNvSpPr txBox="1"/>
          <p:nvPr/>
        </p:nvSpPr>
        <p:spPr>
          <a:xfrm>
            <a:off x="8238993" y="3713111"/>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(8)</a:t>
            </a:r>
            <a:endParaRPr kumimoji="0" lang="en-US" sz="1200" b="0" i="0" u="none" strike="noStrike" kern="0" cap="none" spc="0" normalizeH="0" baseline="0" noProof="0" dirty="0">
              <a:ln>
                <a:noFill/>
              </a:ln>
              <a:solidFill>
                <a:srgbClr val="000000"/>
              </a:solidFill>
              <a:effectLst/>
              <a:uLnTx/>
              <a:uFillTx/>
            </a:endParaRPr>
          </a:p>
        </p:txBody>
      </p:sp>
      <p:pic>
        <p:nvPicPr>
          <p:cNvPr id="94" name="Picture 208"/>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92469" y="4097486"/>
            <a:ext cx="655919" cy="437279"/>
          </a:xfrm>
          <a:prstGeom prst="rect">
            <a:avLst/>
          </a:prstGeom>
        </p:spPr>
      </p:pic>
      <p:sp>
        <p:nvSpPr>
          <p:cNvPr id="95" name="TextBox 209"/>
          <p:cNvSpPr txBox="1"/>
          <p:nvPr/>
        </p:nvSpPr>
        <p:spPr>
          <a:xfrm>
            <a:off x="5211470" y="4058021"/>
            <a:ext cx="296718"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(9)</a:t>
            </a:r>
            <a:endParaRPr kumimoji="0" lang="en-US" sz="1200" b="0" i="0" u="none" strike="noStrike" kern="0" cap="none" spc="0" normalizeH="0" baseline="0" dirty="0">
              <a:ln>
                <a:noFill/>
              </a:ln>
              <a:solidFill>
                <a:srgbClr val="000000"/>
              </a:solidFill>
              <a:effectLst/>
              <a:uLnTx/>
              <a:uFillTx/>
            </a:endParaRPr>
          </a:p>
        </p:txBody>
      </p:sp>
      <p:sp>
        <p:nvSpPr>
          <p:cNvPr id="96" name="TextBox 210"/>
          <p:cNvSpPr txBox="1"/>
          <p:nvPr/>
        </p:nvSpPr>
        <p:spPr>
          <a:xfrm>
            <a:off x="9460256" y="2760699"/>
            <a:ext cx="1443324" cy="2749388"/>
          </a:xfrm>
          <a:prstGeom prst="rect">
            <a:avLst/>
          </a:prstGeom>
          <a:noFill/>
          <a:ln>
            <a:solidFill>
              <a:schemeClr val="bg1">
                <a:lumMod val="50000"/>
              </a:schemeClr>
            </a:solidFill>
          </a:ln>
        </p:spPr>
        <p:txBody>
          <a:bodyPr wrap="square" lIns="0" tIns="0" rIns="0" bIns="0" rtlCol="0">
            <a:noAutofit/>
          </a:bodyPr>
          <a:lstStyle/>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ARC C-1 (</a:t>
            </a:r>
            <a:r>
              <a:rPr lang="tr-TR" sz="1000" kern="0" dirty="0" err="1">
                <a:solidFill>
                  <a:srgbClr val="000000"/>
                </a:solidFill>
              </a:rPr>
              <a:t>Slave</a:t>
            </a:r>
            <a:r>
              <a:rPr lang="tr-TR" sz="1000" kern="0" dirty="0">
                <a:solidFill>
                  <a:srgbClr val="000000"/>
                </a:solidFill>
              </a:rPr>
              <a:t>)</a:t>
            </a: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ARC C-1 (Master)</a:t>
            </a: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X1-X2</a:t>
            </a: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ERV </a:t>
            </a:r>
            <a:r>
              <a:rPr lang="tr-TR" sz="1000" kern="0" dirty="0" err="1">
                <a:solidFill>
                  <a:srgbClr val="000000"/>
                </a:solidFill>
              </a:rPr>
              <a:t>Unit</a:t>
            </a:r>
            <a:endParaRPr lang="tr-TR" sz="1000" kern="0" dirty="0">
              <a:solidFill>
                <a:srgbClr val="000000"/>
              </a:solidFill>
            </a:endParaRP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PQE (IDU-ODU </a:t>
            </a:r>
            <a:r>
              <a:rPr lang="tr-TR" sz="1000" kern="0" dirty="0" err="1">
                <a:solidFill>
                  <a:srgbClr val="000000"/>
                </a:solidFill>
              </a:rPr>
              <a:t>connection</a:t>
            </a:r>
            <a:r>
              <a:rPr lang="tr-TR" sz="1000" kern="0" dirty="0">
                <a:solidFill>
                  <a:srgbClr val="000000"/>
                </a:solidFill>
              </a:rPr>
              <a:t>)</a:t>
            </a: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VRF </a:t>
            </a:r>
            <a:r>
              <a:rPr lang="tr-TR" sz="1000" kern="0" dirty="0" err="1">
                <a:solidFill>
                  <a:srgbClr val="000000"/>
                </a:solidFill>
              </a:rPr>
              <a:t>outdoor</a:t>
            </a:r>
            <a:r>
              <a:rPr lang="tr-TR" sz="1000" kern="0" dirty="0">
                <a:solidFill>
                  <a:srgbClr val="000000"/>
                </a:solidFill>
              </a:rPr>
              <a:t> </a:t>
            </a:r>
            <a:r>
              <a:rPr lang="tr-TR" sz="1000" kern="0" dirty="0" err="1">
                <a:solidFill>
                  <a:srgbClr val="000000"/>
                </a:solidFill>
              </a:rPr>
              <a:t>unit</a:t>
            </a:r>
            <a:endParaRPr lang="tr-TR" sz="1000" kern="0" dirty="0">
              <a:solidFill>
                <a:srgbClr val="000000"/>
              </a:solidFill>
            </a:endParaRP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XYE (ODU-ACC </a:t>
            </a:r>
            <a:r>
              <a:rPr lang="tr-TR" sz="1000" kern="0" dirty="0" err="1">
                <a:solidFill>
                  <a:srgbClr val="000000"/>
                </a:solidFill>
              </a:rPr>
              <a:t>connection</a:t>
            </a:r>
            <a:r>
              <a:rPr lang="tr-TR" sz="1000" kern="0" dirty="0">
                <a:solidFill>
                  <a:srgbClr val="000000"/>
                </a:solidFill>
              </a:rPr>
              <a:t>)</a:t>
            </a: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ACC MT </a:t>
            </a:r>
            <a:r>
              <a:rPr lang="tr-TR" sz="1000" kern="0" dirty="0" err="1">
                <a:solidFill>
                  <a:srgbClr val="000000"/>
                </a:solidFill>
              </a:rPr>
              <a:t>central</a:t>
            </a:r>
            <a:r>
              <a:rPr lang="tr-TR" sz="1000" kern="0" dirty="0">
                <a:solidFill>
                  <a:srgbClr val="000000"/>
                </a:solidFill>
              </a:rPr>
              <a:t> </a:t>
            </a:r>
            <a:r>
              <a:rPr lang="tr-TR" sz="1000" kern="0" dirty="0" err="1">
                <a:solidFill>
                  <a:srgbClr val="000000"/>
                </a:solidFill>
              </a:rPr>
              <a:t>controller</a:t>
            </a:r>
            <a:endParaRPr lang="tr-TR" sz="1000" kern="0" dirty="0">
              <a:solidFill>
                <a:srgbClr val="000000"/>
              </a:solidFill>
            </a:endParaRP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VRF </a:t>
            </a:r>
            <a:r>
              <a:rPr lang="tr-TR" sz="1000" kern="0" dirty="0" err="1">
                <a:solidFill>
                  <a:srgbClr val="000000"/>
                </a:solidFill>
              </a:rPr>
              <a:t>indoor</a:t>
            </a:r>
            <a:r>
              <a:rPr lang="tr-TR" sz="1000" kern="0" dirty="0">
                <a:solidFill>
                  <a:srgbClr val="000000"/>
                </a:solidFill>
              </a:rPr>
              <a:t> </a:t>
            </a:r>
            <a:r>
              <a:rPr lang="tr-TR" sz="1000" kern="0" dirty="0" err="1">
                <a:solidFill>
                  <a:srgbClr val="000000"/>
                </a:solidFill>
              </a:rPr>
              <a:t>unit</a:t>
            </a:r>
            <a:endParaRPr lang="tr-TR" sz="1000" kern="0" dirty="0">
              <a:solidFill>
                <a:srgbClr val="000000"/>
              </a:solidFill>
            </a:endParaRPr>
          </a:p>
          <a:p>
            <a:pPr marL="228600" marR="0" indent="-228600" defTabSz="914400" eaLnBrk="1" fontAlgn="auto" latinLnBrk="0" hangingPunct="1">
              <a:spcBef>
                <a:spcPts val="500"/>
              </a:spcBef>
              <a:spcAft>
                <a:spcPts val="0"/>
              </a:spcAft>
              <a:buClrTx/>
              <a:buSzTx/>
              <a:buFontTx/>
              <a:buAutoNum type="arabicParenBoth"/>
              <a:tabLst/>
            </a:pPr>
            <a:r>
              <a:rPr lang="tr-TR" sz="1000" kern="0" dirty="0">
                <a:solidFill>
                  <a:srgbClr val="000000"/>
                </a:solidFill>
              </a:rPr>
              <a:t> D1-D2 </a:t>
            </a:r>
            <a:r>
              <a:rPr lang="tr-TR" sz="1000" kern="0" dirty="0" err="1">
                <a:solidFill>
                  <a:srgbClr val="000000"/>
                </a:solidFill>
              </a:rPr>
              <a:t>group</a:t>
            </a:r>
            <a:r>
              <a:rPr lang="tr-TR" sz="1000" kern="0" dirty="0">
                <a:solidFill>
                  <a:srgbClr val="000000"/>
                </a:solidFill>
              </a:rPr>
              <a:t> </a:t>
            </a:r>
            <a:r>
              <a:rPr lang="tr-TR" sz="1000" kern="0" dirty="0" err="1">
                <a:solidFill>
                  <a:srgbClr val="000000"/>
                </a:solidFill>
              </a:rPr>
              <a:t>control</a:t>
            </a:r>
            <a:endParaRPr lang="tr-TR" sz="1000" kern="0" dirty="0">
              <a:solidFill>
                <a:srgbClr val="000000"/>
              </a:solidFill>
            </a:endParaRPr>
          </a:p>
        </p:txBody>
      </p:sp>
      <p:sp>
        <p:nvSpPr>
          <p:cNvPr id="97" name="Rectangle 5"/>
          <p:cNvSpPr/>
          <p:nvPr/>
        </p:nvSpPr>
        <p:spPr>
          <a:xfrm>
            <a:off x="431743" y="1402060"/>
            <a:ext cx="4317777" cy="1902155"/>
          </a:xfrm>
          <a:prstGeom prst="rect">
            <a:avLst/>
          </a:prstGeom>
          <a:noFill/>
          <a:ln w="9525" cap="flat" cmpd="sng" algn="ctr">
            <a:solidFill>
              <a:srgbClr val="5F92BF"/>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98" name="Rectangle 98"/>
          <p:cNvSpPr/>
          <p:nvPr/>
        </p:nvSpPr>
        <p:spPr>
          <a:xfrm>
            <a:off x="415213" y="3634074"/>
            <a:ext cx="4317777" cy="1902155"/>
          </a:xfrm>
          <a:prstGeom prst="rect">
            <a:avLst/>
          </a:prstGeom>
          <a:noFill/>
          <a:ln w="9525" cap="flat" cmpd="sng" algn="ctr">
            <a:solidFill>
              <a:srgbClr val="5F92BF"/>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99" name="Rectangle 99"/>
          <p:cNvSpPr/>
          <p:nvPr/>
        </p:nvSpPr>
        <p:spPr>
          <a:xfrm>
            <a:off x="4937119" y="1396203"/>
            <a:ext cx="4317777" cy="1902155"/>
          </a:xfrm>
          <a:prstGeom prst="rect">
            <a:avLst/>
          </a:prstGeom>
          <a:noFill/>
          <a:ln w="9525" cap="flat" cmpd="sng" algn="ctr">
            <a:solidFill>
              <a:srgbClr val="5F92BF"/>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100" name="Rectangle 100"/>
          <p:cNvSpPr/>
          <p:nvPr/>
        </p:nvSpPr>
        <p:spPr>
          <a:xfrm>
            <a:off x="4947248" y="3636697"/>
            <a:ext cx="4317777" cy="1902155"/>
          </a:xfrm>
          <a:prstGeom prst="rect">
            <a:avLst/>
          </a:prstGeom>
          <a:noFill/>
          <a:ln w="9525" cap="flat" cmpd="sng" algn="ctr">
            <a:solidFill>
              <a:srgbClr val="5F92BF"/>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101" name="Straight Connector 101"/>
          <p:cNvCxnSpPr/>
          <p:nvPr/>
        </p:nvCxnSpPr>
        <p:spPr>
          <a:xfrm flipV="1">
            <a:off x="6128143" y="2309949"/>
            <a:ext cx="565942" cy="4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3"/>
          <p:cNvCxnSpPr/>
          <p:nvPr/>
        </p:nvCxnSpPr>
        <p:spPr>
          <a:xfrm flipH="1">
            <a:off x="6691611" y="2206893"/>
            <a:ext cx="93695" cy="102479"/>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4"/>
          <p:cNvCxnSpPr/>
          <p:nvPr/>
        </p:nvCxnSpPr>
        <p:spPr>
          <a:xfrm>
            <a:off x="6042600" y="2249931"/>
            <a:ext cx="83162" cy="6151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4" name="TextBox 110"/>
          <p:cNvSpPr txBox="1"/>
          <p:nvPr/>
        </p:nvSpPr>
        <p:spPr>
          <a:xfrm>
            <a:off x="6304043" y="2041130"/>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(10)</a:t>
            </a:r>
            <a:endParaRPr kumimoji="0" lang="en-US" sz="1200" b="0" i="0" u="none" strike="noStrike" kern="0" cap="none" spc="0" normalizeH="0" baseline="0" noProof="0" dirty="0">
              <a:ln>
                <a:noFill/>
              </a:ln>
              <a:solidFill>
                <a:srgbClr val="000000"/>
              </a:solidFill>
              <a:effectLst/>
              <a:uLnTx/>
              <a:uFillTx/>
            </a:endParaRPr>
          </a:p>
        </p:txBody>
      </p:sp>
      <p:cxnSp>
        <p:nvCxnSpPr>
          <p:cNvPr id="105" name="Straight Connector 112"/>
          <p:cNvCxnSpPr/>
          <p:nvPr/>
        </p:nvCxnSpPr>
        <p:spPr>
          <a:xfrm>
            <a:off x="2385963" y="4406907"/>
            <a:ext cx="0" cy="534348"/>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6" name="TextBox 113"/>
          <p:cNvSpPr txBox="1"/>
          <p:nvPr/>
        </p:nvSpPr>
        <p:spPr>
          <a:xfrm>
            <a:off x="2199123" y="5240722"/>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(2)</a:t>
            </a:r>
            <a:endParaRPr kumimoji="0" lang="en-US" sz="1200" b="0" i="0" u="none" strike="noStrike" kern="0" cap="none" spc="0" normalizeH="0" baseline="0" noProof="0" dirty="0">
              <a:ln>
                <a:noFill/>
              </a:ln>
              <a:solidFill>
                <a:srgbClr val="000000"/>
              </a:solidFill>
              <a:effectLst/>
              <a:uLnTx/>
              <a:uFillTx/>
            </a:endParaRPr>
          </a:p>
        </p:txBody>
      </p:sp>
      <p:sp>
        <p:nvSpPr>
          <p:cNvPr id="107" name="TextBox 114"/>
          <p:cNvSpPr txBox="1"/>
          <p:nvPr/>
        </p:nvSpPr>
        <p:spPr>
          <a:xfrm>
            <a:off x="2385963" y="4528353"/>
            <a:ext cx="277051" cy="265408"/>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(3)</a:t>
            </a:r>
            <a:endParaRPr kumimoji="0" lang="en-US" sz="1200" b="0" i="0" u="none" strike="noStrike" kern="0" cap="none" spc="0" normalizeH="0" baseline="0" noProof="0" dirty="0">
              <a:ln>
                <a:noFill/>
              </a:ln>
              <a:solidFill>
                <a:srgbClr val="000000"/>
              </a:solidFill>
              <a:effectLst/>
              <a:uLnTx/>
              <a:uFillTx/>
            </a:endParaRPr>
          </a:p>
        </p:txBody>
      </p:sp>
      <p:pic>
        <p:nvPicPr>
          <p:cNvPr id="108" name="Picture 1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25285" y="4914942"/>
            <a:ext cx="341188" cy="287236"/>
          </a:xfrm>
          <a:prstGeom prst="rect">
            <a:avLst/>
          </a:prstGeom>
        </p:spPr>
      </p:pic>
      <p:pic>
        <p:nvPicPr>
          <p:cNvPr id="109" name="Picture 107"/>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34199" y="4040476"/>
            <a:ext cx="655919" cy="437279"/>
          </a:xfrm>
          <a:prstGeom prst="rect">
            <a:avLst/>
          </a:prstGeom>
        </p:spPr>
      </p:pic>
      <p:sp>
        <p:nvSpPr>
          <p:cNvPr id="110" name="TextBox 108"/>
          <p:cNvSpPr txBox="1"/>
          <p:nvPr/>
        </p:nvSpPr>
        <p:spPr>
          <a:xfrm>
            <a:off x="2240238" y="3739392"/>
            <a:ext cx="949031" cy="265319"/>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dirty="0">
                <a:ln>
                  <a:noFill/>
                </a:ln>
                <a:solidFill>
                  <a:srgbClr val="000000"/>
                </a:solidFill>
                <a:effectLst/>
                <a:uLnTx/>
                <a:uFillTx/>
              </a:rPr>
              <a:t>VRF IDU…1</a:t>
            </a:r>
            <a:endParaRPr kumimoji="0" lang="en-US" sz="1200" b="0" i="0" u="none" strike="noStrike" kern="0" cap="none" spc="0" normalizeH="0" baseline="0" dirty="0">
              <a:ln>
                <a:noFill/>
              </a:ln>
              <a:solidFill>
                <a:srgbClr val="000000"/>
              </a:solidFill>
              <a:effectLst/>
              <a:uLnTx/>
              <a:uFillTx/>
            </a:endParaRPr>
          </a:p>
        </p:txBody>
      </p:sp>
    </p:spTree>
    <p:extLst>
      <p:ext uri="{BB962C8B-B14F-4D97-AF65-F5344CB8AC3E}">
        <p14:creationId xmlns:p14="http://schemas.microsoft.com/office/powerpoint/2010/main" val="164610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1ECB-F6B7-4BE3-A6C4-A95E567C7CEC}"/>
              </a:ext>
            </a:extLst>
          </p:cNvPr>
          <p:cNvSpPr>
            <a:spLocks noGrp="1"/>
          </p:cNvSpPr>
          <p:nvPr>
            <p:ph type="title"/>
          </p:nvPr>
        </p:nvSpPr>
        <p:spPr/>
        <p:txBody>
          <a:bodyPr/>
          <a:lstStyle/>
          <a:p>
            <a:r>
              <a:rPr lang="de-DE"/>
              <a:t>Combination Range </a:t>
            </a:r>
            <a:endParaRPr lang="en-US"/>
          </a:p>
        </p:txBody>
      </p:sp>
      <p:sp>
        <p:nvSpPr>
          <p:cNvPr id="3" name="Text Placeholder 2">
            <a:extLst>
              <a:ext uri="{FF2B5EF4-FFF2-40B4-BE49-F238E27FC236}">
                <a16:creationId xmlns:a16="http://schemas.microsoft.com/office/drawing/2014/main" id="{EBCCE998-3E34-4868-8D13-6B12638429F0}"/>
              </a:ext>
            </a:extLst>
          </p:cNvPr>
          <p:cNvSpPr>
            <a:spLocks noGrp="1"/>
          </p:cNvSpPr>
          <p:nvPr>
            <p:ph type="body" sz="quarter" idx="15"/>
          </p:nvPr>
        </p:nvSpPr>
        <p:spPr/>
        <p:txBody>
          <a:bodyPr/>
          <a:lstStyle/>
          <a:p>
            <a:r>
              <a:rPr lang="en-US"/>
              <a:t>AF5300 ODU </a:t>
            </a:r>
          </a:p>
        </p:txBody>
      </p:sp>
      <p:graphicFrame>
        <p:nvGraphicFramePr>
          <p:cNvPr id="5" name="Content Placeholder 9">
            <a:extLst>
              <a:ext uri="{FF2B5EF4-FFF2-40B4-BE49-F238E27FC236}">
                <a16:creationId xmlns:a16="http://schemas.microsoft.com/office/drawing/2014/main" id="{681B7345-12CB-4CD5-8636-454709F592BA}"/>
              </a:ext>
            </a:extLst>
          </p:cNvPr>
          <p:cNvGraphicFramePr>
            <a:graphicFrameLocks/>
          </p:cNvGraphicFramePr>
          <p:nvPr/>
        </p:nvGraphicFramePr>
        <p:xfrm>
          <a:off x="3640063" y="716545"/>
          <a:ext cx="7069937" cy="4737521"/>
        </p:xfrm>
        <a:graphic>
          <a:graphicData uri="http://schemas.openxmlformats.org/drawingml/2006/table">
            <a:tbl>
              <a:tblPr>
                <a:tableStyleId>{793D81CF-94F2-401A-BA57-92F5A7B2D0C5}</a:tableStyleId>
              </a:tblPr>
              <a:tblGrid>
                <a:gridCol w="669343">
                  <a:extLst>
                    <a:ext uri="{9D8B030D-6E8A-4147-A177-3AD203B41FA5}">
                      <a16:colId xmlns:a16="http://schemas.microsoft.com/office/drawing/2014/main" val="2638844757"/>
                    </a:ext>
                  </a:extLst>
                </a:gridCol>
                <a:gridCol w="399033">
                  <a:extLst>
                    <a:ext uri="{9D8B030D-6E8A-4147-A177-3AD203B41FA5}">
                      <a16:colId xmlns:a16="http://schemas.microsoft.com/office/drawing/2014/main" val="2028541490"/>
                    </a:ext>
                  </a:extLst>
                </a:gridCol>
                <a:gridCol w="669343">
                  <a:extLst>
                    <a:ext uri="{9D8B030D-6E8A-4147-A177-3AD203B41FA5}">
                      <a16:colId xmlns:a16="http://schemas.microsoft.com/office/drawing/2014/main" val="828840416"/>
                    </a:ext>
                  </a:extLst>
                </a:gridCol>
                <a:gridCol w="270312">
                  <a:extLst>
                    <a:ext uri="{9D8B030D-6E8A-4147-A177-3AD203B41FA5}">
                      <a16:colId xmlns:a16="http://schemas.microsoft.com/office/drawing/2014/main" val="4207666590"/>
                    </a:ext>
                  </a:extLst>
                </a:gridCol>
                <a:gridCol w="270312">
                  <a:extLst>
                    <a:ext uri="{9D8B030D-6E8A-4147-A177-3AD203B41FA5}">
                      <a16:colId xmlns:a16="http://schemas.microsoft.com/office/drawing/2014/main" val="2529449000"/>
                    </a:ext>
                  </a:extLst>
                </a:gridCol>
                <a:gridCol w="337889">
                  <a:extLst>
                    <a:ext uri="{9D8B030D-6E8A-4147-A177-3AD203B41FA5}">
                      <a16:colId xmlns:a16="http://schemas.microsoft.com/office/drawing/2014/main" val="1373653895"/>
                    </a:ext>
                  </a:extLst>
                </a:gridCol>
                <a:gridCol w="337889">
                  <a:extLst>
                    <a:ext uri="{9D8B030D-6E8A-4147-A177-3AD203B41FA5}">
                      <a16:colId xmlns:a16="http://schemas.microsoft.com/office/drawing/2014/main" val="849719167"/>
                    </a:ext>
                  </a:extLst>
                </a:gridCol>
                <a:gridCol w="270312">
                  <a:extLst>
                    <a:ext uri="{9D8B030D-6E8A-4147-A177-3AD203B41FA5}">
                      <a16:colId xmlns:a16="http://schemas.microsoft.com/office/drawing/2014/main" val="1953904422"/>
                    </a:ext>
                  </a:extLst>
                </a:gridCol>
                <a:gridCol w="337889">
                  <a:extLst>
                    <a:ext uri="{9D8B030D-6E8A-4147-A177-3AD203B41FA5}">
                      <a16:colId xmlns:a16="http://schemas.microsoft.com/office/drawing/2014/main" val="4069512895"/>
                    </a:ext>
                  </a:extLst>
                </a:gridCol>
                <a:gridCol w="337889">
                  <a:extLst>
                    <a:ext uri="{9D8B030D-6E8A-4147-A177-3AD203B41FA5}">
                      <a16:colId xmlns:a16="http://schemas.microsoft.com/office/drawing/2014/main" val="2922165708"/>
                    </a:ext>
                  </a:extLst>
                </a:gridCol>
                <a:gridCol w="337889">
                  <a:extLst>
                    <a:ext uri="{9D8B030D-6E8A-4147-A177-3AD203B41FA5}">
                      <a16:colId xmlns:a16="http://schemas.microsoft.com/office/drawing/2014/main" val="3942099049"/>
                    </a:ext>
                  </a:extLst>
                </a:gridCol>
                <a:gridCol w="270312">
                  <a:extLst>
                    <a:ext uri="{9D8B030D-6E8A-4147-A177-3AD203B41FA5}">
                      <a16:colId xmlns:a16="http://schemas.microsoft.com/office/drawing/2014/main" val="2501372010"/>
                    </a:ext>
                  </a:extLst>
                </a:gridCol>
                <a:gridCol w="337889">
                  <a:extLst>
                    <a:ext uri="{9D8B030D-6E8A-4147-A177-3AD203B41FA5}">
                      <a16:colId xmlns:a16="http://schemas.microsoft.com/office/drawing/2014/main" val="3333783102"/>
                    </a:ext>
                  </a:extLst>
                </a:gridCol>
                <a:gridCol w="337889">
                  <a:extLst>
                    <a:ext uri="{9D8B030D-6E8A-4147-A177-3AD203B41FA5}">
                      <a16:colId xmlns:a16="http://schemas.microsoft.com/office/drawing/2014/main" val="1445539643"/>
                    </a:ext>
                  </a:extLst>
                </a:gridCol>
                <a:gridCol w="337889">
                  <a:extLst>
                    <a:ext uri="{9D8B030D-6E8A-4147-A177-3AD203B41FA5}">
                      <a16:colId xmlns:a16="http://schemas.microsoft.com/office/drawing/2014/main" val="69656623"/>
                    </a:ext>
                  </a:extLst>
                </a:gridCol>
                <a:gridCol w="399033">
                  <a:extLst>
                    <a:ext uri="{9D8B030D-6E8A-4147-A177-3AD203B41FA5}">
                      <a16:colId xmlns:a16="http://schemas.microsoft.com/office/drawing/2014/main" val="3108420011"/>
                    </a:ext>
                  </a:extLst>
                </a:gridCol>
                <a:gridCol w="1148825">
                  <a:extLst>
                    <a:ext uri="{9D8B030D-6E8A-4147-A177-3AD203B41FA5}">
                      <a16:colId xmlns:a16="http://schemas.microsoft.com/office/drawing/2014/main" val="743656477"/>
                    </a:ext>
                  </a:extLst>
                </a:gridCol>
              </a:tblGrid>
              <a:tr h="124503">
                <a:tc gridSpan="2">
                  <a:txBody>
                    <a:bodyPr/>
                    <a:lstStyle/>
                    <a:p>
                      <a:pPr algn="l" fontAlgn="ctr"/>
                      <a:r>
                        <a:rPr lang="en-US" sz="700" u="none" strike="noStrike">
                          <a:ln>
                            <a:noFill/>
                          </a:ln>
                          <a:effectLst/>
                        </a:rPr>
                        <a:t>System capacity</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hMerge="1">
                  <a:txBody>
                    <a:bodyPr/>
                    <a:lstStyle/>
                    <a:p>
                      <a:endParaRPr lang="en-US"/>
                    </a:p>
                  </a:txBody>
                  <a:tcPr/>
                </a:tc>
                <a:tc rowSpan="2">
                  <a:txBody>
                    <a:bodyPr/>
                    <a:lstStyle/>
                    <a:p>
                      <a:pPr algn="ctr" fontAlgn="ctr"/>
                      <a:r>
                        <a:rPr lang="en-US" sz="700" u="none" strike="noStrike">
                          <a:ln>
                            <a:noFill/>
                          </a:ln>
                          <a:effectLst/>
                        </a:rPr>
                        <a:t>Number of units</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gridSpan="13">
                  <a:txBody>
                    <a:bodyPr/>
                    <a:lstStyle/>
                    <a:p>
                      <a:pPr algn="ctr" fontAlgn="ctr"/>
                      <a:r>
                        <a:rPr lang="en-US" sz="800" u="none" strike="noStrike">
                          <a:ln>
                            <a:noFill/>
                          </a:ln>
                          <a:effectLst/>
                        </a:rPr>
                        <a:t>Modules</a:t>
                      </a:r>
                      <a:r>
                        <a:rPr lang="en-US" sz="800" u="none" strike="noStrike" baseline="30000">
                          <a:ln>
                            <a:noFill/>
                          </a:ln>
                          <a:effectLst/>
                        </a:rPr>
                        <a:t>1</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r>
                        <a:rPr lang="en-US" sz="800" u="none" strike="noStrike">
                          <a:ln>
                            <a:noFill/>
                          </a:ln>
                          <a:effectLst/>
                        </a:rPr>
                        <a:t>Outdoor branch joint kit</a:t>
                      </a:r>
                      <a:r>
                        <a:rPr lang="en-US" sz="800" u="none" strike="noStrike" baseline="30000">
                          <a:ln>
                            <a:noFill/>
                          </a:ln>
                          <a:effectLst/>
                        </a:rPr>
                        <a:t>2</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extLst>
                  <a:ext uri="{0D108BD9-81ED-4DB2-BD59-A6C34878D82A}">
                    <a16:rowId xmlns:a16="http://schemas.microsoft.com/office/drawing/2014/main" val="2983239727"/>
                  </a:ext>
                </a:extLst>
              </a:tr>
              <a:tr h="109732">
                <a:tc>
                  <a:txBody>
                    <a:bodyPr/>
                    <a:lstStyle/>
                    <a:p>
                      <a:pPr algn="ctr" fontAlgn="ctr"/>
                      <a:r>
                        <a:rPr lang="en-US" sz="700" u="none" strike="noStrike">
                          <a:ln>
                            <a:noFill/>
                          </a:ln>
                          <a:effectLst/>
                        </a:rPr>
                        <a:t>kW</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HP</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tc>
                  <a:txBody>
                    <a:bodyPr/>
                    <a:lstStyle/>
                    <a:p>
                      <a:pPr algn="ctr" fontAlgn="ctr"/>
                      <a:r>
                        <a:rPr lang="en-US" sz="700" u="none" strike="noStrike">
                          <a:ln>
                            <a:noFill/>
                          </a:ln>
                          <a:effectLst/>
                        </a:rPr>
                        <a:t>8</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10</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12</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14</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16</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18</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20</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22</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24</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26</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28</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30</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32</a:t>
                      </a:r>
                      <a:endParaRPr lang="en-US" sz="700" b="1"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294471248"/>
                  </a:ext>
                </a:extLst>
              </a:tr>
              <a:tr h="124503">
                <a:tc>
                  <a:txBody>
                    <a:bodyPr/>
                    <a:lstStyle/>
                    <a:p>
                      <a:pPr algn="ctr" fontAlgn="ctr"/>
                      <a:r>
                        <a:rPr lang="en-US" sz="700" u="none" strike="noStrike">
                          <a:ln>
                            <a:noFill/>
                          </a:ln>
                          <a:effectLst/>
                        </a:rPr>
                        <a:t>95.0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rowSpan="16">
                  <a:txBody>
                    <a:bodyPr/>
                    <a:lstStyle/>
                    <a:p>
                      <a:pPr algn="ctr" fontAlgn="ctr"/>
                      <a:r>
                        <a:rPr lang="en-US" sz="700" u="none" strike="noStrike" dirty="0">
                          <a:ln>
                            <a:noFill/>
                          </a:ln>
                          <a:effectLst/>
                        </a:rPr>
                        <a:t>AF-BJO 02</a:t>
                      </a:r>
                      <a:endParaRPr lang="en-US" sz="700" b="0" i="0" u="none" strike="noStrike" dirty="0">
                        <a:ln>
                          <a:noFill/>
                        </a:ln>
                        <a:solidFill>
                          <a:srgbClr val="000000"/>
                        </a:solidFill>
                        <a:effectLst/>
                        <a:latin typeface="Calibri" panose="020F0502020204030204" pitchFamily="34" charset="0"/>
                      </a:endParaRPr>
                    </a:p>
                  </a:txBody>
                  <a:tcPr marL="6533" marR="6533" marT="6533" marB="0" anchor="ctr">
                    <a:solidFill>
                      <a:srgbClr val="FFFFFF"/>
                    </a:solidFill>
                  </a:tcPr>
                </a:tc>
                <a:extLst>
                  <a:ext uri="{0D108BD9-81ED-4DB2-BD59-A6C34878D82A}">
                    <a16:rowId xmlns:a16="http://schemas.microsoft.com/office/drawing/2014/main" val="3161946482"/>
                  </a:ext>
                </a:extLst>
              </a:tr>
              <a:tr h="124503">
                <a:tc>
                  <a:txBody>
                    <a:bodyPr/>
                    <a:lstStyle/>
                    <a:p>
                      <a:pPr algn="ctr" fontAlgn="ctr"/>
                      <a:r>
                        <a:rPr lang="en-US" sz="700" u="none" strike="noStrike">
                          <a:ln>
                            <a:noFill/>
                          </a:ln>
                          <a:effectLst/>
                        </a:rPr>
                        <a:t>101.5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427991741"/>
                  </a:ext>
                </a:extLst>
              </a:tr>
              <a:tr h="124503">
                <a:tc>
                  <a:txBody>
                    <a:bodyPr/>
                    <a:lstStyle/>
                    <a:p>
                      <a:pPr algn="ctr" fontAlgn="ctr"/>
                      <a:r>
                        <a:rPr lang="en-US" sz="700" u="none" strike="noStrike">
                          <a:ln>
                            <a:noFill/>
                          </a:ln>
                          <a:effectLst/>
                        </a:rPr>
                        <a:t>106.5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38</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dirty="0">
                          <a:ln>
                            <a:noFill/>
                          </a:ln>
                          <a:effectLst/>
                        </a:rPr>
                        <a:t> </a:t>
                      </a:r>
                      <a:endParaRPr lang="en-US" sz="800" b="0" i="0" u="none" strike="noStrike" dirty="0">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65261207"/>
                  </a:ext>
                </a:extLst>
              </a:tr>
              <a:tr h="124503">
                <a:tc>
                  <a:txBody>
                    <a:bodyPr/>
                    <a:lstStyle/>
                    <a:p>
                      <a:pPr algn="ctr" fontAlgn="ctr"/>
                      <a:r>
                        <a:rPr lang="en-US" sz="700" u="none" strike="noStrike">
                          <a:ln>
                            <a:noFill/>
                          </a:ln>
                          <a:effectLst/>
                        </a:rPr>
                        <a:t>112.0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40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dirty="0">
                          <a:ln>
                            <a:noFill/>
                          </a:ln>
                          <a:effectLst/>
                        </a:rPr>
                        <a:t>2</a:t>
                      </a:r>
                      <a:endParaRPr lang="en-US" sz="700" b="0" i="0" u="none" strike="noStrike" dirty="0">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047657717"/>
                  </a:ext>
                </a:extLst>
              </a:tr>
              <a:tr h="124503">
                <a:tc>
                  <a:txBody>
                    <a:bodyPr/>
                    <a:lstStyle/>
                    <a:p>
                      <a:pPr algn="ctr" fontAlgn="ctr"/>
                      <a:r>
                        <a:rPr lang="en-US" sz="700" u="none" strike="noStrike">
                          <a:ln>
                            <a:noFill/>
                          </a:ln>
                          <a:effectLst/>
                        </a:rPr>
                        <a:t>117.5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42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515543524"/>
                  </a:ext>
                </a:extLst>
              </a:tr>
              <a:tr h="124503">
                <a:tc>
                  <a:txBody>
                    <a:bodyPr/>
                    <a:lstStyle/>
                    <a:p>
                      <a:pPr algn="ctr" fontAlgn="ctr"/>
                      <a:r>
                        <a:rPr lang="en-US" sz="700" u="none" strike="noStrike">
                          <a:ln>
                            <a:noFill/>
                          </a:ln>
                          <a:effectLst/>
                        </a:rPr>
                        <a:t>123.0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44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252800544"/>
                  </a:ext>
                </a:extLst>
              </a:tr>
              <a:tr h="124503">
                <a:tc>
                  <a:txBody>
                    <a:bodyPr/>
                    <a:lstStyle/>
                    <a:p>
                      <a:pPr algn="ctr" fontAlgn="ctr"/>
                      <a:r>
                        <a:rPr lang="en-US" sz="700" u="none" strike="noStrike">
                          <a:ln>
                            <a:noFill/>
                          </a:ln>
                          <a:effectLst/>
                        </a:rPr>
                        <a:t>128.5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46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793408810"/>
                  </a:ext>
                </a:extLst>
              </a:tr>
              <a:tr h="124503">
                <a:tc>
                  <a:txBody>
                    <a:bodyPr/>
                    <a:lstStyle/>
                    <a:p>
                      <a:pPr algn="ctr" fontAlgn="ctr"/>
                      <a:r>
                        <a:rPr lang="en-US" sz="700" u="none" strike="noStrike">
                          <a:ln>
                            <a:noFill/>
                          </a:ln>
                          <a:effectLst/>
                        </a:rPr>
                        <a:t>134.5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48</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824620995"/>
                  </a:ext>
                </a:extLst>
              </a:tr>
              <a:tr h="124503">
                <a:tc>
                  <a:txBody>
                    <a:bodyPr/>
                    <a:lstStyle/>
                    <a:p>
                      <a:pPr algn="ctr" fontAlgn="ctr"/>
                      <a:r>
                        <a:rPr lang="en-US" sz="700" u="none" strike="noStrike">
                          <a:ln>
                            <a:noFill/>
                          </a:ln>
                          <a:effectLst/>
                        </a:rPr>
                        <a:t>140.0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50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319447464"/>
                  </a:ext>
                </a:extLst>
              </a:tr>
              <a:tr h="124503">
                <a:tc>
                  <a:txBody>
                    <a:bodyPr/>
                    <a:lstStyle/>
                    <a:p>
                      <a:pPr algn="ctr" fontAlgn="ctr"/>
                      <a:r>
                        <a:rPr lang="en-US" sz="700" u="none" strike="noStrike">
                          <a:ln>
                            <a:noFill/>
                          </a:ln>
                          <a:effectLst/>
                        </a:rPr>
                        <a:t>146.0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52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682942484"/>
                  </a:ext>
                </a:extLst>
              </a:tr>
              <a:tr h="124503">
                <a:tc>
                  <a:txBody>
                    <a:bodyPr/>
                    <a:lstStyle/>
                    <a:p>
                      <a:pPr algn="ctr" fontAlgn="ctr"/>
                      <a:r>
                        <a:rPr lang="en-US" sz="700" u="none" strike="noStrike">
                          <a:ln>
                            <a:noFill/>
                          </a:ln>
                          <a:effectLst/>
                        </a:rPr>
                        <a:t>151.5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54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3747576855"/>
                  </a:ext>
                </a:extLst>
              </a:tr>
              <a:tr h="124503">
                <a:tc>
                  <a:txBody>
                    <a:bodyPr/>
                    <a:lstStyle/>
                    <a:p>
                      <a:pPr algn="ctr" fontAlgn="ctr"/>
                      <a:r>
                        <a:rPr lang="en-US" sz="700" u="none" strike="noStrike">
                          <a:ln>
                            <a:noFill/>
                          </a:ln>
                          <a:effectLst/>
                        </a:rPr>
                        <a:t>157.0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56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3143458522"/>
                  </a:ext>
                </a:extLst>
              </a:tr>
              <a:tr h="124503">
                <a:tc>
                  <a:txBody>
                    <a:bodyPr/>
                    <a:lstStyle/>
                    <a:p>
                      <a:pPr algn="ctr" fontAlgn="ctr"/>
                      <a:r>
                        <a:rPr lang="en-US" sz="700" u="none" strike="noStrike">
                          <a:ln>
                            <a:noFill/>
                          </a:ln>
                          <a:effectLst/>
                        </a:rPr>
                        <a:t>163.5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58</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634501885"/>
                  </a:ext>
                </a:extLst>
              </a:tr>
              <a:tr h="124503">
                <a:tc>
                  <a:txBody>
                    <a:bodyPr/>
                    <a:lstStyle/>
                    <a:p>
                      <a:pPr algn="ctr" fontAlgn="ctr"/>
                      <a:r>
                        <a:rPr lang="en-US" sz="700" u="none" strike="noStrike">
                          <a:ln>
                            <a:noFill/>
                          </a:ln>
                          <a:effectLst/>
                        </a:rPr>
                        <a:t>168.5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60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908540214"/>
                  </a:ext>
                </a:extLst>
              </a:tr>
              <a:tr h="124503">
                <a:tc>
                  <a:txBody>
                    <a:bodyPr/>
                    <a:lstStyle/>
                    <a:p>
                      <a:pPr algn="ctr" fontAlgn="ctr"/>
                      <a:r>
                        <a:rPr lang="en-US" sz="700" u="none" strike="noStrike">
                          <a:ln>
                            <a:noFill/>
                          </a:ln>
                          <a:effectLst/>
                        </a:rPr>
                        <a:t>175.0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62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3519948528"/>
                  </a:ext>
                </a:extLst>
              </a:tr>
              <a:tr h="124503">
                <a:tc>
                  <a:txBody>
                    <a:bodyPr/>
                    <a:lstStyle/>
                    <a:p>
                      <a:pPr algn="ctr" fontAlgn="ctr"/>
                      <a:r>
                        <a:rPr lang="en-US" sz="700" u="none" strike="noStrike">
                          <a:ln>
                            <a:noFill/>
                          </a:ln>
                          <a:effectLst/>
                        </a:rPr>
                        <a:t>180.0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64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221157984"/>
                  </a:ext>
                </a:extLst>
              </a:tr>
              <a:tr h="124503">
                <a:tc>
                  <a:txBody>
                    <a:bodyPr/>
                    <a:lstStyle/>
                    <a:p>
                      <a:pPr algn="ctr" fontAlgn="ctr"/>
                      <a:r>
                        <a:rPr lang="en-US" sz="700" u="none" strike="noStrike">
                          <a:ln>
                            <a:noFill/>
                          </a:ln>
                          <a:effectLst/>
                        </a:rPr>
                        <a:t>185.0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66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rowSpan="16">
                  <a:txBody>
                    <a:bodyPr/>
                    <a:lstStyle/>
                    <a:p>
                      <a:pPr algn="ctr" fontAlgn="ctr"/>
                      <a:r>
                        <a:rPr lang="en-US" sz="700" u="none" strike="noStrike" dirty="0">
                          <a:ln>
                            <a:noFill/>
                          </a:ln>
                          <a:effectLst/>
                        </a:rPr>
                        <a:t>AF-BJO 03</a:t>
                      </a:r>
                      <a:endParaRPr lang="en-US" sz="700" b="0" i="0" u="none" strike="noStrike" dirty="0">
                        <a:ln>
                          <a:noFill/>
                        </a:ln>
                        <a:solidFill>
                          <a:srgbClr val="000000"/>
                        </a:solidFill>
                        <a:effectLst/>
                        <a:latin typeface="Calibri" panose="020F0502020204030204" pitchFamily="34" charset="0"/>
                      </a:endParaRPr>
                    </a:p>
                  </a:txBody>
                  <a:tcPr marL="6533" marR="6533" marT="6533" marB="0" anchor="ctr">
                    <a:solidFill>
                      <a:srgbClr val="FFFFFF"/>
                    </a:solidFill>
                  </a:tcPr>
                </a:tc>
                <a:extLst>
                  <a:ext uri="{0D108BD9-81ED-4DB2-BD59-A6C34878D82A}">
                    <a16:rowId xmlns:a16="http://schemas.microsoft.com/office/drawing/2014/main" val="1079930341"/>
                  </a:ext>
                </a:extLst>
              </a:tr>
              <a:tr h="124503">
                <a:tc>
                  <a:txBody>
                    <a:bodyPr/>
                    <a:lstStyle/>
                    <a:p>
                      <a:pPr algn="ctr" fontAlgn="ctr"/>
                      <a:r>
                        <a:rPr lang="en-US" sz="700" u="none" strike="noStrike">
                          <a:ln>
                            <a:noFill/>
                          </a:ln>
                          <a:effectLst/>
                        </a:rPr>
                        <a:t>191.5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68</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982755430"/>
                  </a:ext>
                </a:extLst>
              </a:tr>
              <a:tr h="124503">
                <a:tc>
                  <a:txBody>
                    <a:bodyPr/>
                    <a:lstStyle/>
                    <a:p>
                      <a:pPr algn="ctr" fontAlgn="ctr"/>
                      <a:r>
                        <a:rPr lang="en-US" sz="700" u="none" strike="noStrike">
                          <a:ln>
                            <a:noFill/>
                          </a:ln>
                          <a:effectLst/>
                        </a:rPr>
                        <a:t>196.5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70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601042519"/>
                  </a:ext>
                </a:extLst>
              </a:tr>
              <a:tr h="124503">
                <a:tc>
                  <a:txBody>
                    <a:bodyPr/>
                    <a:lstStyle/>
                    <a:p>
                      <a:pPr algn="ctr" fontAlgn="ctr"/>
                      <a:r>
                        <a:rPr lang="en-US" sz="700" u="none" strike="noStrike">
                          <a:ln>
                            <a:noFill/>
                          </a:ln>
                          <a:effectLst/>
                        </a:rPr>
                        <a:t>202.0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72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3043671186"/>
                  </a:ext>
                </a:extLst>
              </a:tr>
              <a:tr h="124503">
                <a:tc>
                  <a:txBody>
                    <a:bodyPr/>
                    <a:lstStyle/>
                    <a:p>
                      <a:pPr algn="ctr" fontAlgn="ctr"/>
                      <a:r>
                        <a:rPr lang="en-US" sz="700" u="none" strike="noStrike">
                          <a:ln>
                            <a:noFill/>
                          </a:ln>
                          <a:effectLst/>
                        </a:rPr>
                        <a:t>207.5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74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871618965"/>
                  </a:ext>
                </a:extLst>
              </a:tr>
              <a:tr h="124503">
                <a:tc>
                  <a:txBody>
                    <a:bodyPr/>
                    <a:lstStyle/>
                    <a:p>
                      <a:pPr algn="ctr" fontAlgn="ctr"/>
                      <a:r>
                        <a:rPr lang="en-US" sz="700" u="none" strike="noStrike">
                          <a:ln>
                            <a:noFill/>
                          </a:ln>
                          <a:effectLst/>
                        </a:rPr>
                        <a:t>213.0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76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757039154"/>
                  </a:ext>
                </a:extLst>
              </a:tr>
              <a:tr h="124503">
                <a:tc>
                  <a:txBody>
                    <a:bodyPr/>
                    <a:lstStyle/>
                    <a:p>
                      <a:pPr algn="ctr" fontAlgn="ctr"/>
                      <a:r>
                        <a:rPr lang="en-US" sz="700" u="none" strike="noStrike">
                          <a:ln>
                            <a:noFill/>
                          </a:ln>
                          <a:effectLst/>
                        </a:rPr>
                        <a:t>218.5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78</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637376090"/>
                  </a:ext>
                </a:extLst>
              </a:tr>
              <a:tr h="124503">
                <a:tc>
                  <a:txBody>
                    <a:bodyPr/>
                    <a:lstStyle/>
                    <a:p>
                      <a:pPr algn="ctr" fontAlgn="ctr"/>
                      <a:r>
                        <a:rPr lang="en-US" sz="700" u="none" strike="noStrike">
                          <a:ln>
                            <a:noFill/>
                          </a:ln>
                          <a:effectLst/>
                        </a:rPr>
                        <a:t>224.5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80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4056184314"/>
                  </a:ext>
                </a:extLst>
              </a:tr>
              <a:tr h="124503">
                <a:tc>
                  <a:txBody>
                    <a:bodyPr/>
                    <a:lstStyle/>
                    <a:p>
                      <a:pPr algn="ctr" fontAlgn="ctr"/>
                      <a:r>
                        <a:rPr lang="en-US" sz="700" u="none" strike="noStrike">
                          <a:ln>
                            <a:noFill/>
                          </a:ln>
                          <a:effectLst/>
                        </a:rPr>
                        <a:t>230.0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82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936658460"/>
                  </a:ext>
                </a:extLst>
              </a:tr>
              <a:tr h="124503">
                <a:tc>
                  <a:txBody>
                    <a:bodyPr/>
                    <a:lstStyle/>
                    <a:p>
                      <a:pPr algn="ctr" fontAlgn="ctr"/>
                      <a:r>
                        <a:rPr lang="en-US" sz="700" u="none" strike="noStrike">
                          <a:ln>
                            <a:noFill/>
                          </a:ln>
                          <a:effectLst/>
                        </a:rPr>
                        <a:t>236.0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84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3897228113"/>
                  </a:ext>
                </a:extLst>
              </a:tr>
              <a:tr h="124503">
                <a:tc>
                  <a:txBody>
                    <a:bodyPr/>
                    <a:lstStyle/>
                    <a:p>
                      <a:pPr algn="ctr" fontAlgn="ctr"/>
                      <a:r>
                        <a:rPr lang="en-US" sz="700" u="none" strike="noStrike">
                          <a:ln>
                            <a:noFill/>
                          </a:ln>
                          <a:effectLst/>
                        </a:rPr>
                        <a:t>241.5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86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513502725"/>
                  </a:ext>
                </a:extLst>
              </a:tr>
              <a:tr h="124503">
                <a:tc>
                  <a:txBody>
                    <a:bodyPr/>
                    <a:lstStyle/>
                    <a:p>
                      <a:pPr algn="ctr" fontAlgn="ctr"/>
                      <a:r>
                        <a:rPr lang="en-US" sz="700" u="none" strike="noStrike">
                          <a:ln>
                            <a:noFill/>
                          </a:ln>
                          <a:effectLst/>
                        </a:rPr>
                        <a:t>247.0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88</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569402403"/>
                  </a:ext>
                </a:extLst>
              </a:tr>
              <a:tr h="124503">
                <a:tc>
                  <a:txBody>
                    <a:bodyPr/>
                    <a:lstStyle/>
                    <a:p>
                      <a:pPr algn="ctr" fontAlgn="ctr"/>
                      <a:r>
                        <a:rPr lang="en-US" sz="700" u="none" strike="noStrike">
                          <a:ln>
                            <a:noFill/>
                          </a:ln>
                          <a:effectLst/>
                        </a:rPr>
                        <a:t>253.5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90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1449427103"/>
                  </a:ext>
                </a:extLst>
              </a:tr>
              <a:tr h="124503">
                <a:tc>
                  <a:txBody>
                    <a:bodyPr/>
                    <a:lstStyle/>
                    <a:p>
                      <a:pPr algn="ctr" fontAlgn="ctr"/>
                      <a:r>
                        <a:rPr lang="en-US" sz="700" u="none" strike="noStrike">
                          <a:ln>
                            <a:noFill/>
                          </a:ln>
                          <a:effectLst/>
                        </a:rPr>
                        <a:t>258.5</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92</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805469396"/>
                  </a:ext>
                </a:extLst>
              </a:tr>
              <a:tr h="124503">
                <a:tc>
                  <a:txBody>
                    <a:bodyPr/>
                    <a:lstStyle/>
                    <a:p>
                      <a:pPr algn="ctr" fontAlgn="ctr"/>
                      <a:r>
                        <a:rPr lang="en-US" sz="700" u="none" strike="noStrike">
                          <a:ln>
                            <a:noFill/>
                          </a:ln>
                          <a:effectLst/>
                        </a:rPr>
                        <a:t>265.0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94</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105271188"/>
                  </a:ext>
                </a:extLst>
              </a:tr>
              <a:tr h="124503">
                <a:tc>
                  <a:txBody>
                    <a:bodyPr/>
                    <a:lstStyle/>
                    <a:p>
                      <a:pPr algn="ctr" fontAlgn="ctr"/>
                      <a:r>
                        <a:rPr lang="en-US" sz="700" u="none" strike="noStrike">
                          <a:ln>
                            <a:noFill/>
                          </a:ln>
                          <a:effectLst/>
                        </a:rPr>
                        <a:t>270.0</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96</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700" u="none" strike="noStrike">
                          <a:ln>
                            <a:noFill/>
                          </a:ln>
                          <a:effectLst/>
                        </a:rPr>
                        <a:t>3</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800" u="none" strike="noStrike">
                          <a:ln>
                            <a:noFill/>
                          </a:ln>
                          <a:effectLst/>
                        </a:rPr>
                        <a:t> </a:t>
                      </a: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r>
                        <a:rPr lang="en-US" sz="700" u="none" strike="noStrike">
                          <a:ln>
                            <a:noFill/>
                          </a:ln>
                          <a:effectLst/>
                        </a:rPr>
                        <a:t>●●●</a:t>
                      </a:r>
                      <a:endParaRPr lang="en-US" sz="7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vMerge="1">
                  <a:txBody>
                    <a:bodyPr/>
                    <a:lstStyle/>
                    <a:p>
                      <a:endParaRPr lang="en-US"/>
                    </a:p>
                  </a:txBody>
                  <a:tcPr/>
                </a:tc>
                <a:extLst>
                  <a:ext uri="{0D108BD9-81ED-4DB2-BD59-A6C34878D82A}">
                    <a16:rowId xmlns:a16="http://schemas.microsoft.com/office/drawing/2014/main" val="2382500443"/>
                  </a:ext>
                </a:extLst>
              </a:tr>
              <a:tr h="124503">
                <a:tc>
                  <a:txBody>
                    <a:bodyPr/>
                    <a:lstStyle/>
                    <a:p>
                      <a:pPr algn="l" fontAlgn="ctr"/>
                      <a:r>
                        <a:rPr lang="en-US" sz="600" u="none" strike="noStrike">
                          <a:ln>
                            <a:noFill/>
                          </a:ln>
                          <a:effectLst/>
                        </a:rPr>
                        <a:t>Notes:</a:t>
                      </a:r>
                      <a:endParaRPr lang="en-US" sz="6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extLst>
                  <a:ext uri="{0D108BD9-81ED-4DB2-BD59-A6C34878D82A}">
                    <a16:rowId xmlns:a16="http://schemas.microsoft.com/office/drawing/2014/main" val="680430598"/>
                  </a:ext>
                </a:extLst>
              </a:tr>
              <a:tr h="124503">
                <a:tc gridSpan="16">
                  <a:txBody>
                    <a:bodyPr/>
                    <a:lstStyle/>
                    <a:p>
                      <a:pPr algn="l" fontAlgn="ctr"/>
                      <a:r>
                        <a:rPr lang="en-US" sz="600" u="none" strike="noStrike">
                          <a:ln>
                            <a:noFill/>
                          </a:ln>
                          <a:effectLst/>
                        </a:rPr>
                        <a:t>1.     The combinations of units shown in the table are factory-recommended. Other combinations of units are also possible.</a:t>
                      </a:r>
                      <a:endParaRPr lang="en-US" sz="600" b="0" i="0" u="none" strike="noStrike">
                        <a:ln>
                          <a:noFill/>
                        </a:ln>
                        <a:solidFill>
                          <a:srgbClr val="000000"/>
                        </a:solidFill>
                        <a:effectLst/>
                        <a:latin typeface="Calibri" panose="020F0502020204030204" pitchFamily="34" charset="0"/>
                      </a:endParaRPr>
                    </a:p>
                  </a:txBody>
                  <a:tcPr marL="6533" marR="6533" marT="6533" marB="0" anchor="c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extLst>
                  <a:ext uri="{0D108BD9-81ED-4DB2-BD59-A6C34878D82A}">
                    <a16:rowId xmlns:a16="http://schemas.microsoft.com/office/drawing/2014/main" val="2389931527"/>
                  </a:ext>
                </a:extLst>
              </a:tr>
              <a:tr h="124503">
                <a:tc gridSpan="13">
                  <a:txBody>
                    <a:bodyPr/>
                    <a:lstStyle/>
                    <a:p>
                      <a:pPr algn="l" fontAlgn="ctr"/>
                      <a:r>
                        <a:rPr lang="en-US" sz="600" u="none" strike="noStrike" dirty="0">
                          <a:ln>
                            <a:noFill/>
                          </a:ln>
                          <a:effectLst/>
                        </a:rPr>
                        <a:t>2.     For systems with two or more outdoor units, outdoor branch joints (sold separately) are required.</a:t>
                      </a:r>
                      <a:endParaRPr lang="en-US" sz="600" b="0" i="0" u="none" strike="noStrike" dirty="0">
                        <a:ln>
                          <a:noFill/>
                        </a:ln>
                        <a:solidFill>
                          <a:srgbClr val="000000"/>
                        </a:solidFill>
                        <a:effectLst/>
                        <a:latin typeface="Calibri" panose="020F0502020204030204" pitchFamily="34" charset="0"/>
                      </a:endParaRPr>
                    </a:p>
                  </a:txBody>
                  <a:tcPr marL="6533" marR="6533" marT="6533" marB="0" anchor="c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a:ln>
                          <a:noFill/>
                        </a:ln>
                        <a:solidFill>
                          <a:srgbClr val="000000"/>
                        </a:solidFill>
                        <a:effectLst/>
                        <a:latin typeface="Times New Roman" panose="02020603050405020304" pitchFamily="18" charset="0"/>
                      </a:endParaRPr>
                    </a:p>
                  </a:txBody>
                  <a:tcPr marL="6533" marR="6533" marT="6533" marB="0" anchor="ctr">
                    <a:solidFill>
                      <a:srgbClr val="FFFFFF"/>
                    </a:solidFill>
                  </a:tcPr>
                </a:tc>
                <a:tc>
                  <a:txBody>
                    <a:bodyPr/>
                    <a:lstStyle/>
                    <a:p>
                      <a:pPr algn="ctr" fontAlgn="ctr"/>
                      <a:endParaRPr lang="en-US" sz="800" b="0" i="0" u="none" strike="noStrike" dirty="0">
                        <a:ln>
                          <a:noFill/>
                        </a:ln>
                        <a:solidFill>
                          <a:srgbClr val="000000"/>
                        </a:solidFill>
                        <a:effectLst/>
                        <a:latin typeface="Times New Roman" panose="02020603050405020304" pitchFamily="18" charset="0"/>
                      </a:endParaRPr>
                    </a:p>
                  </a:txBody>
                  <a:tcPr marL="6533" marR="6533" marT="6533" marB="0" anchor="ctr">
                    <a:solidFill>
                      <a:srgbClr val="FFFFFF"/>
                    </a:solidFill>
                  </a:tcPr>
                </a:tc>
                <a:extLst>
                  <a:ext uri="{0D108BD9-81ED-4DB2-BD59-A6C34878D82A}">
                    <a16:rowId xmlns:a16="http://schemas.microsoft.com/office/drawing/2014/main" val="4064488807"/>
                  </a:ext>
                </a:extLst>
              </a:tr>
            </a:tbl>
          </a:graphicData>
        </a:graphic>
      </p:graphicFrame>
      <p:sp>
        <p:nvSpPr>
          <p:cNvPr id="6" name="TextBox 5">
            <a:extLst>
              <a:ext uri="{FF2B5EF4-FFF2-40B4-BE49-F238E27FC236}">
                <a16:creationId xmlns:a16="http://schemas.microsoft.com/office/drawing/2014/main" id="{5B179C18-64FA-4205-93F0-065407AA6214}"/>
              </a:ext>
            </a:extLst>
          </p:cNvPr>
          <p:cNvSpPr txBox="1"/>
          <p:nvPr/>
        </p:nvSpPr>
        <p:spPr>
          <a:xfrm>
            <a:off x="354464" y="1425600"/>
            <a:ext cx="2733642" cy="1507958"/>
          </a:xfrm>
          <a:prstGeom prst="rect">
            <a:avLst/>
          </a:prstGeom>
          <a:noFill/>
        </p:spPr>
        <p:txBody>
          <a:bodyPr wrap="square" lIns="0" tIns="0" rIns="0" bIns="0" rtlCol="0">
            <a:noAutofit/>
          </a:bodyPr>
          <a:lstStyle/>
          <a:p>
            <a:pPr marR="0" algn="l" defTabSz="914400" eaLnBrk="1" fontAlgn="auto" latinLnBrk="0" hangingPunct="1">
              <a:spcBef>
                <a:spcPts val="500"/>
              </a:spcBef>
              <a:spcAft>
                <a:spcPts val="0"/>
              </a:spcAft>
              <a:buClrTx/>
              <a:buSzTx/>
              <a:buFontTx/>
              <a:buNone/>
              <a:tabLst/>
            </a:pPr>
            <a:r>
              <a:rPr lang="de-DE" sz="1400" kern="0">
                <a:solidFill>
                  <a:srgbClr val="000000"/>
                </a:solidFill>
              </a:rPr>
              <a:t>At beside there is suggested combination table for ODU‘s.</a:t>
            </a:r>
          </a:p>
          <a:p>
            <a:pPr marR="0" algn="l" defTabSz="914400" eaLnBrk="1" fontAlgn="auto" latinLnBrk="0" hangingPunct="1">
              <a:spcBef>
                <a:spcPts val="500"/>
              </a:spcBef>
              <a:spcAft>
                <a:spcPts val="0"/>
              </a:spcAft>
              <a:buClrTx/>
              <a:buSzTx/>
              <a:buFontTx/>
              <a:buNone/>
              <a:tabLst/>
            </a:pPr>
            <a:r>
              <a:rPr lang="de-DE" sz="1400" kern="0">
                <a:solidFill>
                  <a:srgbClr val="000000"/>
                </a:solidFill>
              </a:rPr>
              <a:t>According to customer requirement and project design , it can be changed flexibly </a:t>
            </a:r>
            <a:endParaRPr kumimoji="0" lang="en-US" sz="14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14036947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ERV</a:t>
            </a:r>
            <a:endParaRPr lang="en-US" dirty="0"/>
          </a:p>
          <a:p>
            <a:endParaRPr lang="en-US" dirty="0"/>
          </a:p>
        </p:txBody>
      </p:sp>
      <p:sp>
        <p:nvSpPr>
          <p:cNvPr id="2" name="Titel 1"/>
          <p:cNvSpPr>
            <a:spLocks noGrp="1"/>
          </p:cNvSpPr>
          <p:nvPr>
            <p:ph type="title"/>
          </p:nvPr>
        </p:nvSpPr>
        <p:spPr/>
        <p:txBody>
          <a:bodyPr/>
          <a:lstStyle/>
          <a:p>
            <a:r>
              <a:rPr lang="de-DE" dirty="0"/>
              <a:t>Installation</a:t>
            </a:r>
            <a:endParaRPr lang="en-US" dirty="0"/>
          </a:p>
        </p:txBody>
      </p:sp>
      <p:graphicFrame>
        <p:nvGraphicFramePr>
          <p:cNvPr id="6" name="Diagram 7"/>
          <p:cNvGraphicFramePr/>
          <p:nvPr/>
        </p:nvGraphicFramePr>
        <p:xfrm>
          <a:off x="410845" y="1124912"/>
          <a:ext cx="9309156" cy="4415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4"/>
          <p:cNvSpPr/>
          <p:nvPr/>
        </p:nvSpPr>
        <p:spPr>
          <a:xfrm>
            <a:off x="699277" y="1117823"/>
            <a:ext cx="2164375" cy="307777"/>
          </a:xfrm>
          <a:prstGeom prst="rect">
            <a:avLst/>
          </a:prstGeom>
        </p:spPr>
        <p:txBody>
          <a:bodyPr wrap="none">
            <a:spAutoFit/>
          </a:bodyPr>
          <a:lstStyle/>
          <a:p>
            <a:pPr lvl="0"/>
            <a:r>
              <a:rPr lang="tr-TR" sz="1400" b="1" dirty="0" err="1"/>
              <a:t>Energy</a:t>
            </a:r>
            <a:r>
              <a:rPr lang="tr-TR" sz="1400" b="1" dirty="0"/>
              <a:t> </a:t>
            </a:r>
            <a:r>
              <a:rPr lang="tr-TR" sz="1400" b="1" dirty="0" err="1"/>
              <a:t>Recovery</a:t>
            </a:r>
            <a:r>
              <a:rPr lang="tr-TR" sz="1400" b="1" dirty="0"/>
              <a:t> </a:t>
            </a:r>
            <a:r>
              <a:rPr lang="tr-TR" sz="1400" b="1" dirty="0" err="1"/>
              <a:t>Mode</a:t>
            </a:r>
            <a:endParaRPr lang="tr-TR" sz="1400" b="1" dirty="0"/>
          </a:p>
        </p:txBody>
      </p:sp>
      <p:sp>
        <p:nvSpPr>
          <p:cNvPr id="9" name="Rectangle 6"/>
          <p:cNvSpPr/>
          <p:nvPr/>
        </p:nvSpPr>
        <p:spPr>
          <a:xfrm>
            <a:off x="2927090" y="1137348"/>
            <a:ext cx="2035608" cy="307777"/>
          </a:xfrm>
          <a:prstGeom prst="rect">
            <a:avLst/>
          </a:prstGeom>
        </p:spPr>
        <p:txBody>
          <a:bodyPr wrap="square">
            <a:spAutoFit/>
          </a:bodyPr>
          <a:lstStyle/>
          <a:p>
            <a:pPr lvl="0" algn="ctr"/>
            <a:r>
              <a:rPr lang="tr-TR" sz="1400" b="1" dirty="0" err="1"/>
              <a:t>By-pass</a:t>
            </a:r>
            <a:r>
              <a:rPr lang="tr-TR" sz="1400" b="1" dirty="0"/>
              <a:t> </a:t>
            </a:r>
            <a:r>
              <a:rPr lang="tr-TR" sz="1400" b="1" dirty="0" err="1"/>
              <a:t>Mode</a:t>
            </a:r>
            <a:endParaRPr lang="tr-TR" sz="1400" b="1" dirty="0"/>
          </a:p>
        </p:txBody>
      </p:sp>
      <p:sp>
        <p:nvSpPr>
          <p:cNvPr id="10" name="Rectangle 8"/>
          <p:cNvSpPr/>
          <p:nvPr/>
        </p:nvSpPr>
        <p:spPr>
          <a:xfrm>
            <a:off x="5065423" y="1128899"/>
            <a:ext cx="2035608" cy="307777"/>
          </a:xfrm>
          <a:prstGeom prst="rect">
            <a:avLst/>
          </a:prstGeom>
        </p:spPr>
        <p:txBody>
          <a:bodyPr wrap="square">
            <a:spAutoFit/>
          </a:bodyPr>
          <a:lstStyle/>
          <a:p>
            <a:pPr lvl="0" algn="ctr"/>
            <a:r>
              <a:rPr lang="tr-TR" sz="1400" b="1" dirty="0"/>
              <a:t>Auto </a:t>
            </a:r>
            <a:r>
              <a:rPr lang="tr-TR" sz="1400" b="1" dirty="0" err="1"/>
              <a:t>Mode</a:t>
            </a:r>
            <a:endParaRPr lang="tr-TR" sz="1400" b="1" dirty="0"/>
          </a:p>
        </p:txBody>
      </p:sp>
      <p:sp>
        <p:nvSpPr>
          <p:cNvPr id="11" name="Rectangle 5"/>
          <p:cNvSpPr/>
          <p:nvPr/>
        </p:nvSpPr>
        <p:spPr>
          <a:xfrm>
            <a:off x="7392712" y="5140418"/>
            <a:ext cx="2040943" cy="400110"/>
          </a:xfrm>
          <a:prstGeom prst="rect">
            <a:avLst/>
          </a:prstGeom>
        </p:spPr>
        <p:txBody>
          <a:bodyPr wrap="none">
            <a:spAutoFit/>
          </a:bodyPr>
          <a:lstStyle/>
          <a:p>
            <a:pPr lvl="0"/>
            <a:r>
              <a:rPr lang="en-US" sz="1000" dirty="0">
                <a:solidFill>
                  <a:schemeClr val="bg1"/>
                </a:solidFill>
              </a:rPr>
              <a:t>T1</a:t>
            </a:r>
            <a:r>
              <a:rPr lang="tr-TR" sz="1000" dirty="0">
                <a:solidFill>
                  <a:schemeClr val="bg1"/>
                </a:solidFill>
              </a:rPr>
              <a:t>: </a:t>
            </a:r>
            <a:r>
              <a:rPr lang="tr-TR" sz="1000" dirty="0" err="1">
                <a:solidFill>
                  <a:schemeClr val="bg1"/>
                </a:solidFill>
              </a:rPr>
              <a:t>Indoor</a:t>
            </a:r>
            <a:r>
              <a:rPr lang="tr-TR" sz="1000" dirty="0">
                <a:solidFill>
                  <a:schemeClr val="bg1"/>
                </a:solidFill>
              </a:rPr>
              <a:t> </a:t>
            </a:r>
            <a:r>
              <a:rPr lang="tr-TR" sz="1000" dirty="0" err="1">
                <a:solidFill>
                  <a:schemeClr val="bg1"/>
                </a:solidFill>
              </a:rPr>
              <a:t>ambient</a:t>
            </a:r>
            <a:r>
              <a:rPr lang="tr-TR" sz="1000" dirty="0">
                <a:solidFill>
                  <a:schemeClr val="bg1"/>
                </a:solidFill>
              </a:rPr>
              <a:t> </a:t>
            </a:r>
            <a:r>
              <a:rPr lang="tr-TR" sz="1000" dirty="0" err="1">
                <a:solidFill>
                  <a:schemeClr val="bg1"/>
                </a:solidFill>
              </a:rPr>
              <a:t>temperature</a:t>
            </a:r>
            <a:endParaRPr lang="tr-TR" sz="1000" dirty="0">
              <a:solidFill>
                <a:schemeClr val="bg1"/>
              </a:solidFill>
            </a:endParaRPr>
          </a:p>
          <a:p>
            <a:pPr lvl="0"/>
            <a:r>
              <a:rPr lang="tr-TR" sz="1000" dirty="0">
                <a:solidFill>
                  <a:schemeClr val="bg1"/>
                </a:solidFill>
              </a:rPr>
              <a:t>T4:Outdoor </a:t>
            </a:r>
            <a:r>
              <a:rPr lang="tr-TR" sz="1000" dirty="0" err="1">
                <a:solidFill>
                  <a:schemeClr val="bg1"/>
                </a:solidFill>
              </a:rPr>
              <a:t>ambient</a:t>
            </a:r>
            <a:r>
              <a:rPr lang="tr-TR" sz="1000" dirty="0">
                <a:solidFill>
                  <a:schemeClr val="bg1"/>
                </a:solidFill>
              </a:rPr>
              <a:t> </a:t>
            </a:r>
            <a:r>
              <a:rPr lang="tr-TR" sz="1000" dirty="0" err="1">
                <a:solidFill>
                  <a:schemeClr val="bg1"/>
                </a:solidFill>
              </a:rPr>
              <a:t>temperature</a:t>
            </a:r>
            <a:endParaRPr lang="en-US" sz="1000" dirty="0">
              <a:solidFill>
                <a:schemeClr val="bg1"/>
              </a:solidFill>
            </a:endParaRPr>
          </a:p>
        </p:txBody>
      </p:sp>
      <p:sp>
        <p:nvSpPr>
          <p:cNvPr id="12" name="Rectangle 9"/>
          <p:cNvSpPr/>
          <p:nvPr/>
        </p:nvSpPr>
        <p:spPr>
          <a:xfrm>
            <a:off x="7392712" y="1122237"/>
            <a:ext cx="2035608" cy="307777"/>
          </a:xfrm>
          <a:prstGeom prst="rect">
            <a:avLst/>
          </a:prstGeom>
        </p:spPr>
        <p:txBody>
          <a:bodyPr wrap="square">
            <a:spAutoFit/>
          </a:bodyPr>
          <a:lstStyle/>
          <a:p>
            <a:pPr lvl="0" algn="ctr"/>
            <a:r>
              <a:rPr lang="tr-TR" sz="1400" b="1" dirty="0" err="1"/>
              <a:t>Free</a:t>
            </a:r>
            <a:r>
              <a:rPr lang="tr-TR" sz="1400" b="1" dirty="0"/>
              <a:t> </a:t>
            </a:r>
            <a:r>
              <a:rPr lang="tr-TR" sz="1400" b="1" dirty="0" err="1"/>
              <a:t>Cooling</a:t>
            </a:r>
            <a:r>
              <a:rPr lang="tr-TR" sz="1400" b="1" dirty="0"/>
              <a:t> </a:t>
            </a:r>
            <a:r>
              <a:rPr lang="tr-TR" sz="1400" b="1" dirty="0" err="1"/>
              <a:t>Mode</a:t>
            </a:r>
            <a:endParaRPr lang="tr-TR" sz="1400" b="1" dirty="0"/>
          </a:p>
        </p:txBody>
      </p:sp>
    </p:spTree>
    <p:extLst>
      <p:ext uri="{BB962C8B-B14F-4D97-AF65-F5344CB8AC3E}">
        <p14:creationId xmlns:p14="http://schemas.microsoft.com/office/powerpoint/2010/main" val="1914929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5"/>
          </p:nvPr>
        </p:nvSpPr>
        <p:spPr/>
        <p:txBody>
          <a:bodyPr/>
          <a:lstStyle/>
          <a:p>
            <a:r>
              <a:rPr lang="de-DE"/>
              <a:t>ERV</a:t>
            </a:r>
            <a:endParaRPr lang="en-US" dirty="0"/>
          </a:p>
          <a:p>
            <a:endParaRPr lang="en-US" dirty="0"/>
          </a:p>
        </p:txBody>
      </p:sp>
      <p:sp>
        <p:nvSpPr>
          <p:cNvPr id="2" name="Titel 1"/>
          <p:cNvSpPr>
            <a:spLocks noGrp="1"/>
          </p:cNvSpPr>
          <p:nvPr>
            <p:ph type="title"/>
          </p:nvPr>
        </p:nvSpPr>
        <p:spPr/>
        <p:txBody>
          <a:bodyPr/>
          <a:lstStyle/>
          <a:p>
            <a:r>
              <a:rPr lang="de-DE" dirty="0" err="1"/>
              <a:t>Energy</a:t>
            </a:r>
            <a:r>
              <a:rPr lang="de-DE" dirty="0"/>
              <a:t> </a:t>
            </a:r>
            <a:r>
              <a:rPr lang="de-DE" dirty="0" err="1"/>
              <a:t>saving</a:t>
            </a:r>
            <a:r>
              <a:rPr lang="de-DE" dirty="0"/>
              <a:t> (</a:t>
            </a:r>
            <a:r>
              <a:rPr lang="de-DE" dirty="0" err="1"/>
              <a:t>Example</a:t>
            </a:r>
            <a:r>
              <a:rPr lang="de-DE" dirty="0"/>
              <a:t> </a:t>
            </a:r>
            <a:r>
              <a:rPr lang="de-DE" dirty="0" err="1"/>
              <a:t>winter</a:t>
            </a:r>
            <a:r>
              <a:rPr lang="de-DE" dirty="0"/>
              <a:t>)</a:t>
            </a:r>
            <a:endParaRPr lang="en-US" dirty="0"/>
          </a:p>
        </p:txBody>
      </p:sp>
      <p:sp>
        <p:nvSpPr>
          <p:cNvPr id="5" name="Content Placeholder 2"/>
          <p:cNvSpPr txBox="1">
            <a:spLocks/>
          </p:cNvSpPr>
          <p:nvPr/>
        </p:nvSpPr>
        <p:spPr>
          <a:xfrm>
            <a:off x="259200" y="1247840"/>
            <a:ext cx="10450800" cy="4168800"/>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fontAlgn="auto">
              <a:spcBef>
                <a:spcPct val="0"/>
              </a:spcBef>
              <a:spcAft>
                <a:spcPts val="0"/>
              </a:spcAft>
              <a:buFontTx/>
              <a:buNone/>
            </a:pPr>
            <a:r>
              <a:rPr lang="tr-TR" altLang="tr-TR" sz="1200">
                <a:solidFill>
                  <a:srgbClr val="000000"/>
                </a:solidFill>
                <a:latin typeface="Bosch Office Sans" panose="020B0604020202020204" pitchFamily="34" charset="-94"/>
              </a:rPr>
              <a:t>Let’s select ERV 1000-1 for a project in Istanbul and calculate the amount of energy saved in winter conditions.</a:t>
            </a:r>
          </a:p>
          <a:p>
            <a:pPr fontAlgn="auto">
              <a:spcBef>
                <a:spcPct val="0"/>
              </a:spcBef>
              <a:spcAft>
                <a:spcPts val="0"/>
              </a:spcAft>
              <a:buFontTx/>
              <a:buNone/>
            </a:pPr>
            <a:r>
              <a:rPr lang="tr-TR" altLang="tr-TR" sz="1200">
                <a:solidFill>
                  <a:srgbClr val="000000"/>
                </a:solidFill>
                <a:latin typeface="Bosch Office Sans" panose="020B0604020202020204" pitchFamily="34" charset="-94"/>
              </a:rPr>
              <a:t>Location : Istanbul, winter season average outdoor air temp : +5</a:t>
            </a:r>
            <a:r>
              <a:rPr lang="tr-TR" altLang="tr-TR" sz="1200">
                <a:solidFill>
                  <a:srgbClr val="000000"/>
                </a:solidFill>
                <a:cs typeface="Times New Roman" panose="02020603050405020304" pitchFamily="18" charset="0"/>
              </a:rPr>
              <a:t>ºC (DB)</a:t>
            </a:r>
            <a:endParaRPr lang="tr-TR" altLang="tr-TR" sz="1200">
              <a:solidFill>
                <a:srgbClr val="000000"/>
              </a:solidFill>
            </a:endParaRPr>
          </a:p>
          <a:p>
            <a:pPr fontAlgn="auto">
              <a:spcBef>
                <a:spcPct val="0"/>
              </a:spcBef>
              <a:spcAft>
                <a:spcPts val="0"/>
              </a:spcAft>
              <a:buFontTx/>
              <a:buNone/>
            </a:pPr>
            <a:r>
              <a:rPr lang="tr-TR" altLang="tr-TR" sz="1200">
                <a:solidFill>
                  <a:srgbClr val="000000"/>
                </a:solidFill>
                <a:latin typeface="Bosch Office Sans" panose="020B0604020202020204" pitchFamily="34" charset="-94"/>
              </a:rPr>
              <a:t>Temperature efficiency of ERV 1000-1 @110Pa, 75%</a:t>
            </a:r>
          </a:p>
          <a:p>
            <a:pPr fontAlgn="auto">
              <a:spcBef>
                <a:spcPct val="0"/>
              </a:spcBef>
              <a:spcAft>
                <a:spcPts val="0"/>
              </a:spcAft>
              <a:buFontTx/>
              <a:buNone/>
            </a:pPr>
            <a:endParaRPr lang="tr-TR" altLang="tr-TR" sz="1200" u="sng">
              <a:solidFill>
                <a:srgbClr val="000000"/>
              </a:solidFill>
              <a:latin typeface="Bosch Office Sans" panose="020B0604020202020204" pitchFamily="34" charset="-94"/>
            </a:endParaRPr>
          </a:p>
          <a:p>
            <a:pPr fontAlgn="auto">
              <a:spcBef>
                <a:spcPct val="0"/>
              </a:spcBef>
              <a:spcAft>
                <a:spcPts val="0"/>
              </a:spcAft>
              <a:buFontTx/>
              <a:buNone/>
            </a:pPr>
            <a:r>
              <a:rPr lang="tr-TR" altLang="tr-TR" sz="1200">
                <a:solidFill>
                  <a:srgbClr val="000000"/>
                </a:solidFill>
                <a:latin typeface="Bosch Office Sans" panose="020B0604020202020204" pitchFamily="34" charset="-94"/>
              </a:rPr>
              <a:t>Air flow rate (V)			: 1000 m</a:t>
            </a:r>
            <a:r>
              <a:rPr lang="en-US" altLang="tr-TR" sz="1200">
                <a:solidFill>
                  <a:srgbClr val="000000"/>
                </a:solidFill>
                <a:latin typeface="Bosch Office Sans" panose="020B0604020202020204" pitchFamily="34" charset="-94"/>
                <a:cs typeface="Arial" panose="020B0604020202020204" pitchFamily="34" charset="0"/>
              </a:rPr>
              <a:t>³</a:t>
            </a:r>
            <a:r>
              <a:rPr lang="tr-TR" altLang="tr-TR" sz="1200">
                <a:solidFill>
                  <a:srgbClr val="000000"/>
                </a:solidFill>
                <a:latin typeface="Bosch Office Sans" panose="020B0604020202020204" pitchFamily="34" charset="-94"/>
                <a:cs typeface="Arial" panose="020B0604020202020204" pitchFamily="34" charset="0"/>
              </a:rPr>
              <a:t>/h </a:t>
            </a: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Indoor design temperature (Ti)		: +</a:t>
            </a:r>
            <a:r>
              <a:rPr lang="tr-TR" altLang="tr-TR" sz="1200">
                <a:solidFill>
                  <a:srgbClr val="000000"/>
                </a:solidFill>
                <a:latin typeface="Bosch Office Sans" panose="020B0604020202020204" pitchFamily="34" charset="-94"/>
              </a:rPr>
              <a:t>20</a:t>
            </a:r>
            <a:r>
              <a:rPr lang="tr-TR" altLang="tr-TR" sz="1200">
                <a:solidFill>
                  <a:srgbClr val="000000"/>
                </a:solidFill>
                <a:cs typeface="Times New Roman" panose="02020603050405020304" pitchFamily="18" charset="0"/>
              </a:rPr>
              <a:t>ºC</a:t>
            </a:r>
            <a:endParaRPr lang="tr-TR" altLang="tr-TR" sz="1200">
              <a:solidFill>
                <a:srgbClr val="000000"/>
              </a:solidFill>
            </a:endParaRPr>
          </a:p>
          <a:p>
            <a:pPr fontAlgn="auto">
              <a:spcBef>
                <a:spcPct val="0"/>
              </a:spcBef>
              <a:spcAft>
                <a:spcPts val="0"/>
              </a:spcAft>
              <a:buFont typeface="Wingdings 3" panose="05040102010807070707" pitchFamily="18" charset="2"/>
              <a:buNone/>
            </a:pPr>
            <a:r>
              <a:rPr lang="tr-TR" altLang="tr-TR" sz="1200">
                <a:solidFill>
                  <a:srgbClr val="000000"/>
                </a:solidFill>
                <a:latin typeface="Bosch Office Sans" panose="020B0604020202020204" pitchFamily="34" charset="-94"/>
                <a:cs typeface="Arial" panose="020B0604020202020204" pitchFamily="34" charset="0"/>
              </a:rPr>
              <a:t>Average seasonal outdoor temp (To)		: +5</a:t>
            </a:r>
            <a:r>
              <a:rPr lang="tr-TR" altLang="tr-TR" sz="1200">
                <a:solidFill>
                  <a:srgbClr val="000000"/>
                </a:solidFill>
                <a:cs typeface="Times New Roman" panose="02020603050405020304" pitchFamily="18" charset="0"/>
              </a:rPr>
              <a:t>ºC</a:t>
            </a:r>
            <a:endParaRPr lang="tr-TR" altLang="tr-TR" sz="1200">
              <a:solidFill>
                <a:srgbClr val="000000"/>
              </a:solidFill>
              <a:latin typeface="Bosch Office Sans" panose="020B0604020202020204" pitchFamily="34" charset="-94"/>
              <a:cs typeface="Arial" panose="020B0604020202020204" pitchFamily="34" charset="0"/>
            </a:endParaRP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Density of air (r)	 		: 1,26kg/m</a:t>
            </a:r>
            <a:r>
              <a:rPr lang="en-US" altLang="tr-TR" sz="1200">
                <a:solidFill>
                  <a:srgbClr val="000000"/>
                </a:solidFill>
                <a:latin typeface="Bosch Office Sans" panose="020B0604020202020204" pitchFamily="34" charset="-94"/>
                <a:cs typeface="Arial" panose="020B0604020202020204" pitchFamily="34" charset="0"/>
              </a:rPr>
              <a:t>³</a:t>
            </a: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Specific heat (Cp)			: 1,004kJ/kg.K</a:t>
            </a: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ERV unit efficiency (eff)			: % 75</a:t>
            </a: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Supply air temperature of ERV (Ts)		: Ts=To + eff x (Ti –To) = 5 + 0,75 (20-5) = 16,25</a:t>
            </a:r>
            <a:r>
              <a:rPr lang="tr-TR" altLang="tr-TR" sz="1200">
                <a:solidFill>
                  <a:srgbClr val="000000"/>
                </a:solidFill>
                <a:cs typeface="Times New Roman" panose="02020603050405020304" pitchFamily="18" charset="0"/>
              </a:rPr>
              <a:t>ºC</a:t>
            </a:r>
            <a:endParaRPr lang="tr-TR" altLang="tr-TR" sz="1200">
              <a:solidFill>
                <a:srgbClr val="000000"/>
              </a:solidFill>
              <a:latin typeface="Bosch Office Sans" panose="020B0604020202020204" pitchFamily="34" charset="-94"/>
              <a:cs typeface="Arial" panose="020B0604020202020204" pitchFamily="34" charset="0"/>
            </a:endParaRPr>
          </a:p>
          <a:p>
            <a:pPr fontAlgn="auto">
              <a:spcBef>
                <a:spcPct val="0"/>
              </a:spcBef>
              <a:spcAft>
                <a:spcPts val="0"/>
              </a:spcAft>
              <a:buFontTx/>
              <a:buNone/>
            </a:pPr>
            <a:endParaRPr lang="tr-TR" altLang="tr-TR" sz="1200">
              <a:solidFill>
                <a:srgbClr val="000000"/>
              </a:solidFill>
              <a:latin typeface="Bosch Office Sans" panose="020B0604020202020204" pitchFamily="34" charset="-94"/>
              <a:cs typeface="Arial" panose="020B0604020202020204" pitchFamily="34" charset="0"/>
            </a:endParaRP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Energy needed to heat up fresh air supplied to room at room heating conditions : </a:t>
            </a:r>
          </a:p>
          <a:p>
            <a:pPr fontAlgn="auto">
              <a:spcBef>
                <a:spcPct val="0"/>
              </a:spcBef>
              <a:spcAft>
                <a:spcPts val="0"/>
              </a:spcAft>
              <a:buFontTx/>
              <a:buNone/>
            </a:pPr>
            <a:r>
              <a:rPr lang="tr-TR" altLang="tr-TR" sz="1200">
                <a:solidFill>
                  <a:srgbClr val="000000"/>
                </a:solidFill>
                <a:latin typeface="Bosch Office Sans" panose="020B0604020202020204" pitchFamily="34" charset="-94"/>
                <a:cs typeface="Arial" panose="020B0604020202020204" pitchFamily="34" charset="0"/>
              </a:rPr>
              <a:t>Q = V x r x Cp (Ti - Ts) = 1000 x 1,26 x 1,004 x (20-5) / 3600 = 5,3 kW</a:t>
            </a:r>
          </a:p>
          <a:p>
            <a:pPr fontAlgn="auto">
              <a:spcBef>
                <a:spcPct val="50000"/>
              </a:spcBef>
              <a:spcAft>
                <a:spcPts val="0"/>
              </a:spcAft>
              <a:buFont typeface="Wingdings 3" panose="05040102010807070707" pitchFamily="18" charset="2"/>
              <a:buNone/>
            </a:pPr>
            <a:r>
              <a:rPr lang="tr-TR" altLang="tr-TR" sz="1200">
                <a:solidFill>
                  <a:srgbClr val="000000"/>
                </a:solidFill>
                <a:latin typeface="Bosch Office Sans" panose="020B0604020202020204" pitchFamily="34" charset="-94"/>
                <a:cs typeface="Arial" panose="020B0604020202020204" pitchFamily="34" charset="0"/>
              </a:rPr>
              <a:t>Energy needed in case ERV unit is used :</a:t>
            </a:r>
          </a:p>
          <a:p>
            <a:pPr fontAlgn="auto">
              <a:spcBef>
                <a:spcPct val="50000"/>
              </a:spcBef>
              <a:spcAft>
                <a:spcPts val="0"/>
              </a:spcAft>
              <a:buFont typeface="Wingdings 3" panose="05040102010807070707" pitchFamily="18" charset="2"/>
              <a:buNone/>
            </a:pPr>
            <a:r>
              <a:rPr lang="tr-TR" altLang="tr-TR" sz="1200">
                <a:solidFill>
                  <a:srgbClr val="000000"/>
                </a:solidFill>
                <a:latin typeface="Bosch Office Sans" panose="020B0604020202020204" pitchFamily="34" charset="-94"/>
                <a:cs typeface="Arial" panose="020B0604020202020204" pitchFamily="34" charset="0"/>
              </a:rPr>
              <a:t>Q = V x r x Cp (Ti - Ts) = 1000 x 1,26 x 1,004 x (20-16,25) / 3600 = 1,3 kW</a:t>
            </a:r>
          </a:p>
          <a:p>
            <a:pPr fontAlgn="auto">
              <a:spcBef>
                <a:spcPct val="50000"/>
              </a:spcBef>
              <a:spcAft>
                <a:spcPts val="0"/>
              </a:spcAft>
              <a:buFont typeface="Wingdings 3" panose="05040102010807070707" pitchFamily="18" charset="2"/>
              <a:buNone/>
            </a:pPr>
            <a:r>
              <a:rPr lang="tr-TR" altLang="tr-TR" sz="1200">
                <a:solidFill>
                  <a:srgbClr val="000000"/>
                </a:solidFill>
                <a:latin typeface="Bosch Office Sans" panose="020B0604020202020204" pitchFamily="34" charset="-94"/>
                <a:cs typeface="Arial" panose="020B0604020202020204" pitchFamily="34" charset="0"/>
              </a:rPr>
              <a:t>Energy saved by using ERV = 5,3 – 1,3 = 4 kW</a:t>
            </a:r>
          </a:p>
          <a:p>
            <a:pPr fontAlgn="auto">
              <a:spcBef>
                <a:spcPct val="50000"/>
              </a:spcBef>
              <a:spcAft>
                <a:spcPts val="0"/>
              </a:spcAft>
              <a:buFont typeface="Wingdings 3" panose="05040102010807070707" pitchFamily="18" charset="2"/>
              <a:buNone/>
            </a:pPr>
            <a:r>
              <a:rPr lang="tr-TR" altLang="tr-TR" sz="1200">
                <a:solidFill>
                  <a:srgbClr val="000000"/>
                </a:solidFill>
                <a:latin typeface="Bosch Office Sans" panose="020B0604020202020204" pitchFamily="34" charset="-94"/>
                <a:cs typeface="Arial" panose="020B0604020202020204" pitchFamily="34" charset="0"/>
              </a:rPr>
              <a:t>Energy saved for 1 winter season, (office project) : 6m x 20d x 8hrs x 4kW = </a:t>
            </a:r>
            <a:r>
              <a:rPr lang="tr-TR" altLang="tr-TR" sz="1200" b="1">
                <a:solidFill>
                  <a:srgbClr val="000000"/>
                </a:solidFill>
                <a:latin typeface="Bosch Office Sans" panose="020B0604020202020204" pitchFamily="34" charset="-94"/>
                <a:cs typeface="Arial" panose="020B0604020202020204" pitchFamily="34" charset="0"/>
              </a:rPr>
              <a:t>3840 kW</a:t>
            </a:r>
          </a:p>
          <a:p>
            <a:pPr fontAlgn="auto">
              <a:spcBef>
                <a:spcPct val="50000"/>
              </a:spcBef>
              <a:spcAft>
                <a:spcPts val="0"/>
              </a:spcAft>
              <a:buFont typeface="Wingdings 3" panose="05040102010807070707" pitchFamily="18" charset="2"/>
              <a:buNone/>
            </a:pPr>
            <a:r>
              <a:rPr lang="tr-TR" altLang="tr-TR" sz="1200">
                <a:solidFill>
                  <a:srgbClr val="000000"/>
                </a:solidFill>
                <a:latin typeface="Bosch Office Sans" panose="020B0604020202020204" pitchFamily="34" charset="-94"/>
                <a:cs typeface="Arial" panose="020B0604020202020204" pitchFamily="34" charset="0"/>
              </a:rPr>
              <a:t>(Oct-March, 6m ; Daily opr. 8hrs, 5 days/wk)</a:t>
            </a:r>
          </a:p>
          <a:p>
            <a:pPr fontAlgn="auto">
              <a:spcAft>
                <a:spcPts val="0"/>
              </a:spcAft>
            </a:pPr>
            <a:endParaRPr lang="en-US" sz="1200" dirty="0"/>
          </a:p>
        </p:txBody>
      </p:sp>
    </p:spTree>
    <p:extLst>
      <p:ext uri="{BB962C8B-B14F-4D97-AF65-F5344CB8AC3E}">
        <p14:creationId xmlns:p14="http://schemas.microsoft.com/office/powerpoint/2010/main" val="1827602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en-US" sz="1800"/>
              <a:t>Product Line up </a:t>
            </a:r>
            <a:r>
              <a:rPr lang="de-DE" sz="1800"/>
              <a:t>&amp; Feature</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334358"/>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Af5300 ODU ( 2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AF6300 ODU ( 3 Pipe)</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Ahu-Kit D</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HydroBox</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ERV unit</a:t>
            </a:r>
          </a:p>
          <a:p>
            <a:pPr marL="285750" indent="-285750" fontAlgn="auto">
              <a:lnSpc>
                <a:spcPct val="200000"/>
              </a:lnSpc>
              <a:spcAft>
                <a:spcPts val="0"/>
              </a:spcAft>
              <a:buFont typeface="Wingdings" panose="05000000000000000000" pitchFamily="2" charset="2"/>
              <a:buChar char="Ø"/>
            </a:pPr>
            <a:r>
              <a:rPr lang="de-DE" sz="1800"/>
              <a:t>Controllers</a:t>
            </a:r>
            <a:br>
              <a:rPr lang="de-DE" sz="1800">
                <a:solidFill>
                  <a:schemeClr val="bg1">
                    <a:lumMod val="65000"/>
                  </a:schemeClr>
                </a:solidFill>
              </a:rPr>
            </a:br>
            <a:br>
              <a:rPr lang="de-DE" sz="1800">
                <a:solidFill>
                  <a:schemeClr val="bg1">
                    <a:lumMod val="65000"/>
                  </a:schemeClr>
                </a:solidFill>
              </a:rPr>
            </a:br>
            <a:br>
              <a:rPr lang="de-DE" sz="1800"/>
            </a:br>
            <a:br>
              <a:rPr lang="de-DE" sz="1800"/>
            </a:br>
            <a:br>
              <a:rPr lang="de-DE" sz="1800"/>
            </a:br>
            <a:endParaRPr lang="en-US" sz="1800"/>
          </a:p>
        </p:txBody>
      </p:sp>
    </p:spTree>
    <p:extLst>
      <p:ext uri="{BB962C8B-B14F-4D97-AF65-F5344CB8AC3E}">
        <p14:creationId xmlns:p14="http://schemas.microsoft.com/office/powerpoint/2010/main" val="22492856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Controllers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t>ARC C IR</a:t>
            </a:r>
          </a:p>
          <a:p>
            <a:pPr marL="285750" indent="-285750" fontAlgn="auto">
              <a:lnSpc>
                <a:spcPct val="200000"/>
              </a:lnSpc>
              <a:spcAft>
                <a:spcPts val="0"/>
              </a:spcAft>
              <a:buFont typeface="Wingdings" panose="05000000000000000000" pitchFamily="2" charset="2"/>
              <a:buChar char="Ø"/>
            </a:pPr>
            <a:r>
              <a:rPr lang="de-DE" sz="1800"/>
              <a:t>ARC C-1 &amp; H-1</a:t>
            </a:r>
          </a:p>
          <a:p>
            <a:pPr marL="285750" indent="-285750" fontAlgn="auto">
              <a:lnSpc>
                <a:spcPct val="200000"/>
              </a:lnSpc>
              <a:spcAft>
                <a:spcPts val="0"/>
              </a:spcAft>
              <a:buFont typeface="Wingdings" panose="05000000000000000000" pitchFamily="2" charset="2"/>
              <a:buChar char="Ø"/>
            </a:pPr>
            <a:r>
              <a:rPr lang="de-DE" sz="1800"/>
              <a:t>ACC – MT</a:t>
            </a:r>
          </a:p>
          <a:p>
            <a:pPr fontAlgn="auto">
              <a:lnSpc>
                <a:spcPct val="200000"/>
              </a:lnSpc>
              <a:spcAft>
                <a:spcPts val="0"/>
              </a:spcAft>
            </a:pPr>
            <a:endParaRPr lang="de-DE" sz="1800"/>
          </a:p>
          <a:p>
            <a:pPr fontAlgn="auto">
              <a:lnSpc>
                <a:spcPct val="200000"/>
              </a:lnSpc>
              <a:spcAft>
                <a:spcPts val="0"/>
              </a:spcAft>
            </a:pPr>
            <a:r>
              <a:rPr lang="de-DE" sz="1800"/>
              <a:t>Accessories</a:t>
            </a:r>
          </a:p>
          <a:p>
            <a:pPr marL="285750" indent="-285750" fontAlgn="auto">
              <a:lnSpc>
                <a:spcPct val="200000"/>
              </a:lnSpc>
              <a:spcAft>
                <a:spcPts val="0"/>
              </a:spcAft>
              <a:buFont typeface="Wingdings" panose="05000000000000000000" pitchFamily="2" charset="2"/>
              <a:buChar char="Ø"/>
            </a:pPr>
            <a:r>
              <a:rPr lang="de-DE" sz="1800"/>
              <a:t>AC – CM</a:t>
            </a:r>
          </a:p>
          <a:p>
            <a:pPr marL="285750" indent="-285750" fontAlgn="auto">
              <a:lnSpc>
                <a:spcPct val="200000"/>
              </a:lnSpc>
              <a:spcAft>
                <a:spcPts val="0"/>
              </a:spcAft>
              <a:buFont typeface="Wingdings" panose="05000000000000000000" pitchFamily="2" charset="2"/>
              <a:buChar char="Ø"/>
            </a:pPr>
            <a:r>
              <a:rPr lang="de-DE" sz="1800"/>
              <a:t>AC - XYE</a:t>
            </a:r>
            <a:br>
              <a:rPr lang="de-DE" sz="1800"/>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42681254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Controllers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t>ARC C IR</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ARC C-1 &amp; H-1</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MT</a:t>
            </a:r>
          </a:p>
          <a:p>
            <a:pPr fontAlgn="auto">
              <a:lnSpc>
                <a:spcPct val="200000"/>
              </a:lnSpc>
              <a:spcAft>
                <a:spcPts val="0"/>
              </a:spcAft>
            </a:pPr>
            <a:endParaRPr lang="de-DE" sz="1800">
              <a:solidFill>
                <a:schemeClr val="bg1">
                  <a:lumMod val="65000"/>
                </a:schemeClr>
              </a:solidFill>
            </a:endParaRPr>
          </a:p>
          <a:p>
            <a:pPr fontAlgn="auto">
              <a:lnSpc>
                <a:spcPct val="200000"/>
              </a:lnSpc>
              <a:spcAft>
                <a:spcPts val="0"/>
              </a:spcAft>
            </a:pPr>
            <a:r>
              <a:rPr lang="de-DE" sz="1800">
                <a:solidFill>
                  <a:schemeClr val="bg1">
                    <a:lumMod val="65000"/>
                  </a:schemeClr>
                </a:solidFill>
              </a:rPr>
              <a:t>Accessories</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 – CM</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 - XYE</a:t>
            </a:r>
            <a:br>
              <a:rPr lang="de-DE" sz="1800">
                <a:solidFill>
                  <a:schemeClr val="bg1">
                    <a:lumMod val="65000"/>
                  </a:schemeClr>
                </a:solidFill>
              </a:rPr>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3109998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52">
            <a:extLst>
              <a:ext uri="{FF2B5EF4-FFF2-40B4-BE49-F238E27FC236}">
                <a16:creationId xmlns:a16="http://schemas.microsoft.com/office/drawing/2014/main" id="{976EB839-1B57-4BAE-81DC-25633FA94019}"/>
              </a:ext>
            </a:extLst>
          </p:cNvPr>
          <p:cNvGraphicFramePr>
            <a:graphicFrameLocks noGrp="1"/>
          </p:cNvGraphicFramePr>
          <p:nvPr/>
        </p:nvGraphicFramePr>
        <p:xfrm>
          <a:off x="683298" y="1036800"/>
          <a:ext cx="6856417" cy="4445449"/>
        </p:xfrm>
        <a:graphic>
          <a:graphicData uri="http://schemas.openxmlformats.org/drawingml/2006/table">
            <a:tbl>
              <a:tblPr bandRow="1">
                <a:tableStyleId>{5C22544A-7EE6-4342-B048-85BDC9FD1C3A}</a:tableStyleId>
              </a:tblPr>
              <a:tblGrid>
                <a:gridCol w="5059225">
                  <a:extLst>
                    <a:ext uri="{9D8B030D-6E8A-4147-A177-3AD203B41FA5}">
                      <a16:colId xmlns:a16="http://schemas.microsoft.com/office/drawing/2014/main" val="4177014421"/>
                    </a:ext>
                  </a:extLst>
                </a:gridCol>
                <a:gridCol w="1797192">
                  <a:extLst>
                    <a:ext uri="{9D8B030D-6E8A-4147-A177-3AD203B41FA5}">
                      <a16:colId xmlns:a16="http://schemas.microsoft.com/office/drawing/2014/main" val="1965025060"/>
                    </a:ext>
                  </a:extLst>
                </a:gridCol>
              </a:tblGrid>
              <a:tr h="278124">
                <a:tc>
                  <a:txBody>
                    <a:bodyPr/>
                    <a:lstStyle/>
                    <a:p>
                      <a:pPr algn="l" fontAlgn="ctr"/>
                      <a:r>
                        <a:rPr lang="tr-TR" sz="1100" u="none" strike="noStrike" dirty="0" err="1">
                          <a:effectLst/>
                        </a:rPr>
                        <a:t>Dimension</a:t>
                      </a:r>
                      <a:r>
                        <a:rPr lang="tr-TR" sz="1100" u="none" strike="noStrike" dirty="0">
                          <a:effectLst/>
                        </a:rPr>
                        <a:t> (</a:t>
                      </a:r>
                      <a:r>
                        <a:rPr lang="tr-TR" sz="1100" u="none" strike="noStrike" dirty="0" err="1">
                          <a:effectLst/>
                        </a:rPr>
                        <a:t>GxYxD</a:t>
                      </a:r>
                      <a:r>
                        <a:rPr lang="tr-TR" sz="1100" u="none" strike="noStrike" dirty="0">
                          <a:effectLst/>
                        </a:rPr>
                        <a:t>) mm</a:t>
                      </a:r>
                      <a:endParaRPr lang="en-US" sz="1100" b="0" i="0" u="none" strike="noStrike" dirty="0">
                        <a:solidFill>
                          <a:srgbClr val="231F2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r>
                        <a:rPr kumimoji="0" lang="de-DE" sz="1100" u="none" strike="noStrike" kern="1200" cap="none" spc="0" normalizeH="0" baseline="0" noProof="0" dirty="0">
                          <a:ln>
                            <a:noFill/>
                          </a:ln>
                          <a:effectLst/>
                          <a:uLnTx/>
                          <a:uFillTx/>
                        </a:rPr>
                        <a:t>170</a:t>
                      </a:r>
                      <a:r>
                        <a:rPr kumimoji="0" lang="tr-TR" sz="1100" u="none" strike="noStrike" kern="1200" cap="none" spc="0" normalizeH="0" baseline="0" noProof="0" dirty="0">
                          <a:ln>
                            <a:noFill/>
                          </a:ln>
                          <a:effectLst/>
                          <a:uLnTx/>
                          <a:uFillTx/>
                        </a:rPr>
                        <a:t>x</a:t>
                      </a:r>
                      <a:r>
                        <a:rPr kumimoji="0" lang="de-DE" sz="1100" u="none" strike="noStrike" kern="1200" cap="none" spc="0" normalizeH="0" baseline="0" noProof="0" dirty="0">
                          <a:ln>
                            <a:noFill/>
                          </a:ln>
                          <a:effectLst/>
                          <a:uLnTx/>
                          <a:uFillTx/>
                        </a:rPr>
                        <a:t>47</a:t>
                      </a:r>
                      <a:r>
                        <a:rPr kumimoji="0" lang="tr-TR" sz="1100" u="none" strike="noStrike" kern="1200" cap="none" spc="0" normalizeH="0" baseline="0" noProof="0" dirty="0">
                          <a:ln>
                            <a:noFill/>
                          </a:ln>
                          <a:effectLst/>
                          <a:uLnTx/>
                          <a:uFillTx/>
                        </a:rPr>
                        <a:t>x25</a:t>
                      </a:r>
                      <a:endParaRPr kumimoji="0" lang="en-US" sz="1100" b="0" i="0" u="none" strike="noStrike" kern="1200" cap="none" spc="0" normalizeH="0" baseline="0" noProof="0" dirty="0">
                        <a:ln>
                          <a:noFill/>
                        </a:ln>
                        <a:solidFill>
                          <a:srgbClr val="000000"/>
                        </a:solidFill>
                        <a:effectLst/>
                        <a:uLnTx/>
                        <a:uFillTx/>
                        <a:latin typeface="+mj-lt"/>
                        <a:ea typeface="+mn-ea"/>
                        <a:cs typeface="+mn-cs"/>
                      </a:endParaRPr>
                    </a:p>
                  </a:txBody>
                  <a:tcPr marL="9525" marR="9525" marT="9525" marB="0" anchor="ctr"/>
                </a:tc>
                <a:extLst>
                  <a:ext uri="{0D108BD9-81ED-4DB2-BD59-A6C34878D82A}">
                    <a16:rowId xmlns:a16="http://schemas.microsoft.com/office/drawing/2014/main" val="3796731873"/>
                  </a:ext>
                </a:extLst>
              </a:tr>
              <a:tr h="278124">
                <a:tc>
                  <a:txBody>
                    <a:bodyPr/>
                    <a:lstStyle/>
                    <a:p>
                      <a:pPr algn="l" fontAlgn="ctr"/>
                      <a:r>
                        <a:rPr lang="en-US" sz="1100" u="none" strike="noStrike" dirty="0">
                          <a:effectLst/>
                        </a:rPr>
                        <a:t>On / Off</a:t>
                      </a:r>
                      <a:r>
                        <a:rPr lang="tr-TR" sz="1100" u="none" strike="noStrike" dirty="0">
                          <a:effectLst/>
                        </a:rPr>
                        <a:t> Control</a:t>
                      </a:r>
                      <a:endParaRPr lang="en-US" sz="1100" b="0" i="0" u="none" strike="noStrike" dirty="0">
                        <a:solidFill>
                          <a:srgbClr val="000000"/>
                        </a:solidFill>
                        <a:effectLst/>
                        <a:latin typeface="Bosch Office Sans" pitchFamily="2" charset="0"/>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Bosch Office Sans" pitchFamily="2" charset="0"/>
                        <a:ea typeface="+mn-ea"/>
                        <a:cs typeface="+mn-cs"/>
                      </a:endParaRPr>
                    </a:p>
                  </a:txBody>
                  <a:tcPr marL="9525" marR="9525" marT="9525" marB="0" anchor="ctr"/>
                </a:tc>
                <a:extLst>
                  <a:ext uri="{0D108BD9-81ED-4DB2-BD59-A6C34878D82A}">
                    <a16:rowId xmlns:a16="http://schemas.microsoft.com/office/drawing/2014/main" val="3967194238"/>
                  </a:ext>
                </a:extLst>
              </a:tr>
              <a:tr h="278124">
                <a:tc>
                  <a:txBody>
                    <a:bodyPr/>
                    <a:lstStyle/>
                    <a:p>
                      <a:pPr algn="l" fontAlgn="ctr"/>
                      <a:r>
                        <a:rPr lang="tr-TR" sz="1100" u="none" strike="noStrike" dirty="0" err="1">
                          <a:effectLst/>
                        </a:rPr>
                        <a:t>Modes</a:t>
                      </a:r>
                      <a:r>
                        <a:rPr lang="tr-TR" sz="1100" u="none" strike="noStrike" dirty="0">
                          <a:effectLst/>
                        </a:rPr>
                        <a:t> (</a:t>
                      </a:r>
                      <a:r>
                        <a:rPr lang="tr-TR" sz="1200" u="none" strike="noStrike" dirty="0" err="1">
                          <a:effectLst/>
                        </a:rPr>
                        <a:t>Auto</a:t>
                      </a:r>
                      <a:r>
                        <a:rPr lang="tr-TR" sz="1100" u="none" strike="noStrike" dirty="0" err="1">
                          <a:effectLst/>
                        </a:rPr>
                        <a:t>,Cooling,heating</a:t>
                      </a:r>
                      <a:r>
                        <a:rPr lang="tr-TR" sz="1100" u="none" strike="noStrike" dirty="0">
                          <a:effectLst/>
                        </a:rPr>
                        <a:t>, </a:t>
                      </a:r>
                      <a:r>
                        <a:rPr lang="tr-TR" sz="1100" u="none" strike="noStrike" dirty="0" err="1">
                          <a:effectLst/>
                        </a:rPr>
                        <a:t>dry</a:t>
                      </a:r>
                      <a:r>
                        <a:rPr lang="tr-TR" sz="1100" u="none" strike="noStrike" dirty="0">
                          <a:effectLst/>
                        </a:rPr>
                        <a:t>, fan</a:t>
                      </a:r>
                      <a:r>
                        <a:rPr lang="tr-TR" sz="1100" dirty="0"/>
                        <a:t>)</a:t>
                      </a:r>
                      <a:endParaRPr lang="en-US" sz="1100" b="0" i="0" u="none" strike="noStrike" dirty="0">
                        <a:solidFill>
                          <a:srgbClr val="000000"/>
                        </a:solidFill>
                        <a:effectLst/>
                        <a:latin typeface="Bosch Office Sans" pitchFamily="2" charset="0"/>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Bosch Office Sans" pitchFamily="2" charset="0"/>
                        <a:ea typeface="+mn-ea"/>
                        <a:cs typeface="+mn-cs"/>
                      </a:endParaRPr>
                    </a:p>
                  </a:txBody>
                  <a:tcPr marL="9525" marR="9525" marT="9525" marB="0" anchor="ctr"/>
                </a:tc>
                <a:extLst>
                  <a:ext uri="{0D108BD9-81ED-4DB2-BD59-A6C34878D82A}">
                    <a16:rowId xmlns:a16="http://schemas.microsoft.com/office/drawing/2014/main" val="1272499053"/>
                  </a:ext>
                </a:extLst>
              </a:tr>
              <a:tr h="278124">
                <a:tc>
                  <a:txBody>
                    <a:bodyPr/>
                    <a:lstStyle/>
                    <a:p>
                      <a:pPr algn="l" fontAlgn="ctr"/>
                      <a:r>
                        <a:rPr lang="tr-TR" sz="1100" u="none" strike="noStrike" dirty="0" err="1">
                          <a:effectLst/>
                        </a:rPr>
                        <a:t>Temperature</a:t>
                      </a:r>
                      <a:r>
                        <a:rPr lang="tr-TR" sz="1100" u="none" strike="noStrike" baseline="0" dirty="0">
                          <a:effectLst/>
                        </a:rPr>
                        <a:t> </a:t>
                      </a:r>
                      <a:r>
                        <a:rPr lang="tr-TR" sz="1100" u="none" strike="noStrike" baseline="0" dirty="0" err="1">
                          <a:effectLst/>
                        </a:rPr>
                        <a:t>setting</a:t>
                      </a:r>
                      <a:endParaRPr lang="en-US" sz="1100" b="0" i="0" u="none" strike="noStrike" dirty="0">
                        <a:solidFill>
                          <a:srgbClr val="000000"/>
                        </a:solidFill>
                        <a:effectLst/>
                        <a:latin typeface="Bosch Office Sans" pitchFamily="2" charset="0"/>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r>
                        <a:rPr lang="en-US" sz="1100" u="none" strike="noStrike" dirty="0">
                          <a:effectLst/>
                        </a:rPr>
                        <a:t>0.5°C</a:t>
                      </a:r>
                      <a:endParaRPr lang="en-US" sz="1100" b="0" i="0" u="none" strike="noStrike" dirty="0">
                        <a:solidFill>
                          <a:srgbClr val="000000"/>
                        </a:solidFill>
                        <a:effectLst/>
                        <a:latin typeface="Bosch Office Sans" pitchFamily="2" charset="0"/>
                      </a:endParaRPr>
                    </a:p>
                  </a:txBody>
                  <a:tcPr marL="9525" marR="9525" marT="9525" marB="0" anchor="ctr"/>
                </a:tc>
                <a:extLst>
                  <a:ext uri="{0D108BD9-81ED-4DB2-BD59-A6C34878D82A}">
                    <a16:rowId xmlns:a16="http://schemas.microsoft.com/office/drawing/2014/main" val="3175013559"/>
                  </a:ext>
                </a:extLst>
              </a:tr>
              <a:tr h="278124">
                <a:tc>
                  <a:txBody>
                    <a:bodyPr/>
                    <a:lstStyle/>
                    <a:p>
                      <a:pPr algn="l" fontAlgn="ctr"/>
                      <a:r>
                        <a:rPr lang="de-DE" sz="1100" u="none" strike="noStrike" dirty="0">
                          <a:effectLst/>
                        </a:rPr>
                        <a:t>7 Speed Fan Control</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952419373"/>
                  </a:ext>
                </a:extLst>
              </a:tr>
              <a:tr h="278124">
                <a:tc>
                  <a:txBody>
                    <a:bodyPr/>
                    <a:lstStyle/>
                    <a:p>
                      <a:pPr algn="l" fontAlgn="ctr"/>
                      <a:r>
                        <a:rPr lang="de-DE" sz="1100" u="none" strike="noStrike" dirty="0">
                          <a:effectLst/>
                        </a:rPr>
                        <a:t>Auto Swing</a:t>
                      </a:r>
                      <a:endParaRPr lang="en-US" sz="1100" b="0" i="0" u="none" strike="noStrike" dirty="0">
                        <a:solidFill>
                          <a:srgbClr val="000000"/>
                        </a:solidFill>
                        <a:effectLst/>
                        <a:latin typeface="+mj-lt"/>
                      </a:endParaRPr>
                    </a:p>
                  </a:txBody>
                  <a:tcPr marL="9525" marR="9525" marT="9525" marB="0" anchor="ctr"/>
                </a:tc>
                <a:tc>
                  <a:txBody>
                    <a:bodyPr/>
                    <a:lstStyle/>
                    <a:p>
                      <a:pPr algn="ctr" fontAlgn="ctr"/>
                      <a:endParaRPr lang="en-US" sz="11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1899794616"/>
                  </a:ext>
                </a:extLst>
              </a:tr>
              <a:tr h="278124">
                <a:tc>
                  <a:txBody>
                    <a:bodyPr/>
                    <a:lstStyle/>
                    <a:p>
                      <a:pPr algn="l" fontAlgn="ctr"/>
                      <a:r>
                        <a:rPr lang="de-DE" sz="1100" u="none" strike="noStrike" baseline="0" dirty="0">
                          <a:effectLst/>
                        </a:rPr>
                        <a:t>5 </a:t>
                      </a:r>
                      <a:r>
                        <a:rPr lang="de-DE" sz="1100" u="none" strike="noStrike" baseline="0" dirty="0" err="1">
                          <a:effectLst/>
                        </a:rPr>
                        <a:t>step</a:t>
                      </a:r>
                      <a:r>
                        <a:rPr lang="de-DE" sz="1100" u="none" strike="noStrike" baseline="0" dirty="0">
                          <a:effectLst/>
                        </a:rPr>
                        <a:t> swing </a:t>
                      </a:r>
                      <a:r>
                        <a:rPr lang="de-DE" sz="1100" u="none" strike="noStrike" baseline="0" dirty="0" err="1">
                          <a:effectLst/>
                        </a:rPr>
                        <a:t>control</a:t>
                      </a:r>
                      <a:endParaRPr lang="en-US" sz="1100" b="0" i="0" u="none" strike="noStrike" dirty="0">
                        <a:solidFill>
                          <a:srgbClr val="000000"/>
                        </a:solidFill>
                        <a:effectLst/>
                        <a:latin typeface="+mj-lt"/>
                      </a:endParaRPr>
                    </a:p>
                  </a:txBody>
                  <a:tcPr marL="9525" marR="9525" marT="9525" marB="0" anchor="ctr"/>
                </a:tc>
                <a:tc>
                  <a:txBody>
                    <a:bodyPr/>
                    <a:lstStyle/>
                    <a:p>
                      <a:pPr algn="ctr" fontAlgn="ctr"/>
                      <a:endParaRPr lang="en-US" sz="11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219150522"/>
                  </a:ext>
                </a:extLst>
              </a:tr>
              <a:tr h="278124">
                <a:tc>
                  <a:txBody>
                    <a:bodyPr/>
                    <a:lstStyle/>
                    <a:p>
                      <a:pPr algn="l" fontAlgn="ctr"/>
                      <a:r>
                        <a:rPr lang="de-DE" sz="1100" u="none" strike="noStrike" dirty="0" err="1">
                          <a:effectLst/>
                        </a:rPr>
                        <a:t>Address</a:t>
                      </a:r>
                      <a:r>
                        <a:rPr lang="de-DE" sz="1100" u="none" strike="noStrike" dirty="0">
                          <a:effectLst/>
                        </a:rPr>
                        <a:t> Setting</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392194998"/>
                  </a:ext>
                </a:extLst>
              </a:tr>
              <a:tr h="278124">
                <a:tc>
                  <a:txBody>
                    <a:bodyPr/>
                    <a:lstStyle/>
                    <a:p>
                      <a:pPr algn="l" fontAlgn="ctr"/>
                      <a:r>
                        <a:rPr lang="de-DE" sz="1100" u="none" strike="noStrike" dirty="0">
                          <a:effectLst/>
                        </a:rPr>
                        <a:t>Follow </a:t>
                      </a:r>
                      <a:r>
                        <a:rPr lang="de-DE" sz="1100" u="none" strike="noStrike" dirty="0" err="1">
                          <a:effectLst/>
                        </a:rPr>
                        <a:t>me</a:t>
                      </a:r>
                      <a:endParaRPr lang="en-US" sz="1100" b="0" i="0" u="none" strike="noStrike" dirty="0">
                        <a:solidFill>
                          <a:srgbClr val="231F20"/>
                        </a:solidFill>
                        <a:effectLst/>
                        <a:latin typeface="+mj-lt"/>
                      </a:endParaRPr>
                    </a:p>
                  </a:txBody>
                  <a:tcPr marL="9525" marR="9525" marT="9525" marB="0" anchor="ctr"/>
                </a:tc>
                <a:tc>
                  <a:txBody>
                    <a:bodyPr/>
                    <a:lstStyle/>
                    <a:p>
                      <a:pPr algn="ctr" fontAlgn="ctr"/>
                      <a:endParaRPr lang="en-US" sz="11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107781695"/>
                  </a:ext>
                </a:extLst>
              </a:tr>
              <a:tr h="278124">
                <a:tc>
                  <a:txBody>
                    <a:bodyPr/>
                    <a:lstStyle/>
                    <a:p>
                      <a:pPr marL="0" marR="0" lvl="0" indent="0" algn="l" defTabSz="914333" rtl="0" eaLnBrk="1" fontAlgn="ctr" latinLnBrk="0" hangingPunct="1">
                        <a:lnSpc>
                          <a:spcPct val="100000"/>
                        </a:lnSpc>
                        <a:spcBef>
                          <a:spcPts val="0"/>
                        </a:spcBef>
                        <a:spcAft>
                          <a:spcPts val="0"/>
                        </a:spcAft>
                        <a:buClrTx/>
                        <a:buSzTx/>
                        <a:buFontTx/>
                        <a:buNone/>
                        <a:tabLst/>
                        <a:defRPr/>
                      </a:pPr>
                      <a:r>
                        <a:rPr lang="de-DE" sz="1100" u="none" strike="noStrike" kern="1200" dirty="0">
                          <a:effectLst/>
                        </a:rPr>
                        <a:t>Eco Mode</a:t>
                      </a:r>
                      <a:endParaRPr lang="en-US" sz="1100" b="0" i="0" u="none" strike="noStrike" kern="1200" dirty="0">
                        <a:solidFill>
                          <a:srgbClr val="231F20"/>
                        </a:solidFill>
                        <a:effectLst/>
                        <a:latin typeface="+mn-lt"/>
                        <a:ea typeface="+mn-ea"/>
                        <a:cs typeface="+mn-cs"/>
                      </a:endParaRPr>
                    </a:p>
                  </a:txBody>
                  <a:tcPr marL="9525" marR="9525" marT="9525" marB="0" anchor="ctr"/>
                </a:tc>
                <a:tc>
                  <a:txBody>
                    <a:bodyPr/>
                    <a:lstStyle/>
                    <a:p>
                      <a:pPr algn="ctr" fontAlgn="ctr"/>
                      <a:endParaRPr lang="en-US" sz="11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4238043118"/>
                  </a:ext>
                </a:extLst>
              </a:tr>
              <a:tr h="278124">
                <a:tc>
                  <a:txBody>
                    <a:bodyPr/>
                    <a:lstStyle/>
                    <a:p>
                      <a:pPr algn="l" fontAlgn="ctr"/>
                      <a:r>
                        <a:rPr lang="de-DE" sz="1100" u="none" strike="noStrike" dirty="0">
                          <a:effectLst/>
                        </a:rPr>
                        <a:t>Show Room </a:t>
                      </a:r>
                      <a:r>
                        <a:rPr lang="de-DE" sz="1100" u="none" strike="noStrike" dirty="0" err="1">
                          <a:effectLst/>
                        </a:rPr>
                        <a:t>Temp</a:t>
                      </a:r>
                      <a:r>
                        <a:rPr lang="de-DE" sz="1100" u="none" strike="noStrike" dirty="0">
                          <a:effectLst/>
                        </a:rPr>
                        <a:t>.</a:t>
                      </a:r>
                      <a:endParaRPr lang="en-US" sz="1100" b="0" i="0" u="none" strike="noStrike" dirty="0">
                        <a:solidFill>
                          <a:srgbClr val="000000"/>
                        </a:solidFill>
                        <a:effectLst/>
                        <a:latin typeface="+mj-lt"/>
                      </a:endParaRPr>
                    </a:p>
                  </a:txBody>
                  <a:tcPr marL="9525" marR="9525" marT="9525" marB="0" anchor="ctr"/>
                </a:tc>
                <a:tc>
                  <a:txBody>
                    <a:bodyPr/>
                    <a:lstStyle/>
                    <a:p>
                      <a:pPr algn="ctr" fontAlgn="ctr"/>
                      <a:endParaRPr lang="en-US" sz="1100" b="0" i="0" u="none" strike="noStrike" dirty="0">
                        <a:solidFill>
                          <a:srgbClr val="000000"/>
                        </a:solidFill>
                        <a:effectLst/>
                        <a:latin typeface="+mj-lt"/>
                      </a:endParaRPr>
                    </a:p>
                  </a:txBody>
                  <a:tcPr marL="9525" marR="9525" marT="9525" marB="0" anchor="ctr"/>
                </a:tc>
                <a:extLst>
                  <a:ext uri="{0D108BD9-81ED-4DB2-BD59-A6C34878D82A}">
                    <a16:rowId xmlns:a16="http://schemas.microsoft.com/office/drawing/2014/main" val="3476248491"/>
                  </a:ext>
                </a:extLst>
              </a:tr>
              <a:tr h="278124">
                <a:tc>
                  <a:txBody>
                    <a:bodyPr/>
                    <a:lstStyle/>
                    <a:p>
                      <a:pPr algn="l" fontAlgn="ctr"/>
                      <a:r>
                        <a:rPr lang="de-DE" sz="1100" u="none" strike="noStrike" dirty="0">
                          <a:effectLst/>
                        </a:rPr>
                        <a:t>Sleep Mode</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4237700760"/>
                  </a:ext>
                </a:extLst>
              </a:tr>
              <a:tr h="278124">
                <a:tc>
                  <a:txBody>
                    <a:bodyPr/>
                    <a:lstStyle/>
                    <a:p>
                      <a:pPr algn="l" fontAlgn="ctr"/>
                      <a:r>
                        <a:rPr lang="de-DE" sz="1100" u="none" strike="noStrike" dirty="0">
                          <a:effectLst/>
                        </a:rPr>
                        <a:t>Display </a:t>
                      </a:r>
                      <a:r>
                        <a:rPr lang="de-DE" sz="1100" u="none" strike="noStrike" dirty="0" err="1">
                          <a:effectLst/>
                        </a:rPr>
                        <a:t>Shut</a:t>
                      </a:r>
                      <a:r>
                        <a:rPr lang="de-DE" sz="1100" u="none" strike="noStrike" dirty="0">
                          <a:effectLst/>
                        </a:rPr>
                        <a:t> Off</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842616348"/>
                  </a:ext>
                </a:extLst>
              </a:tr>
              <a:tr h="371137">
                <a:tc>
                  <a:txBody>
                    <a:bodyPr/>
                    <a:lstStyle/>
                    <a:p>
                      <a:pPr algn="l" fontAlgn="ctr"/>
                      <a:r>
                        <a:rPr lang="de-DE" sz="1100" u="none" strike="noStrike" dirty="0">
                          <a:effectLst/>
                        </a:rPr>
                        <a:t>Keyboard / Child Lock</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1217121405"/>
                  </a:ext>
                </a:extLst>
              </a:tr>
              <a:tr h="229350">
                <a:tc>
                  <a:txBody>
                    <a:bodyPr/>
                    <a:lstStyle/>
                    <a:p>
                      <a:pPr algn="l" fontAlgn="ctr"/>
                      <a:r>
                        <a:rPr lang="de-DE" sz="1100" u="none" strike="noStrike" dirty="0">
                          <a:effectLst/>
                        </a:rPr>
                        <a:t>Background Light</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2767907265"/>
                  </a:ext>
                </a:extLst>
              </a:tr>
              <a:tr h="229350">
                <a:tc>
                  <a:txBody>
                    <a:bodyPr/>
                    <a:lstStyle/>
                    <a:p>
                      <a:pPr algn="l" fontAlgn="ctr"/>
                      <a:r>
                        <a:rPr lang="de-DE" sz="1100" u="none" strike="noStrike" dirty="0" err="1">
                          <a:effectLst/>
                        </a:rPr>
                        <a:t>Timer</a:t>
                      </a:r>
                      <a:endParaRPr lang="en-US" sz="1100" b="0" i="0" u="none" strike="noStrike" dirty="0">
                        <a:solidFill>
                          <a:srgbClr val="000000"/>
                        </a:solidFill>
                        <a:effectLst/>
                        <a:latin typeface="+mj-lt"/>
                      </a:endParaRPr>
                    </a:p>
                  </a:txBody>
                  <a:tcPr marL="9525" marR="9525" marT="9525" marB="0" anchor="ctr"/>
                </a:tc>
                <a:tc>
                  <a:txBody>
                    <a:bodyPr/>
                    <a:lstStyle/>
                    <a:p>
                      <a:pPr marL="0" marR="0" lvl="0" indent="0" algn="ctr" defTabSz="914333" rtl="0" eaLnBrk="1" fontAlgn="ctr" latinLnBrk="0" hangingPunct="1">
                        <a:lnSpc>
                          <a:spcPct val="100000"/>
                        </a:lnSpc>
                        <a:spcBef>
                          <a:spcPts val="0"/>
                        </a:spcBef>
                        <a:spcAft>
                          <a:spcPts val="0"/>
                        </a:spcAft>
                        <a:buClrTx/>
                        <a:buSzTx/>
                        <a:buFontTx/>
                        <a:buNone/>
                        <a:tabLst/>
                        <a:defRPr/>
                      </a:pPr>
                      <a:endParaRPr lang="en-US" sz="11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3158856150"/>
                  </a:ext>
                </a:extLst>
              </a:tr>
            </a:tbl>
          </a:graphicData>
        </a:graphic>
      </p:graphicFrame>
      <p:pic>
        <p:nvPicPr>
          <p:cNvPr id="54" name="Picture 53">
            <a:extLst>
              <a:ext uri="{FF2B5EF4-FFF2-40B4-BE49-F238E27FC236}">
                <a16:creationId xmlns:a16="http://schemas.microsoft.com/office/drawing/2014/main" id="{2BE6019B-F362-497D-93D6-5E2CD1A326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65266" y="2453152"/>
            <a:ext cx="268470" cy="203346"/>
          </a:xfrm>
          <a:prstGeom prst="rect">
            <a:avLst/>
          </a:prstGeom>
        </p:spPr>
      </p:pic>
      <p:pic>
        <p:nvPicPr>
          <p:cNvPr id="56" name="Picture 55">
            <a:extLst>
              <a:ext uri="{FF2B5EF4-FFF2-40B4-BE49-F238E27FC236}">
                <a16:creationId xmlns:a16="http://schemas.microsoft.com/office/drawing/2014/main" id="{E2D98157-1217-4B3E-AC91-97B5AFA843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2778390"/>
            <a:ext cx="268470" cy="203346"/>
          </a:xfrm>
          <a:prstGeom prst="rect">
            <a:avLst/>
          </a:prstGeom>
        </p:spPr>
      </p:pic>
      <p:pic>
        <p:nvPicPr>
          <p:cNvPr id="58" name="Picture 57">
            <a:extLst>
              <a:ext uri="{FF2B5EF4-FFF2-40B4-BE49-F238E27FC236}">
                <a16:creationId xmlns:a16="http://schemas.microsoft.com/office/drawing/2014/main" id="{AB2F58C9-9486-40FA-88E2-A4E50220EB6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65266" y="3350957"/>
            <a:ext cx="268470" cy="203346"/>
          </a:xfrm>
          <a:prstGeom prst="rect">
            <a:avLst/>
          </a:prstGeom>
        </p:spPr>
      </p:pic>
      <p:pic>
        <p:nvPicPr>
          <p:cNvPr id="59" name="Picture 58">
            <a:extLst>
              <a:ext uri="{FF2B5EF4-FFF2-40B4-BE49-F238E27FC236}">
                <a16:creationId xmlns:a16="http://schemas.microsoft.com/office/drawing/2014/main" id="{771FCE0D-A2BB-41AC-83FC-42D37E4D40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3896032"/>
            <a:ext cx="268470" cy="203346"/>
          </a:xfrm>
          <a:prstGeom prst="rect">
            <a:avLst/>
          </a:prstGeom>
        </p:spPr>
      </p:pic>
      <p:pic>
        <p:nvPicPr>
          <p:cNvPr id="60" name="Picture 59">
            <a:extLst>
              <a:ext uri="{FF2B5EF4-FFF2-40B4-BE49-F238E27FC236}">
                <a16:creationId xmlns:a16="http://schemas.microsoft.com/office/drawing/2014/main" id="{057D508A-3883-4953-A1F4-8D7073C96B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65266" y="4204094"/>
            <a:ext cx="268470" cy="203346"/>
          </a:xfrm>
          <a:prstGeom prst="rect">
            <a:avLst/>
          </a:prstGeom>
        </p:spPr>
      </p:pic>
      <p:pic>
        <p:nvPicPr>
          <p:cNvPr id="61" name="Picture 60">
            <a:extLst>
              <a:ext uri="{FF2B5EF4-FFF2-40B4-BE49-F238E27FC236}">
                <a16:creationId xmlns:a16="http://schemas.microsoft.com/office/drawing/2014/main" id="{0068631C-B8ED-4FF1-A249-821D936177C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3074464"/>
            <a:ext cx="268470" cy="203346"/>
          </a:xfrm>
          <a:prstGeom prst="rect">
            <a:avLst/>
          </a:prstGeom>
        </p:spPr>
      </p:pic>
      <p:pic>
        <p:nvPicPr>
          <p:cNvPr id="64" name="Picture 63">
            <a:extLst>
              <a:ext uri="{FF2B5EF4-FFF2-40B4-BE49-F238E27FC236}">
                <a16:creationId xmlns:a16="http://schemas.microsoft.com/office/drawing/2014/main" id="{A1C24E91-4826-454E-9ECA-9FD5855562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527" y="3642741"/>
            <a:ext cx="268470" cy="203346"/>
          </a:xfrm>
          <a:prstGeom prst="rect">
            <a:avLst/>
          </a:prstGeom>
        </p:spPr>
      </p:pic>
      <p:pic>
        <p:nvPicPr>
          <p:cNvPr id="65" name="Picture 64">
            <a:extLst>
              <a:ext uri="{FF2B5EF4-FFF2-40B4-BE49-F238E27FC236}">
                <a16:creationId xmlns:a16="http://schemas.microsoft.com/office/drawing/2014/main" id="{D9793E0E-B781-469B-A3C3-67AC8BFD51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65266" y="4464309"/>
            <a:ext cx="268470" cy="203346"/>
          </a:xfrm>
          <a:prstGeom prst="rect">
            <a:avLst/>
          </a:prstGeom>
        </p:spPr>
      </p:pic>
      <p:pic>
        <p:nvPicPr>
          <p:cNvPr id="25" name="Picture 24">
            <a:extLst>
              <a:ext uri="{FF2B5EF4-FFF2-40B4-BE49-F238E27FC236}">
                <a16:creationId xmlns:a16="http://schemas.microsoft.com/office/drawing/2014/main" id="{AC3D1A69-3F03-418F-B327-396A677E129A}"/>
              </a:ext>
            </a:extLst>
          </p:cNvPr>
          <p:cNvPicPr>
            <a:picLocks noChangeAspect="1"/>
          </p:cNvPicPr>
          <p:nvPr/>
        </p:nvPicPr>
        <p:blipFill>
          <a:blip r:embed="rId3"/>
          <a:stretch>
            <a:fillRect/>
          </a:stretch>
        </p:blipFill>
        <p:spPr>
          <a:xfrm>
            <a:off x="8538179" y="1148256"/>
            <a:ext cx="1233893" cy="3974792"/>
          </a:xfrm>
          <a:prstGeom prst="rect">
            <a:avLst/>
          </a:prstGeom>
        </p:spPr>
      </p:pic>
      <p:sp>
        <p:nvSpPr>
          <p:cNvPr id="4" name="TextBox 3">
            <a:extLst>
              <a:ext uri="{FF2B5EF4-FFF2-40B4-BE49-F238E27FC236}">
                <a16:creationId xmlns:a16="http://schemas.microsoft.com/office/drawing/2014/main" id="{7A9713B3-3AB6-4C11-909B-C39BD918F0C1}"/>
              </a:ext>
            </a:extLst>
          </p:cNvPr>
          <p:cNvSpPr txBox="1"/>
          <p:nvPr/>
        </p:nvSpPr>
        <p:spPr>
          <a:xfrm>
            <a:off x="8759852" y="5112917"/>
            <a:ext cx="1233893" cy="369332"/>
          </a:xfrm>
          <a:prstGeom prst="rect">
            <a:avLst/>
          </a:prstGeom>
          <a:noFill/>
        </p:spPr>
        <p:txBody>
          <a:bodyPr wrap="square" rtlCol="0">
            <a:spAutoFit/>
          </a:bodyPr>
          <a:lstStyle/>
          <a:p>
            <a:r>
              <a:rPr lang="de-DE" dirty="0">
                <a:solidFill>
                  <a:srgbClr val="FF0000"/>
                </a:solidFill>
              </a:rPr>
              <a:t>ARC IR</a:t>
            </a:r>
            <a:endParaRPr lang="en-US" dirty="0">
              <a:solidFill>
                <a:srgbClr val="FF0000"/>
              </a:solidFill>
            </a:endParaRPr>
          </a:p>
        </p:txBody>
      </p:sp>
      <p:pic>
        <p:nvPicPr>
          <p:cNvPr id="27" name="Picture 26">
            <a:extLst>
              <a:ext uri="{FF2B5EF4-FFF2-40B4-BE49-F238E27FC236}">
                <a16:creationId xmlns:a16="http://schemas.microsoft.com/office/drawing/2014/main" id="{1EF5604C-6632-49B8-8FAE-AE6F4F0F36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1327655"/>
            <a:ext cx="268470" cy="203346"/>
          </a:xfrm>
          <a:prstGeom prst="rect">
            <a:avLst/>
          </a:prstGeom>
        </p:spPr>
      </p:pic>
      <p:pic>
        <p:nvPicPr>
          <p:cNvPr id="28" name="Picture 27">
            <a:extLst>
              <a:ext uri="{FF2B5EF4-FFF2-40B4-BE49-F238E27FC236}">
                <a16:creationId xmlns:a16="http://schemas.microsoft.com/office/drawing/2014/main" id="{7A5742B6-E35E-425F-855F-99234E7094F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1618510"/>
            <a:ext cx="268470" cy="203346"/>
          </a:xfrm>
          <a:prstGeom prst="rect">
            <a:avLst/>
          </a:prstGeom>
        </p:spPr>
      </p:pic>
      <p:pic>
        <p:nvPicPr>
          <p:cNvPr id="29" name="Picture 28">
            <a:extLst>
              <a:ext uri="{FF2B5EF4-FFF2-40B4-BE49-F238E27FC236}">
                <a16:creationId xmlns:a16="http://schemas.microsoft.com/office/drawing/2014/main" id="{C85F8DE5-5790-4FBA-BE11-40F50EFFAED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2160667"/>
            <a:ext cx="268470" cy="203346"/>
          </a:xfrm>
          <a:prstGeom prst="rect">
            <a:avLst/>
          </a:prstGeom>
        </p:spPr>
      </p:pic>
      <p:pic>
        <p:nvPicPr>
          <p:cNvPr id="30" name="Picture 29">
            <a:extLst>
              <a:ext uri="{FF2B5EF4-FFF2-40B4-BE49-F238E27FC236}">
                <a16:creationId xmlns:a16="http://schemas.microsoft.com/office/drawing/2014/main" id="{11A8E4CD-4476-4931-968F-2B588249AB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65266" y="4817612"/>
            <a:ext cx="268470" cy="203346"/>
          </a:xfrm>
          <a:prstGeom prst="rect">
            <a:avLst/>
          </a:prstGeom>
        </p:spPr>
      </p:pic>
      <p:pic>
        <p:nvPicPr>
          <p:cNvPr id="31" name="Picture 30">
            <a:extLst>
              <a:ext uri="{FF2B5EF4-FFF2-40B4-BE49-F238E27FC236}">
                <a16:creationId xmlns:a16="http://schemas.microsoft.com/office/drawing/2014/main" id="{AF9868D9-9733-42E0-A368-33CBA9F831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65266" y="5032140"/>
            <a:ext cx="268470" cy="203346"/>
          </a:xfrm>
          <a:prstGeom prst="rect">
            <a:avLst/>
          </a:prstGeom>
        </p:spPr>
      </p:pic>
      <p:pic>
        <p:nvPicPr>
          <p:cNvPr id="32" name="Picture 31">
            <a:extLst>
              <a:ext uri="{FF2B5EF4-FFF2-40B4-BE49-F238E27FC236}">
                <a16:creationId xmlns:a16="http://schemas.microsoft.com/office/drawing/2014/main" id="{DD598439-8134-4876-A404-54D47B65A7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47101" y="5300611"/>
            <a:ext cx="268470" cy="203346"/>
          </a:xfrm>
          <a:prstGeom prst="rect">
            <a:avLst/>
          </a:prstGeom>
        </p:spPr>
      </p:pic>
      <p:sp>
        <p:nvSpPr>
          <p:cNvPr id="34" name="Textplatzhalter 7">
            <a:extLst>
              <a:ext uri="{FF2B5EF4-FFF2-40B4-BE49-F238E27FC236}">
                <a16:creationId xmlns:a16="http://schemas.microsoft.com/office/drawing/2014/main" id="{2691B207-2E1B-4666-994A-79181D2AA63C}"/>
              </a:ext>
            </a:extLst>
          </p:cNvPr>
          <p:cNvSpPr txBox="1">
            <a:spLocks/>
          </p:cNvSpPr>
          <p:nvPr/>
        </p:nvSpPr>
        <p:spPr>
          <a:xfrm>
            <a:off x="259200" y="259200"/>
            <a:ext cx="10450800" cy="388800"/>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fontAlgn="auto">
              <a:spcAft>
                <a:spcPts val="0"/>
              </a:spcAft>
            </a:pPr>
            <a:endParaRPr lang="en-US" dirty="0"/>
          </a:p>
        </p:txBody>
      </p:sp>
      <p:sp>
        <p:nvSpPr>
          <p:cNvPr id="35" name="Titel 1">
            <a:extLst>
              <a:ext uri="{FF2B5EF4-FFF2-40B4-BE49-F238E27FC236}">
                <a16:creationId xmlns:a16="http://schemas.microsoft.com/office/drawing/2014/main" id="{B4D50898-8F2E-48E5-9D7E-FCA42E67223D}"/>
              </a:ext>
            </a:extLst>
          </p:cNvPr>
          <p:cNvSpPr>
            <a:spLocks noGrp="1"/>
          </p:cNvSpPr>
          <p:nvPr>
            <p:ph type="title"/>
          </p:nvPr>
        </p:nvSpPr>
        <p:spPr/>
        <p:txBody>
          <a:bodyPr/>
          <a:lstStyle/>
          <a:p>
            <a:r>
              <a:rPr lang="de-DE"/>
              <a:t>Features</a:t>
            </a:r>
            <a:endParaRPr lang="en-US" dirty="0"/>
          </a:p>
        </p:txBody>
      </p:sp>
      <p:sp>
        <p:nvSpPr>
          <p:cNvPr id="11" name="Text Placeholder 10">
            <a:extLst>
              <a:ext uri="{FF2B5EF4-FFF2-40B4-BE49-F238E27FC236}">
                <a16:creationId xmlns:a16="http://schemas.microsoft.com/office/drawing/2014/main" id="{C2DD023F-7949-4B3D-8089-2ECDF591AF1C}"/>
              </a:ext>
            </a:extLst>
          </p:cNvPr>
          <p:cNvSpPr>
            <a:spLocks noGrp="1"/>
          </p:cNvSpPr>
          <p:nvPr>
            <p:ph type="body" sz="quarter" idx="15"/>
          </p:nvPr>
        </p:nvSpPr>
        <p:spPr/>
        <p:txBody>
          <a:bodyPr/>
          <a:lstStyle/>
          <a:p>
            <a:r>
              <a:rPr lang="de-DE"/>
              <a:t>ARC IR – Remote Controller</a:t>
            </a:r>
            <a:endParaRPr lang="en-US"/>
          </a:p>
        </p:txBody>
      </p:sp>
    </p:spTree>
    <p:extLst>
      <p:ext uri="{BB962C8B-B14F-4D97-AF65-F5344CB8AC3E}">
        <p14:creationId xmlns:p14="http://schemas.microsoft.com/office/powerpoint/2010/main" val="4147197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type="body" sz="quarter" idx="15"/>
          </p:nvPr>
        </p:nvSpPr>
        <p:spPr/>
        <p:txBody>
          <a:bodyPr/>
          <a:lstStyle/>
          <a:p>
            <a:pPr lvl="0"/>
            <a:r>
              <a:rPr lang="de-DE" dirty="0"/>
              <a:t>ARC IR  - Remote Controller</a:t>
            </a:r>
            <a:endParaRPr lang="en-US" dirty="0"/>
          </a:p>
          <a:p>
            <a:pPr lvl="0"/>
            <a:endParaRPr lang="en-US" dirty="0"/>
          </a:p>
        </p:txBody>
      </p:sp>
      <p:sp>
        <p:nvSpPr>
          <p:cNvPr id="21" name="TextBox 20">
            <a:extLst>
              <a:ext uri="{FF2B5EF4-FFF2-40B4-BE49-F238E27FC236}">
                <a16:creationId xmlns:a16="http://schemas.microsoft.com/office/drawing/2014/main" id="{27749ABA-5954-4070-8AA6-B32D3811ED1F}"/>
              </a:ext>
            </a:extLst>
          </p:cNvPr>
          <p:cNvSpPr txBox="1">
            <a:spLocks/>
          </p:cNvSpPr>
          <p:nvPr>
            <p:custDataLst>
              <p:tags r:id="rId1"/>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endParaRPr lang="en-US" sz="2800" kern="0" dirty="0"/>
          </a:p>
        </p:txBody>
      </p:sp>
      <p:sp>
        <p:nvSpPr>
          <p:cNvPr id="22" name="Rectangle 21">
            <a:extLst>
              <a:ext uri="{FF2B5EF4-FFF2-40B4-BE49-F238E27FC236}">
                <a16:creationId xmlns:a16="http://schemas.microsoft.com/office/drawing/2014/main" id="{BD3631B2-001C-4A7C-9575-2571DE8F7914}"/>
              </a:ext>
            </a:extLst>
          </p:cNvPr>
          <p:cNvSpPr>
            <a:spLocks/>
          </p:cNvSpPr>
          <p:nvPr>
            <p:custDataLst>
              <p:tags r:id="rId2"/>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1" strike="noStrike" kern="0" cap="none" normalizeH="0" baseline="0" noProof="0">
                <a:ln>
                  <a:noFill/>
                </a:ln>
                <a:solidFill>
                  <a:srgbClr val="D70012"/>
                </a:solidFill>
                <a:effectLst/>
                <a:uLnTx/>
                <a:uFillTx/>
                <a:ea typeface="+mn-ea"/>
                <a:cs typeface="+mn-cs"/>
              </a:rPr>
              <a:t>Internal </a:t>
            </a:r>
            <a:r>
              <a:rPr kumimoji="0" lang="en-US" sz="600" strike="noStrike" kern="0" cap="none" normalizeH="0" baseline="0" noProof="0">
                <a:ln>
                  <a:noFill/>
                </a:ln>
                <a:solidFill>
                  <a:srgbClr val="000000"/>
                </a:solidFill>
                <a:effectLst/>
                <a:uLnTx/>
                <a:uFillTx/>
                <a:ea typeface="+mn-ea"/>
                <a:cs typeface="+mn-cs"/>
              </a:rPr>
              <a:t>| TT-CA/PRM | 03/07/2018</a:t>
            </a:r>
            <a:endParaRPr kumimoji="0" lang="en-US" sz="600" strike="noStrike" kern="0" cap="none" normalizeH="0" baseline="0" noProof="0" dirty="0">
              <a:ln>
                <a:noFill/>
              </a:ln>
              <a:solidFill>
                <a:srgbClr val="000000"/>
              </a:solidFill>
              <a:effectLst/>
              <a:uLnTx/>
              <a:uFillTx/>
              <a:ea typeface="+mn-ea"/>
              <a:cs typeface="+mn-cs"/>
            </a:endParaRPr>
          </a:p>
        </p:txBody>
      </p:sp>
      <p:sp>
        <p:nvSpPr>
          <p:cNvPr id="23" name="Rectangle 22">
            <a:extLst>
              <a:ext uri="{FF2B5EF4-FFF2-40B4-BE49-F238E27FC236}">
                <a16:creationId xmlns:a16="http://schemas.microsoft.com/office/drawing/2014/main" id="{BA9636A1-CBA9-474D-B42E-5E7C62AC561D}"/>
              </a:ext>
            </a:extLst>
          </p:cNvPr>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US" sz="600" b="0" i="0" u="none" strike="noStrike" kern="0" cap="none" normalizeH="0" baseline="0" noProof="0" dirty="0">
              <a:ln>
                <a:noFill/>
              </a:ln>
              <a:solidFill>
                <a:srgbClr val="B2B3B5"/>
              </a:solidFill>
              <a:effectLst/>
              <a:uLnTx/>
              <a:uFillTx/>
              <a:latin typeface="Bosch Office Sans"/>
              <a:ea typeface="+mn-ea"/>
              <a:cs typeface="+mn-cs"/>
            </a:endParaRPr>
          </a:p>
        </p:txBody>
      </p:sp>
      <p:sp>
        <p:nvSpPr>
          <p:cNvPr id="33" name="Rectangle 7_">
            <a:extLst>
              <a:ext uri="{FF2B5EF4-FFF2-40B4-BE49-F238E27FC236}">
                <a16:creationId xmlns:a16="http://schemas.microsoft.com/office/drawing/2014/main" id="{03156E87-974D-4D30-9F6D-B9784881B391}"/>
              </a:ext>
            </a:extLst>
          </p:cNvPr>
          <p:cNvSpPr>
            <a:spLocks/>
          </p:cNvSpPr>
          <p:nvPr>
            <p:custDataLst>
              <p:tags r:id="rId4"/>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rtlCol="0" anchor="t">
            <a:noAutofit/>
          </a:bodyPr>
          <a:lstStyle/>
          <a:p>
            <a:pPr marL="0" marR="0" indent="0" defTabSz="914400" eaLnBrk="1" fontAlgn="auto" latinLnBrk="0" hangingPunct="1">
              <a:lnSpc>
                <a:spcPct val="107000"/>
              </a:lnSpc>
              <a:spcAft>
                <a:spcPts val="100"/>
              </a:spcAft>
              <a:buClrTx/>
              <a:buSzTx/>
              <a:buFontTx/>
              <a:buNone/>
              <a:tabLst/>
            </a:pPr>
            <a:r>
              <a:rPr kumimoji="0" lang="en-US" sz="600" b="1" strike="noStrike" kern="0" cap="none" normalizeH="0" baseline="0" noProof="0">
                <a:ln>
                  <a:noFill/>
                </a:ln>
                <a:solidFill>
                  <a:srgbClr val="D70012"/>
                </a:solidFill>
                <a:effectLst/>
                <a:uLnTx/>
                <a:uFillTx/>
                <a:ea typeface="+mn-ea"/>
                <a:cs typeface="+mn-cs"/>
              </a:rPr>
              <a:t>Internal </a:t>
            </a:r>
            <a:r>
              <a:rPr kumimoji="0" lang="en-US" sz="600" strike="noStrike" kern="0" cap="none" normalizeH="0" baseline="0" noProof="0">
                <a:ln>
                  <a:noFill/>
                </a:ln>
                <a:solidFill>
                  <a:srgbClr val="000000"/>
                </a:solidFill>
                <a:effectLst/>
                <a:uLnTx/>
                <a:uFillTx/>
                <a:ea typeface="+mn-ea"/>
                <a:cs typeface="+mn-cs"/>
              </a:rPr>
              <a:t>| TT-CA/PRM | 03/07/2018</a:t>
            </a:r>
            <a:endParaRPr kumimoji="0" lang="en-US" sz="600" strike="noStrike" kern="0" cap="none" normalizeH="0" baseline="0" noProof="0" dirty="0">
              <a:ln>
                <a:noFill/>
              </a:ln>
              <a:solidFill>
                <a:srgbClr val="000000"/>
              </a:solidFill>
              <a:effectLst/>
              <a:uLnTx/>
              <a:uFillTx/>
              <a:ea typeface="+mn-ea"/>
              <a:cs typeface="+mn-cs"/>
            </a:endParaRPr>
          </a:p>
        </p:txBody>
      </p:sp>
      <p:sp>
        <p:nvSpPr>
          <p:cNvPr id="34" name="object 51">
            <a:extLst>
              <a:ext uri="{FF2B5EF4-FFF2-40B4-BE49-F238E27FC236}">
                <a16:creationId xmlns:a16="http://schemas.microsoft.com/office/drawing/2014/main" id="{9B65E1F6-D9D8-4C85-BBDC-1C5EBF5C6E4D}"/>
              </a:ext>
            </a:extLst>
          </p:cNvPr>
          <p:cNvSpPr/>
          <p:nvPr>
            <p:custDataLst>
              <p:tags r:id="rId5"/>
            </p:custDataLst>
          </p:nvPr>
        </p:nvSpPr>
        <p:spPr>
          <a:xfrm>
            <a:off x="5084844" y="10254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35" name="object 35__">
            <a:extLst>
              <a:ext uri="{FF2B5EF4-FFF2-40B4-BE49-F238E27FC236}">
                <a16:creationId xmlns:a16="http://schemas.microsoft.com/office/drawing/2014/main" id="{2E56B3D4-7AAD-4F7B-B778-5E739CF5103C}"/>
              </a:ext>
            </a:extLst>
          </p:cNvPr>
          <p:cNvSpPr/>
          <p:nvPr>
            <p:custDataLst>
              <p:tags r:id="rId6"/>
            </p:custDataLst>
          </p:nvPr>
        </p:nvSpPr>
        <p:spPr>
          <a:xfrm rot="5400000">
            <a:off x="2461058" y="9228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36" name="object 35___">
            <a:extLst>
              <a:ext uri="{FF2B5EF4-FFF2-40B4-BE49-F238E27FC236}">
                <a16:creationId xmlns:a16="http://schemas.microsoft.com/office/drawing/2014/main" id="{326044C1-10A5-4AD8-8CCB-E640AAF85F93}"/>
              </a:ext>
            </a:extLst>
          </p:cNvPr>
          <p:cNvSpPr/>
          <p:nvPr>
            <p:custDataLst>
              <p:tags r:id="rId7"/>
            </p:custDataLst>
          </p:nvPr>
        </p:nvSpPr>
        <p:spPr>
          <a:xfrm flipH="1">
            <a:off x="3557758" y="1756367"/>
            <a:ext cx="45719" cy="856448"/>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37" name="Rectangle 36">
            <a:extLst>
              <a:ext uri="{FF2B5EF4-FFF2-40B4-BE49-F238E27FC236}">
                <a16:creationId xmlns:a16="http://schemas.microsoft.com/office/drawing/2014/main" id="{A029F347-E84F-4B74-A2B1-A4B85E2EBEFA}"/>
              </a:ext>
            </a:extLst>
          </p:cNvPr>
          <p:cNvSpPr/>
          <p:nvPr>
            <p:custDataLst>
              <p:tags r:id="rId8"/>
            </p:custDataLst>
          </p:nvPr>
        </p:nvSpPr>
        <p:spPr>
          <a:xfrm>
            <a:off x="177184" y="1159582"/>
            <a:ext cx="2108269" cy="369332"/>
          </a:xfrm>
          <a:prstGeom prst="rect">
            <a:avLst/>
          </a:prstGeom>
        </p:spPr>
        <p:txBody>
          <a:bodyPr wrap="none">
            <a:spAutoFit/>
          </a:bodyPr>
          <a:lstStyle/>
          <a:p>
            <a:r>
              <a:rPr lang="tr-TR" b="1" dirty="0"/>
              <a:t>7 Step Fan </a:t>
            </a:r>
            <a:r>
              <a:rPr lang="tr-TR" b="1" dirty="0" err="1"/>
              <a:t>Speed</a:t>
            </a:r>
            <a:endParaRPr lang="en-US" dirty="0"/>
          </a:p>
        </p:txBody>
      </p:sp>
      <p:sp>
        <p:nvSpPr>
          <p:cNvPr id="38" name="Flowchart: Manual Operation 37">
            <a:extLst>
              <a:ext uri="{FF2B5EF4-FFF2-40B4-BE49-F238E27FC236}">
                <a16:creationId xmlns:a16="http://schemas.microsoft.com/office/drawing/2014/main" id="{C7C35F89-1BA1-4FE4-867F-BF87E39712B9}"/>
              </a:ext>
            </a:extLst>
          </p:cNvPr>
          <p:cNvSpPr/>
          <p:nvPr>
            <p:custDataLst>
              <p:tags r:id="rId9"/>
            </p:custDataLst>
          </p:nvPr>
        </p:nvSpPr>
        <p:spPr>
          <a:xfrm>
            <a:off x="3932023" y="1147862"/>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 </a:t>
            </a:r>
            <a:endParaRPr kumimoji="0" lang="en-US" sz="14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39" name="Flowchart: Manual Operation 38">
            <a:extLst>
              <a:ext uri="{FF2B5EF4-FFF2-40B4-BE49-F238E27FC236}">
                <a16:creationId xmlns:a16="http://schemas.microsoft.com/office/drawing/2014/main" id="{BC4B02B7-E976-4C9A-8B52-8D89467747FC}"/>
              </a:ext>
            </a:extLst>
          </p:cNvPr>
          <p:cNvSpPr/>
          <p:nvPr>
            <p:custDataLst>
              <p:tags r:id="rId10"/>
            </p:custDataLst>
          </p:nvPr>
        </p:nvSpPr>
        <p:spPr>
          <a:xfrm>
            <a:off x="3986084" y="3481425"/>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a:t>
            </a:r>
            <a:endParaRPr kumimoji="0" lang="en-US" sz="14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40" name="Flowchart: Manual Operation 39">
            <a:extLst>
              <a:ext uri="{FF2B5EF4-FFF2-40B4-BE49-F238E27FC236}">
                <a16:creationId xmlns:a16="http://schemas.microsoft.com/office/drawing/2014/main" id="{E567B154-EF32-4415-9D58-DEF0EEFC5AD8}"/>
              </a:ext>
            </a:extLst>
          </p:cNvPr>
          <p:cNvSpPr/>
          <p:nvPr>
            <p:custDataLst>
              <p:tags r:id="rId11"/>
            </p:custDataLst>
          </p:nvPr>
        </p:nvSpPr>
        <p:spPr>
          <a:xfrm>
            <a:off x="9285981" y="1163512"/>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a:t>
            </a:r>
            <a:r>
              <a:rPr lang="tr-TR" sz="800" b="1" kern="0" dirty="0">
                <a:solidFill>
                  <a:schemeClr val="bg1"/>
                </a:solidFill>
                <a:latin typeface="Calibri" panose="020F0502020204030204" pitchFamily="34" charset="0"/>
              </a:rPr>
              <a:t> </a:t>
            </a:r>
            <a:endParaRPr kumimoji="0" lang="en-US" sz="8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41" name="object 35_____">
            <a:extLst>
              <a:ext uri="{FF2B5EF4-FFF2-40B4-BE49-F238E27FC236}">
                <a16:creationId xmlns:a16="http://schemas.microsoft.com/office/drawing/2014/main" id="{342A3249-C5F3-4F7C-BC82-BEF4BD2FC052}"/>
              </a:ext>
            </a:extLst>
          </p:cNvPr>
          <p:cNvSpPr/>
          <p:nvPr>
            <p:custDataLst>
              <p:tags r:id="rId12"/>
            </p:custDataLst>
          </p:nvPr>
        </p:nvSpPr>
        <p:spPr>
          <a:xfrm rot="5400000">
            <a:off x="7541153" y="9133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42" name="Flowchart: Manual Operation 41">
            <a:extLst>
              <a:ext uri="{FF2B5EF4-FFF2-40B4-BE49-F238E27FC236}">
                <a16:creationId xmlns:a16="http://schemas.microsoft.com/office/drawing/2014/main" id="{ABB4C66D-A2AA-447E-BD75-29D9653AC89A}"/>
              </a:ext>
            </a:extLst>
          </p:cNvPr>
          <p:cNvSpPr/>
          <p:nvPr>
            <p:custDataLst>
              <p:tags r:id="rId13"/>
            </p:custDataLst>
          </p:nvPr>
        </p:nvSpPr>
        <p:spPr>
          <a:xfrm>
            <a:off x="9285981" y="3555215"/>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 </a:t>
            </a:r>
            <a:endParaRPr kumimoji="0" lang="en-US" sz="1400" b="1" u="none" strike="noStrike" kern="0" cap="none" spc="0" normalizeH="0" baseline="0" noProof="0" dirty="0">
              <a:ln>
                <a:noFill/>
              </a:ln>
              <a:solidFill>
                <a:schemeClr val="bg1"/>
              </a:solidFill>
              <a:effectLst/>
              <a:uLnTx/>
              <a:uFillTx/>
              <a:latin typeface="Calibri" panose="020F0502020204030204" pitchFamily="34" charset="0"/>
            </a:endParaRPr>
          </a:p>
        </p:txBody>
      </p:sp>
      <p:pic>
        <p:nvPicPr>
          <p:cNvPr id="43" name="Picture 2_">
            <a:extLst>
              <a:ext uri="{FF2B5EF4-FFF2-40B4-BE49-F238E27FC236}">
                <a16:creationId xmlns:a16="http://schemas.microsoft.com/office/drawing/2014/main" id="{81289DDE-7B34-41D9-BBFE-B53ED862EE8B}"/>
              </a:ext>
            </a:extLst>
          </p:cNvPr>
          <p:cNvPicPr>
            <a:picLocks noChangeAspect="1" noChangeArrowheads="1"/>
          </p:cNvPicPr>
          <p:nvPr>
            <p:custDataLst>
              <p:tags r:id="rId14"/>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66700" y="1706078"/>
            <a:ext cx="2924175" cy="125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_">
            <a:extLst>
              <a:ext uri="{FF2B5EF4-FFF2-40B4-BE49-F238E27FC236}">
                <a16:creationId xmlns:a16="http://schemas.microsoft.com/office/drawing/2014/main" id="{2C5F5609-9443-4A78-9740-BA635F964108}"/>
              </a:ext>
            </a:extLst>
          </p:cNvPr>
          <p:cNvSpPr/>
          <p:nvPr>
            <p:custDataLst>
              <p:tags r:id="rId15"/>
            </p:custDataLst>
          </p:nvPr>
        </p:nvSpPr>
        <p:spPr>
          <a:xfrm>
            <a:off x="273948" y="3432008"/>
            <a:ext cx="1274708" cy="369332"/>
          </a:xfrm>
          <a:prstGeom prst="rect">
            <a:avLst/>
          </a:prstGeom>
        </p:spPr>
        <p:txBody>
          <a:bodyPr wrap="none">
            <a:spAutoFit/>
          </a:bodyPr>
          <a:lstStyle/>
          <a:p>
            <a:r>
              <a:rPr lang="tr-TR" b="1" dirty="0" err="1"/>
              <a:t>Eco</a:t>
            </a:r>
            <a:r>
              <a:rPr lang="tr-TR" b="1" dirty="0"/>
              <a:t> </a:t>
            </a:r>
            <a:r>
              <a:rPr lang="tr-TR" b="1" dirty="0" err="1"/>
              <a:t>Mode</a:t>
            </a:r>
            <a:endParaRPr lang="en-US" dirty="0"/>
          </a:p>
        </p:txBody>
      </p:sp>
      <p:sp>
        <p:nvSpPr>
          <p:cNvPr id="45" name="Rectangle 4__">
            <a:extLst>
              <a:ext uri="{FF2B5EF4-FFF2-40B4-BE49-F238E27FC236}">
                <a16:creationId xmlns:a16="http://schemas.microsoft.com/office/drawing/2014/main" id="{D7F47395-A0C8-4E36-ACED-8AAC0A16D482}"/>
              </a:ext>
            </a:extLst>
          </p:cNvPr>
          <p:cNvSpPr/>
          <p:nvPr>
            <p:custDataLst>
              <p:tags r:id="rId16"/>
            </p:custDataLst>
          </p:nvPr>
        </p:nvSpPr>
        <p:spPr>
          <a:xfrm>
            <a:off x="5680251" y="1159582"/>
            <a:ext cx="3617209" cy="369332"/>
          </a:xfrm>
          <a:prstGeom prst="rect">
            <a:avLst/>
          </a:prstGeom>
        </p:spPr>
        <p:txBody>
          <a:bodyPr wrap="none">
            <a:spAutoFit/>
          </a:bodyPr>
          <a:lstStyle/>
          <a:p>
            <a:pPr>
              <a:spcBef>
                <a:spcPct val="50000"/>
              </a:spcBef>
              <a:buClr>
                <a:srgbClr val="000000"/>
              </a:buClr>
              <a:buSzPct val="100000"/>
            </a:pPr>
            <a:r>
              <a:rPr lang="en-US" altLang="en-US" b="1" dirty="0">
                <a:solidFill>
                  <a:srgbClr val="000000"/>
                </a:solidFill>
              </a:rPr>
              <a:t>Turn of LED light of Indoor Unit</a:t>
            </a:r>
          </a:p>
        </p:txBody>
      </p:sp>
      <p:sp>
        <p:nvSpPr>
          <p:cNvPr id="46" name="Rectangle 4___">
            <a:extLst>
              <a:ext uri="{FF2B5EF4-FFF2-40B4-BE49-F238E27FC236}">
                <a16:creationId xmlns:a16="http://schemas.microsoft.com/office/drawing/2014/main" id="{BC27C848-0D7E-4DB3-993C-F5F6610B06BB}"/>
              </a:ext>
            </a:extLst>
          </p:cNvPr>
          <p:cNvSpPr/>
          <p:nvPr>
            <p:custDataLst>
              <p:tags r:id="rId17"/>
            </p:custDataLst>
          </p:nvPr>
        </p:nvSpPr>
        <p:spPr>
          <a:xfrm>
            <a:off x="5707679" y="3468743"/>
            <a:ext cx="2300630" cy="369332"/>
          </a:xfrm>
          <a:prstGeom prst="rect">
            <a:avLst/>
          </a:prstGeom>
        </p:spPr>
        <p:txBody>
          <a:bodyPr wrap="none">
            <a:spAutoFit/>
          </a:bodyPr>
          <a:lstStyle/>
          <a:p>
            <a:r>
              <a:rPr lang="tr-TR" b="1" dirty="0" err="1"/>
              <a:t>Follow</a:t>
            </a:r>
            <a:r>
              <a:rPr lang="tr-TR" b="1" dirty="0"/>
              <a:t>-me </a:t>
            </a:r>
            <a:r>
              <a:rPr lang="tr-TR" b="1" dirty="0" err="1"/>
              <a:t>function</a:t>
            </a:r>
            <a:endParaRPr lang="en-US" dirty="0"/>
          </a:p>
        </p:txBody>
      </p:sp>
      <p:pic>
        <p:nvPicPr>
          <p:cNvPr id="47" name="Picture 3">
            <a:extLst>
              <a:ext uri="{FF2B5EF4-FFF2-40B4-BE49-F238E27FC236}">
                <a16:creationId xmlns:a16="http://schemas.microsoft.com/office/drawing/2014/main" id="{3CC97E35-D57E-4E5D-91E3-1665D7E9C8A3}"/>
              </a:ext>
            </a:extLst>
          </p:cNvPr>
          <p:cNvPicPr>
            <a:picLocks noChangeAspect="1" noChangeArrowheads="1"/>
          </p:cNvPicPr>
          <p:nvPr>
            <p:custDataLst>
              <p:tags r:id="rId18"/>
            </p:custDataLst>
          </p:nvPr>
        </p:nvPicPr>
        <p:blipFill>
          <a:blip r:embed="rId27">
            <a:extLst>
              <a:ext uri="{28A0092B-C50C-407E-A947-70E740481C1C}">
                <a14:useLocalDpi xmlns:a14="http://schemas.microsoft.com/office/drawing/2010/main" val="0"/>
              </a:ext>
            </a:extLst>
          </a:blip>
          <a:srcRect/>
          <a:stretch>
            <a:fillRect/>
          </a:stretch>
        </p:blipFill>
        <p:spPr bwMode="auto">
          <a:xfrm>
            <a:off x="6047914" y="1844107"/>
            <a:ext cx="1466850" cy="9148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descr="https://ss3.bdstatic.com/70cFv8Sh_Q1YnxGkpoWK1HF6hhy/it/u=2706315953,2198624480&amp;fm=200&amp;gp=0.jpg">
            <a:extLst>
              <a:ext uri="{FF2B5EF4-FFF2-40B4-BE49-F238E27FC236}">
                <a16:creationId xmlns:a16="http://schemas.microsoft.com/office/drawing/2014/main" id="{83684527-5ED7-4779-9835-41BB7D094BDB}"/>
              </a:ext>
            </a:extLst>
          </p:cNvPr>
          <p:cNvPicPr>
            <a:picLocks noChangeAspect="1" noChangeArrowheads="1"/>
          </p:cNvPicPr>
          <p:nvPr>
            <p:custDataLst>
              <p:tags r:id="rId19"/>
            </p:custDataLst>
          </p:nvPr>
        </p:nvPicPr>
        <p:blipFill>
          <a:blip r:embed="rId28">
            <a:extLst>
              <a:ext uri="{28A0092B-C50C-407E-A947-70E740481C1C}">
                <a14:useLocalDpi xmlns:a14="http://schemas.microsoft.com/office/drawing/2010/main" val="0"/>
              </a:ext>
            </a:extLst>
          </a:blip>
          <a:srcRect/>
          <a:stretch>
            <a:fillRect/>
          </a:stretch>
        </p:blipFill>
        <p:spPr bwMode="auto">
          <a:xfrm>
            <a:off x="7670539" y="1604178"/>
            <a:ext cx="2138363" cy="1428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9" name="Resim 27">
            <a:extLst>
              <a:ext uri="{FF2B5EF4-FFF2-40B4-BE49-F238E27FC236}">
                <a16:creationId xmlns:a16="http://schemas.microsoft.com/office/drawing/2014/main" id="{BC224DEC-8D5C-431C-830A-73DC5E401C9E}"/>
              </a:ext>
            </a:extLst>
          </p:cNvPr>
          <p:cNvPicPr>
            <a:picLocks noChangeAspect="1"/>
          </p:cNvPicPr>
          <p:nvPr>
            <p:custDataLst>
              <p:tags r:id="rId20"/>
            </p:custDataLst>
          </p:nvPr>
        </p:nvPicPr>
        <p:blipFill rotWithShape="1">
          <a:blip r:embed="rId29"/>
          <a:srcRect l="1" r="812"/>
          <a:stretch/>
        </p:blipFill>
        <p:spPr>
          <a:xfrm>
            <a:off x="937332" y="4123191"/>
            <a:ext cx="4087642" cy="1233622"/>
          </a:xfrm>
          <a:prstGeom prst="rect">
            <a:avLst/>
          </a:prstGeom>
        </p:spPr>
      </p:pic>
      <p:sp>
        <p:nvSpPr>
          <p:cNvPr id="50" name="Dikdörtgen 29">
            <a:extLst>
              <a:ext uri="{FF2B5EF4-FFF2-40B4-BE49-F238E27FC236}">
                <a16:creationId xmlns:a16="http://schemas.microsoft.com/office/drawing/2014/main" id="{789DB5DB-5BEF-4E04-9D2E-3A01D1BE9C86}"/>
              </a:ext>
            </a:extLst>
          </p:cNvPr>
          <p:cNvSpPr/>
          <p:nvPr>
            <p:custDataLst>
              <p:tags r:id="rId21"/>
            </p:custDataLst>
          </p:nvPr>
        </p:nvSpPr>
        <p:spPr>
          <a:xfrm>
            <a:off x="7806308" y="4025156"/>
            <a:ext cx="2150019" cy="1631216"/>
          </a:xfrm>
          <a:prstGeom prst="rect">
            <a:avLst/>
          </a:prstGeom>
        </p:spPr>
        <p:txBody>
          <a:bodyPr wrap="square">
            <a:spAutoFit/>
          </a:bodyPr>
          <a:lstStyle/>
          <a:p>
            <a:r>
              <a:rPr lang="en-US" sz="1000" dirty="0">
                <a:solidFill>
                  <a:srgbClr val="231F20"/>
                </a:solidFill>
                <a:latin typeface="Gotham-Book"/>
              </a:rPr>
              <a:t>With the follow me function, the indoor unit responds to the temperature measured by the temperature</a:t>
            </a:r>
            <a:r>
              <a:rPr lang="tr-TR" sz="1000" dirty="0">
                <a:solidFill>
                  <a:srgbClr val="231F20"/>
                </a:solidFill>
                <a:latin typeface="Gotham-Book"/>
              </a:rPr>
              <a:t> </a:t>
            </a:r>
            <a:r>
              <a:rPr lang="en-US" sz="1000" dirty="0">
                <a:solidFill>
                  <a:srgbClr val="231F20"/>
                </a:solidFill>
                <a:latin typeface="Gotham-Book"/>
              </a:rPr>
              <a:t>sensor built-in to the wireless remote controller, rather than the temperature sensor in the indoor unit</a:t>
            </a:r>
            <a:r>
              <a:rPr lang="tr-TR" sz="1000" dirty="0">
                <a:solidFill>
                  <a:srgbClr val="231F20"/>
                </a:solidFill>
                <a:latin typeface="Gotham-Book"/>
              </a:rPr>
              <a:t> </a:t>
            </a:r>
            <a:r>
              <a:rPr lang="en-US" sz="1000" dirty="0">
                <a:solidFill>
                  <a:srgbClr val="231F20"/>
                </a:solidFill>
                <a:latin typeface="Gotham-Book"/>
              </a:rPr>
              <a:t>itself, enabling more precise control of the temperature in the user's immediate environment.</a:t>
            </a:r>
            <a:endParaRPr lang="en-GB" sz="1000" dirty="0"/>
          </a:p>
        </p:txBody>
      </p:sp>
      <p:pic>
        <p:nvPicPr>
          <p:cNvPr id="51" name="Picture 50">
            <a:extLst>
              <a:ext uri="{FF2B5EF4-FFF2-40B4-BE49-F238E27FC236}">
                <a16:creationId xmlns:a16="http://schemas.microsoft.com/office/drawing/2014/main" id="{49555908-C760-4310-8149-DFDE7106BE58}"/>
              </a:ext>
            </a:extLst>
          </p:cNvPr>
          <p:cNvPicPr>
            <a:picLocks noChangeAspect="1"/>
          </p:cNvPicPr>
          <p:nvPr>
            <p:custDataLst>
              <p:tags r:id="rId22"/>
            </p:custDataLst>
          </p:nvPr>
        </p:nvPicPr>
        <p:blipFill rotWithShape="1">
          <a:blip r:embed="rId30"/>
          <a:srcRect l="10181" t="40179" r="68724" b="53082"/>
          <a:stretch/>
        </p:blipFill>
        <p:spPr>
          <a:xfrm>
            <a:off x="163330" y="4295016"/>
            <a:ext cx="744067" cy="793394"/>
          </a:xfrm>
          <a:prstGeom prst="rect">
            <a:avLst/>
          </a:prstGeom>
        </p:spPr>
      </p:pic>
      <p:pic>
        <p:nvPicPr>
          <p:cNvPr id="52" name="Picture 51">
            <a:extLst>
              <a:ext uri="{FF2B5EF4-FFF2-40B4-BE49-F238E27FC236}">
                <a16:creationId xmlns:a16="http://schemas.microsoft.com/office/drawing/2014/main" id="{61DE25E1-F5C9-4221-8AD6-B34E4ADDD7BF}"/>
              </a:ext>
            </a:extLst>
          </p:cNvPr>
          <p:cNvPicPr>
            <a:picLocks noChangeAspect="1"/>
          </p:cNvPicPr>
          <p:nvPr>
            <p:custDataLst>
              <p:tags r:id="rId23"/>
            </p:custDataLst>
          </p:nvPr>
        </p:nvPicPr>
        <p:blipFill rotWithShape="1">
          <a:blip r:embed="rId30"/>
          <a:srcRect l="4087" t="55091" r="8482" b="17540"/>
          <a:stretch/>
        </p:blipFill>
        <p:spPr>
          <a:xfrm>
            <a:off x="5707679" y="3844425"/>
            <a:ext cx="1746981" cy="1825417"/>
          </a:xfrm>
          <a:prstGeom prst="rect">
            <a:avLst/>
          </a:prstGeom>
        </p:spPr>
      </p:pic>
      <p:sp>
        <p:nvSpPr>
          <p:cNvPr id="55" name="Dikdörtgen 31">
            <a:extLst>
              <a:ext uri="{FF2B5EF4-FFF2-40B4-BE49-F238E27FC236}">
                <a16:creationId xmlns:a16="http://schemas.microsoft.com/office/drawing/2014/main" id="{C00978A4-C05D-4308-B5F8-A6AE980C9710}"/>
              </a:ext>
            </a:extLst>
          </p:cNvPr>
          <p:cNvSpPr/>
          <p:nvPr>
            <p:custDataLst>
              <p:tags r:id="rId24"/>
            </p:custDataLst>
          </p:nvPr>
        </p:nvSpPr>
        <p:spPr>
          <a:xfrm>
            <a:off x="6300094" y="4909931"/>
            <a:ext cx="557900" cy="514372"/>
          </a:xfrm>
          <a:prstGeom prst="rect">
            <a:avLst/>
          </a:prstGeom>
          <a:noFill/>
          <a:ln w="57150" cap="flat" cmpd="sng" algn="ctr">
            <a:solidFill>
              <a:srgbClr val="FF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 name="Title 4">
            <a:extLst>
              <a:ext uri="{FF2B5EF4-FFF2-40B4-BE49-F238E27FC236}">
                <a16:creationId xmlns:a16="http://schemas.microsoft.com/office/drawing/2014/main" id="{29B24755-71FD-4C1E-863C-0B8EAA543AA1}"/>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1922808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type="body" sz="quarter" idx="15"/>
          </p:nvPr>
        </p:nvSpPr>
        <p:spPr/>
        <p:txBody>
          <a:bodyPr/>
          <a:lstStyle/>
          <a:p>
            <a:pPr lvl="0"/>
            <a:r>
              <a:rPr lang="de-DE" dirty="0"/>
              <a:t>ARC IR  - Remote Controller</a:t>
            </a:r>
            <a:endParaRPr lang="en-US" dirty="0"/>
          </a:p>
          <a:p>
            <a:pPr lvl="0"/>
            <a:endParaRPr lang="en-US" dirty="0"/>
          </a:p>
        </p:txBody>
      </p:sp>
      <p:sp>
        <p:nvSpPr>
          <p:cNvPr id="4" name="TextBox 3">
            <a:extLst>
              <a:ext uri="{FF2B5EF4-FFF2-40B4-BE49-F238E27FC236}">
                <a16:creationId xmlns:a16="http://schemas.microsoft.com/office/drawing/2014/main" id="{8B59D3B1-8174-4E0F-9AEE-F8FC75C4B86B}"/>
              </a:ext>
            </a:extLst>
          </p:cNvPr>
          <p:cNvSpPr txBox="1">
            <a:spLocks/>
          </p:cNvSpPr>
          <p:nvPr>
            <p:custDataLst>
              <p:tags r:id="rId1"/>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endParaRPr lang="en-US" sz="2800" kern="0" dirty="0"/>
          </a:p>
        </p:txBody>
      </p:sp>
      <p:sp>
        <p:nvSpPr>
          <p:cNvPr id="5" name="Rectangle 4">
            <a:extLst>
              <a:ext uri="{FF2B5EF4-FFF2-40B4-BE49-F238E27FC236}">
                <a16:creationId xmlns:a16="http://schemas.microsoft.com/office/drawing/2014/main" id="{E794D49E-FF42-40A1-BB0C-F093AC8D959A}"/>
              </a:ext>
            </a:extLst>
          </p:cNvPr>
          <p:cNvSpPr>
            <a:spLocks/>
          </p:cNvSpPr>
          <p:nvPr>
            <p:custDataLst>
              <p:tags r:id="rId2"/>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1" strike="noStrike" kern="0" cap="none" normalizeH="0" baseline="0" noProof="0">
                <a:ln>
                  <a:noFill/>
                </a:ln>
                <a:solidFill>
                  <a:srgbClr val="D70012"/>
                </a:solidFill>
                <a:effectLst/>
                <a:uLnTx/>
                <a:uFillTx/>
                <a:ea typeface="+mn-ea"/>
                <a:cs typeface="+mn-cs"/>
              </a:rPr>
              <a:t>Internal </a:t>
            </a:r>
            <a:r>
              <a:rPr kumimoji="0" lang="en-US" sz="600" strike="noStrike" kern="0" cap="none" normalizeH="0" baseline="0" noProof="0">
                <a:ln>
                  <a:noFill/>
                </a:ln>
                <a:solidFill>
                  <a:srgbClr val="000000"/>
                </a:solidFill>
                <a:effectLst/>
                <a:uLnTx/>
                <a:uFillTx/>
                <a:ea typeface="+mn-ea"/>
                <a:cs typeface="+mn-cs"/>
              </a:rPr>
              <a:t>| TT-CA/PRM | 03/07/2018</a:t>
            </a:r>
            <a:endParaRPr kumimoji="0" lang="en-US" sz="600" strike="noStrike" kern="0" cap="none" normalizeH="0" baseline="0" noProof="0" dirty="0">
              <a:ln>
                <a:noFill/>
              </a:ln>
              <a:solidFill>
                <a:srgbClr val="000000"/>
              </a:solidFill>
              <a:effectLst/>
              <a:uLnTx/>
              <a:uFillTx/>
              <a:ea typeface="+mn-ea"/>
              <a:cs typeface="+mn-cs"/>
            </a:endParaRPr>
          </a:p>
        </p:txBody>
      </p:sp>
      <p:sp>
        <p:nvSpPr>
          <p:cNvPr id="6" name="Rectangle 5">
            <a:extLst>
              <a:ext uri="{FF2B5EF4-FFF2-40B4-BE49-F238E27FC236}">
                <a16:creationId xmlns:a16="http://schemas.microsoft.com/office/drawing/2014/main" id="{8247DEA7-C61F-46B7-8019-B21B03062AD6}"/>
              </a:ext>
            </a:extLst>
          </p:cNvPr>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US" sz="600" b="0" i="0" u="none" strike="noStrike" kern="0" cap="none" normalizeH="0" baseline="0" noProof="0" dirty="0">
              <a:ln>
                <a:noFill/>
              </a:ln>
              <a:solidFill>
                <a:srgbClr val="B2B3B5"/>
              </a:solidFill>
              <a:effectLst/>
              <a:uLnTx/>
              <a:uFillTx/>
              <a:latin typeface="Bosch Office Sans"/>
              <a:ea typeface="+mn-ea"/>
              <a:cs typeface="+mn-cs"/>
            </a:endParaRPr>
          </a:p>
        </p:txBody>
      </p:sp>
      <p:sp>
        <p:nvSpPr>
          <p:cNvPr id="9" name="Rectangle 7_">
            <a:extLst>
              <a:ext uri="{FF2B5EF4-FFF2-40B4-BE49-F238E27FC236}">
                <a16:creationId xmlns:a16="http://schemas.microsoft.com/office/drawing/2014/main" id="{E8F252E3-57C4-4339-91E2-66E7E4944847}"/>
              </a:ext>
            </a:extLst>
          </p:cNvPr>
          <p:cNvSpPr>
            <a:spLocks/>
          </p:cNvSpPr>
          <p:nvPr>
            <p:custDataLst>
              <p:tags r:id="rId4"/>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rtlCol="0" anchor="t">
            <a:noAutofit/>
          </a:bodyPr>
          <a:lstStyle/>
          <a:p>
            <a:pPr marL="0" marR="0" indent="0" defTabSz="914400" eaLnBrk="1" fontAlgn="auto" latinLnBrk="0" hangingPunct="1">
              <a:lnSpc>
                <a:spcPct val="107000"/>
              </a:lnSpc>
              <a:spcAft>
                <a:spcPts val="100"/>
              </a:spcAft>
              <a:buClrTx/>
              <a:buSzTx/>
              <a:buFontTx/>
              <a:buNone/>
              <a:tabLst/>
            </a:pPr>
            <a:r>
              <a:rPr kumimoji="0" lang="en-US" sz="600" b="1" strike="noStrike" kern="0" cap="none" normalizeH="0" baseline="0" noProof="0">
                <a:ln>
                  <a:noFill/>
                </a:ln>
                <a:solidFill>
                  <a:srgbClr val="D70012"/>
                </a:solidFill>
                <a:effectLst/>
                <a:uLnTx/>
                <a:uFillTx/>
                <a:ea typeface="+mn-ea"/>
                <a:cs typeface="+mn-cs"/>
              </a:rPr>
              <a:t>Internal </a:t>
            </a:r>
            <a:r>
              <a:rPr kumimoji="0" lang="en-US" sz="600" strike="noStrike" kern="0" cap="none" normalizeH="0" baseline="0" noProof="0">
                <a:ln>
                  <a:noFill/>
                </a:ln>
                <a:solidFill>
                  <a:srgbClr val="000000"/>
                </a:solidFill>
                <a:effectLst/>
                <a:uLnTx/>
                <a:uFillTx/>
                <a:ea typeface="+mn-ea"/>
                <a:cs typeface="+mn-cs"/>
              </a:rPr>
              <a:t>| TT-CA/PRM | 03/07/2018</a:t>
            </a:r>
            <a:endParaRPr kumimoji="0" lang="en-US" sz="600" strike="noStrike" kern="0" cap="none" normalizeH="0" baseline="0" noProof="0" dirty="0">
              <a:ln>
                <a:noFill/>
              </a:ln>
              <a:solidFill>
                <a:srgbClr val="000000"/>
              </a:solidFill>
              <a:effectLst/>
              <a:uLnTx/>
              <a:uFillTx/>
              <a:ea typeface="+mn-ea"/>
              <a:cs typeface="+mn-cs"/>
            </a:endParaRPr>
          </a:p>
        </p:txBody>
      </p:sp>
      <p:sp>
        <p:nvSpPr>
          <p:cNvPr id="10" name="object 51">
            <a:extLst>
              <a:ext uri="{FF2B5EF4-FFF2-40B4-BE49-F238E27FC236}">
                <a16:creationId xmlns:a16="http://schemas.microsoft.com/office/drawing/2014/main" id="{42E63D3A-F732-4575-AEAE-AD5D752529FD}"/>
              </a:ext>
            </a:extLst>
          </p:cNvPr>
          <p:cNvSpPr/>
          <p:nvPr>
            <p:custDataLst>
              <p:tags r:id="rId5"/>
            </p:custDataLst>
          </p:nvPr>
        </p:nvSpPr>
        <p:spPr>
          <a:xfrm>
            <a:off x="5084844" y="10254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11" name="object 35__">
            <a:extLst>
              <a:ext uri="{FF2B5EF4-FFF2-40B4-BE49-F238E27FC236}">
                <a16:creationId xmlns:a16="http://schemas.microsoft.com/office/drawing/2014/main" id="{84241881-8EA7-4F9D-8D49-FBC67BBC5751}"/>
              </a:ext>
            </a:extLst>
          </p:cNvPr>
          <p:cNvSpPr/>
          <p:nvPr>
            <p:custDataLst>
              <p:tags r:id="rId6"/>
            </p:custDataLst>
          </p:nvPr>
        </p:nvSpPr>
        <p:spPr>
          <a:xfrm rot="5400000">
            <a:off x="2461058" y="9228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2" name="Rectangle 11">
            <a:extLst>
              <a:ext uri="{FF2B5EF4-FFF2-40B4-BE49-F238E27FC236}">
                <a16:creationId xmlns:a16="http://schemas.microsoft.com/office/drawing/2014/main" id="{733F5CFB-9B89-4674-90C0-853BD57ABD63}"/>
              </a:ext>
            </a:extLst>
          </p:cNvPr>
          <p:cNvSpPr/>
          <p:nvPr>
            <p:custDataLst>
              <p:tags r:id="rId7"/>
            </p:custDataLst>
          </p:nvPr>
        </p:nvSpPr>
        <p:spPr>
          <a:xfrm>
            <a:off x="177184" y="1159582"/>
            <a:ext cx="2326278" cy="369332"/>
          </a:xfrm>
          <a:prstGeom prst="rect">
            <a:avLst/>
          </a:prstGeom>
        </p:spPr>
        <p:txBody>
          <a:bodyPr wrap="none">
            <a:spAutoFit/>
          </a:bodyPr>
          <a:lstStyle/>
          <a:p>
            <a:r>
              <a:rPr lang="tr-TR" b="1" dirty="0"/>
              <a:t>5 step </a:t>
            </a:r>
            <a:r>
              <a:rPr lang="tr-TR" b="1" dirty="0" err="1"/>
              <a:t>swing</a:t>
            </a:r>
            <a:r>
              <a:rPr lang="tr-TR" b="1" dirty="0"/>
              <a:t> </a:t>
            </a:r>
            <a:r>
              <a:rPr lang="tr-TR" b="1" dirty="0" err="1"/>
              <a:t>louver</a:t>
            </a:r>
            <a:endParaRPr lang="en-US" dirty="0"/>
          </a:p>
        </p:txBody>
      </p:sp>
      <p:sp>
        <p:nvSpPr>
          <p:cNvPr id="13" name="Flowchart: Manual Operation 12">
            <a:extLst>
              <a:ext uri="{FF2B5EF4-FFF2-40B4-BE49-F238E27FC236}">
                <a16:creationId xmlns:a16="http://schemas.microsoft.com/office/drawing/2014/main" id="{9AB55CC7-1200-40C1-ABE6-CF8D53F5FB04}"/>
              </a:ext>
            </a:extLst>
          </p:cNvPr>
          <p:cNvSpPr/>
          <p:nvPr>
            <p:custDataLst>
              <p:tags r:id="rId8"/>
            </p:custDataLst>
          </p:nvPr>
        </p:nvSpPr>
        <p:spPr>
          <a:xfrm>
            <a:off x="3932023" y="1147862"/>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 </a:t>
            </a:r>
            <a:endParaRPr kumimoji="0" lang="en-US" sz="14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14" name="Flowchart: Manual Operation 13">
            <a:extLst>
              <a:ext uri="{FF2B5EF4-FFF2-40B4-BE49-F238E27FC236}">
                <a16:creationId xmlns:a16="http://schemas.microsoft.com/office/drawing/2014/main" id="{CBC8387C-F746-491A-A273-58EFCB4F1825}"/>
              </a:ext>
            </a:extLst>
          </p:cNvPr>
          <p:cNvSpPr/>
          <p:nvPr>
            <p:custDataLst>
              <p:tags r:id="rId9"/>
            </p:custDataLst>
          </p:nvPr>
        </p:nvSpPr>
        <p:spPr>
          <a:xfrm>
            <a:off x="3986084" y="3481425"/>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a:t>
            </a:r>
            <a:endParaRPr kumimoji="0" lang="en-US" sz="14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15" name="Flowchart: Manual Operation 14">
            <a:extLst>
              <a:ext uri="{FF2B5EF4-FFF2-40B4-BE49-F238E27FC236}">
                <a16:creationId xmlns:a16="http://schemas.microsoft.com/office/drawing/2014/main" id="{4DDCBB8F-A39C-4549-92D6-42B8ADC7C625}"/>
              </a:ext>
            </a:extLst>
          </p:cNvPr>
          <p:cNvSpPr/>
          <p:nvPr>
            <p:custDataLst>
              <p:tags r:id="rId10"/>
            </p:custDataLst>
          </p:nvPr>
        </p:nvSpPr>
        <p:spPr>
          <a:xfrm>
            <a:off x="9285981" y="1163512"/>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a:t>
            </a:r>
            <a:r>
              <a:rPr lang="tr-TR" sz="800" b="1" kern="0" dirty="0">
                <a:solidFill>
                  <a:schemeClr val="bg1"/>
                </a:solidFill>
                <a:latin typeface="Calibri" panose="020F0502020204030204" pitchFamily="34" charset="0"/>
              </a:rPr>
              <a:t> </a:t>
            </a:r>
            <a:endParaRPr kumimoji="0" lang="en-US" sz="8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16" name="object 35_____">
            <a:extLst>
              <a:ext uri="{FF2B5EF4-FFF2-40B4-BE49-F238E27FC236}">
                <a16:creationId xmlns:a16="http://schemas.microsoft.com/office/drawing/2014/main" id="{C5FEFE30-39A5-4F8B-994E-5AD5A994EBB1}"/>
              </a:ext>
            </a:extLst>
          </p:cNvPr>
          <p:cNvSpPr/>
          <p:nvPr>
            <p:custDataLst>
              <p:tags r:id="rId11"/>
            </p:custDataLst>
          </p:nvPr>
        </p:nvSpPr>
        <p:spPr>
          <a:xfrm rot="5400000">
            <a:off x="7541153" y="9133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7" name="Flowchart: Manual Operation 16">
            <a:extLst>
              <a:ext uri="{FF2B5EF4-FFF2-40B4-BE49-F238E27FC236}">
                <a16:creationId xmlns:a16="http://schemas.microsoft.com/office/drawing/2014/main" id="{0588791A-A66D-4DE1-9B2B-2CAD39FD8C45}"/>
              </a:ext>
            </a:extLst>
          </p:cNvPr>
          <p:cNvSpPr/>
          <p:nvPr>
            <p:custDataLst>
              <p:tags r:id="rId12"/>
            </p:custDataLst>
          </p:nvPr>
        </p:nvSpPr>
        <p:spPr>
          <a:xfrm>
            <a:off x="9285981" y="3555215"/>
            <a:ext cx="979514" cy="285131"/>
          </a:xfrm>
          <a:prstGeom prst="flowChartManualOperation">
            <a:avLst/>
          </a:prstGeom>
          <a:ln/>
        </p:spPr>
        <p:style>
          <a:lnRef idx="1">
            <a:schemeClr val="accent6"/>
          </a:lnRef>
          <a:fillRef idx="3">
            <a:schemeClr val="accent6"/>
          </a:fillRef>
          <a:effectRef idx="2">
            <a:schemeClr val="accent6"/>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chemeClr val="bg1"/>
                </a:solidFill>
                <a:latin typeface="Calibri" panose="020F0502020204030204" pitchFamily="34" charset="0"/>
              </a:rPr>
              <a:t>NEW </a:t>
            </a:r>
            <a:endParaRPr kumimoji="0" lang="en-US" sz="1400" b="1" u="none" strike="noStrike" kern="0" cap="none" spc="0" normalizeH="0" baseline="0" noProof="0" dirty="0">
              <a:ln>
                <a:noFill/>
              </a:ln>
              <a:solidFill>
                <a:schemeClr val="bg1"/>
              </a:solidFill>
              <a:effectLst/>
              <a:uLnTx/>
              <a:uFillTx/>
              <a:latin typeface="Calibri" panose="020F0502020204030204" pitchFamily="34" charset="0"/>
            </a:endParaRPr>
          </a:p>
        </p:txBody>
      </p:sp>
      <p:sp>
        <p:nvSpPr>
          <p:cNvPr id="18" name="Rectangle 4_">
            <a:extLst>
              <a:ext uri="{FF2B5EF4-FFF2-40B4-BE49-F238E27FC236}">
                <a16:creationId xmlns:a16="http://schemas.microsoft.com/office/drawing/2014/main" id="{D9A046D4-00F5-4E53-A5C7-9B063110798C}"/>
              </a:ext>
            </a:extLst>
          </p:cNvPr>
          <p:cNvSpPr/>
          <p:nvPr>
            <p:custDataLst>
              <p:tags r:id="rId13"/>
            </p:custDataLst>
          </p:nvPr>
        </p:nvSpPr>
        <p:spPr>
          <a:xfrm>
            <a:off x="273948" y="3432008"/>
            <a:ext cx="2664191" cy="369332"/>
          </a:xfrm>
          <a:prstGeom prst="rect">
            <a:avLst/>
          </a:prstGeom>
        </p:spPr>
        <p:txBody>
          <a:bodyPr wrap="none">
            <a:spAutoFit/>
          </a:bodyPr>
          <a:lstStyle/>
          <a:p>
            <a:r>
              <a:rPr lang="tr-TR" b="1" dirty="0" err="1"/>
              <a:t>Timer</a:t>
            </a:r>
            <a:r>
              <a:rPr lang="tr-TR" b="1" dirty="0"/>
              <a:t> ON &amp; </a:t>
            </a:r>
            <a:r>
              <a:rPr lang="tr-TR" b="1" dirty="0" err="1"/>
              <a:t>Timer</a:t>
            </a:r>
            <a:r>
              <a:rPr lang="tr-TR" b="1" dirty="0"/>
              <a:t> OFF</a:t>
            </a:r>
            <a:endParaRPr lang="en-US" dirty="0"/>
          </a:p>
        </p:txBody>
      </p:sp>
      <p:sp>
        <p:nvSpPr>
          <p:cNvPr id="19" name="Rectangle 4__">
            <a:extLst>
              <a:ext uri="{FF2B5EF4-FFF2-40B4-BE49-F238E27FC236}">
                <a16:creationId xmlns:a16="http://schemas.microsoft.com/office/drawing/2014/main" id="{A844348E-A29F-4CB1-A554-D5F75633428B}"/>
              </a:ext>
            </a:extLst>
          </p:cNvPr>
          <p:cNvSpPr/>
          <p:nvPr>
            <p:custDataLst>
              <p:tags r:id="rId14"/>
            </p:custDataLst>
          </p:nvPr>
        </p:nvSpPr>
        <p:spPr>
          <a:xfrm>
            <a:off x="5680251" y="1159582"/>
            <a:ext cx="1467068" cy="369332"/>
          </a:xfrm>
          <a:prstGeom prst="rect">
            <a:avLst/>
          </a:prstGeom>
        </p:spPr>
        <p:txBody>
          <a:bodyPr wrap="none">
            <a:spAutoFit/>
          </a:bodyPr>
          <a:lstStyle/>
          <a:p>
            <a:pPr>
              <a:spcBef>
                <a:spcPct val="50000"/>
              </a:spcBef>
              <a:buClr>
                <a:srgbClr val="000000"/>
              </a:buClr>
              <a:buSzPct val="100000"/>
            </a:pPr>
            <a:r>
              <a:rPr lang="tr-TR" altLang="en-US" b="1" dirty="0" err="1">
                <a:solidFill>
                  <a:srgbClr val="000000"/>
                </a:solidFill>
              </a:rPr>
              <a:t>Sleep</a:t>
            </a:r>
            <a:r>
              <a:rPr lang="tr-TR" altLang="en-US" b="1" dirty="0">
                <a:solidFill>
                  <a:srgbClr val="000000"/>
                </a:solidFill>
              </a:rPr>
              <a:t> </a:t>
            </a:r>
            <a:r>
              <a:rPr lang="tr-TR" altLang="en-US" b="1" dirty="0" err="1">
                <a:solidFill>
                  <a:srgbClr val="000000"/>
                </a:solidFill>
              </a:rPr>
              <a:t>Mode</a:t>
            </a:r>
            <a:endParaRPr lang="en-US" altLang="en-US" b="1" dirty="0">
              <a:solidFill>
                <a:srgbClr val="000000"/>
              </a:solidFill>
            </a:endParaRPr>
          </a:p>
        </p:txBody>
      </p:sp>
      <p:sp>
        <p:nvSpPr>
          <p:cNvPr id="20" name="Rectangle 4___">
            <a:extLst>
              <a:ext uri="{FF2B5EF4-FFF2-40B4-BE49-F238E27FC236}">
                <a16:creationId xmlns:a16="http://schemas.microsoft.com/office/drawing/2014/main" id="{4D2EF603-65BA-4574-9A7A-0234DD96ED53}"/>
              </a:ext>
            </a:extLst>
          </p:cNvPr>
          <p:cNvSpPr/>
          <p:nvPr>
            <p:custDataLst>
              <p:tags r:id="rId15"/>
            </p:custDataLst>
          </p:nvPr>
        </p:nvSpPr>
        <p:spPr>
          <a:xfrm>
            <a:off x="5707679" y="3468743"/>
            <a:ext cx="2249334" cy="369332"/>
          </a:xfrm>
          <a:prstGeom prst="rect">
            <a:avLst/>
          </a:prstGeom>
        </p:spPr>
        <p:txBody>
          <a:bodyPr wrap="none">
            <a:spAutoFit/>
          </a:bodyPr>
          <a:lstStyle/>
          <a:p>
            <a:r>
              <a:rPr lang="tr-TR" b="1" dirty="0" err="1"/>
              <a:t>Key</a:t>
            </a:r>
            <a:r>
              <a:rPr lang="tr-TR" b="1" dirty="0"/>
              <a:t> </a:t>
            </a:r>
            <a:r>
              <a:rPr lang="tr-TR" b="1" dirty="0" err="1"/>
              <a:t>Lock</a:t>
            </a:r>
            <a:r>
              <a:rPr lang="tr-TR" b="1" dirty="0"/>
              <a:t> </a:t>
            </a:r>
            <a:r>
              <a:rPr lang="tr-TR" b="1" dirty="0" err="1"/>
              <a:t>Function</a:t>
            </a:r>
            <a:endParaRPr lang="en-US" dirty="0"/>
          </a:p>
        </p:txBody>
      </p:sp>
      <p:pic>
        <p:nvPicPr>
          <p:cNvPr id="21" name="Picture 6" descr="https://ss3.bdstatic.com/70cFv8Sh_Q1YnxGkpoWK1HF6hhy/it/u=2706315953,2198624480&amp;fm=200&amp;gp=0.jpg">
            <a:extLst>
              <a:ext uri="{FF2B5EF4-FFF2-40B4-BE49-F238E27FC236}">
                <a16:creationId xmlns:a16="http://schemas.microsoft.com/office/drawing/2014/main" id="{A7447E63-FF3D-4925-8A30-C3AAAA73719A}"/>
              </a:ext>
            </a:extLst>
          </p:cNvPr>
          <p:cNvPicPr>
            <a:picLocks noChangeAspect="1" noChangeArrowheads="1"/>
          </p:cNvPicPr>
          <p:nvPr>
            <p:custDataLst>
              <p:tags r:id="rId16"/>
            </p:custDataLst>
          </p:nvPr>
        </p:nvPicPr>
        <p:blipFill>
          <a:blip r:embed="rId24">
            <a:extLst>
              <a:ext uri="{28A0092B-C50C-407E-A947-70E740481C1C}">
                <a14:useLocalDpi xmlns:a14="http://schemas.microsoft.com/office/drawing/2010/main" val="0"/>
              </a:ext>
            </a:extLst>
          </a:blip>
          <a:srcRect/>
          <a:stretch>
            <a:fillRect/>
          </a:stretch>
        </p:blipFill>
        <p:spPr bwMode="auto">
          <a:xfrm>
            <a:off x="7867399" y="1735710"/>
            <a:ext cx="1941503" cy="1297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Dikdörtgen 2">
            <a:extLst>
              <a:ext uri="{FF2B5EF4-FFF2-40B4-BE49-F238E27FC236}">
                <a16:creationId xmlns:a16="http://schemas.microsoft.com/office/drawing/2014/main" id="{363D1D06-F0F9-46AD-9645-7E956EE4F773}"/>
              </a:ext>
            </a:extLst>
          </p:cNvPr>
          <p:cNvSpPr/>
          <p:nvPr>
            <p:custDataLst>
              <p:tags r:id="rId17"/>
            </p:custDataLst>
          </p:nvPr>
        </p:nvSpPr>
        <p:spPr>
          <a:xfrm>
            <a:off x="2844539" y="1870665"/>
            <a:ext cx="2031694" cy="861774"/>
          </a:xfrm>
          <a:prstGeom prst="rect">
            <a:avLst/>
          </a:prstGeom>
        </p:spPr>
        <p:txBody>
          <a:bodyPr wrap="square">
            <a:spAutoFit/>
          </a:bodyPr>
          <a:lstStyle/>
          <a:p>
            <a:r>
              <a:rPr lang="en-US" sz="1000" dirty="0"/>
              <a:t>The air is comfortably spread upwards and downwards thanks to the 5-step swing louver that can be</a:t>
            </a:r>
            <a:r>
              <a:rPr lang="tr-TR" sz="1000" dirty="0"/>
              <a:t> </a:t>
            </a:r>
            <a:r>
              <a:rPr lang="en-US" sz="1000" dirty="0"/>
              <a:t>programmed via the controller.</a:t>
            </a:r>
            <a:endParaRPr lang="en-GB" sz="1000" dirty="0"/>
          </a:p>
        </p:txBody>
      </p:sp>
      <p:pic>
        <p:nvPicPr>
          <p:cNvPr id="23" name="Resim 9">
            <a:extLst>
              <a:ext uri="{FF2B5EF4-FFF2-40B4-BE49-F238E27FC236}">
                <a16:creationId xmlns:a16="http://schemas.microsoft.com/office/drawing/2014/main" id="{57864AD8-5E9E-4083-B816-EED6C0E2CDCD}"/>
              </a:ext>
            </a:extLst>
          </p:cNvPr>
          <p:cNvPicPr>
            <a:picLocks noChangeAspect="1"/>
          </p:cNvPicPr>
          <p:nvPr>
            <p:custDataLst>
              <p:tags r:id="rId18"/>
            </p:custDataLst>
          </p:nvPr>
        </p:nvPicPr>
        <p:blipFill>
          <a:blip r:embed="rId25"/>
          <a:stretch>
            <a:fillRect/>
          </a:stretch>
        </p:blipFill>
        <p:spPr>
          <a:xfrm>
            <a:off x="410845" y="1586623"/>
            <a:ext cx="1829539" cy="1305453"/>
          </a:xfrm>
          <a:prstGeom prst="rect">
            <a:avLst/>
          </a:prstGeom>
        </p:spPr>
      </p:pic>
      <p:sp>
        <p:nvSpPr>
          <p:cNvPr id="24" name="Dikdörtgen 11">
            <a:extLst>
              <a:ext uri="{FF2B5EF4-FFF2-40B4-BE49-F238E27FC236}">
                <a16:creationId xmlns:a16="http://schemas.microsoft.com/office/drawing/2014/main" id="{ABD74EC5-96BD-4BBF-BE0E-D8B39DFC058E}"/>
              </a:ext>
            </a:extLst>
          </p:cNvPr>
          <p:cNvSpPr/>
          <p:nvPr>
            <p:custDataLst>
              <p:tags r:id="rId19"/>
            </p:custDataLst>
          </p:nvPr>
        </p:nvSpPr>
        <p:spPr>
          <a:xfrm>
            <a:off x="5190433" y="1826642"/>
            <a:ext cx="2615875" cy="1015663"/>
          </a:xfrm>
          <a:prstGeom prst="rect">
            <a:avLst/>
          </a:prstGeom>
        </p:spPr>
        <p:txBody>
          <a:bodyPr wrap="square">
            <a:spAutoFit/>
          </a:bodyPr>
          <a:lstStyle/>
          <a:p>
            <a:r>
              <a:rPr lang="tr-TR" sz="1000" dirty="0" err="1">
                <a:latin typeface="+mj-lt"/>
                <a:ea typeface="Calibri" panose="020F0502020204030204" pitchFamily="34" charset="0"/>
              </a:rPr>
              <a:t>Sleep</a:t>
            </a:r>
            <a:r>
              <a:rPr lang="en-US" sz="1000" dirty="0">
                <a:latin typeface="+mj-lt"/>
                <a:ea typeface="Calibri" panose="020F0502020204030204" pitchFamily="34" charset="0"/>
              </a:rPr>
              <a:t> mode logic, after receive the 'sleep mode' command, the unit will work in cooling/heating mode with auto fan. After 8 hours, or receive the OFF command, or switch to other mode, the unit will quit silent mode</a:t>
            </a:r>
            <a:endParaRPr lang="en-GB" sz="1000" dirty="0">
              <a:latin typeface="+mj-lt"/>
            </a:endParaRPr>
          </a:p>
        </p:txBody>
      </p:sp>
      <p:pic>
        <p:nvPicPr>
          <p:cNvPr id="25" name="Picture 24">
            <a:extLst>
              <a:ext uri="{FF2B5EF4-FFF2-40B4-BE49-F238E27FC236}">
                <a16:creationId xmlns:a16="http://schemas.microsoft.com/office/drawing/2014/main" id="{46D6BE03-48D1-4C4E-83D1-84D299FBCA89}"/>
              </a:ext>
            </a:extLst>
          </p:cNvPr>
          <p:cNvPicPr>
            <a:picLocks noChangeAspect="1"/>
          </p:cNvPicPr>
          <p:nvPr>
            <p:custDataLst>
              <p:tags r:id="rId20"/>
            </p:custDataLst>
          </p:nvPr>
        </p:nvPicPr>
        <p:blipFill rotWithShape="1">
          <a:blip r:embed="rId26"/>
          <a:srcRect l="35440" t="55437" r="39241" b="28826"/>
          <a:stretch/>
        </p:blipFill>
        <p:spPr>
          <a:xfrm>
            <a:off x="3965844" y="3912728"/>
            <a:ext cx="794977" cy="1649243"/>
          </a:xfrm>
          <a:prstGeom prst="rect">
            <a:avLst/>
          </a:prstGeom>
        </p:spPr>
      </p:pic>
      <p:pic>
        <p:nvPicPr>
          <p:cNvPr id="26" name="Picture 25">
            <a:extLst>
              <a:ext uri="{FF2B5EF4-FFF2-40B4-BE49-F238E27FC236}">
                <a16:creationId xmlns:a16="http://schemas.microsoft.com/office/drawing/2014/main" id="{48E9A8CE-699D-4DD9-856F-866A339E18EA}"/>
              </a:ext>
            </a:extLst>
          </p:cNvPr>
          <p:cNvPicPr>
            <a:picLocks noChangeAspect="1"/>
          </p:cNvPicPr>
          <p:nvPr>
            <p:custDataLst>
              <p:tags r:id="rId21"/>
            </p:custDataLst>
          </p:nvPr>
        </p:nvPicPr>
        <p:blipFill rotWithShape="1">
          <a:blip r:embed="rId27"/>
          <a:srcRect l="8295" t="9005"/>
          <a:stretch/>
        </p:blipFill>
        <p:spPr>
          <a:xfrm>
            <a:off x="254707" y="4364013"/>
            <a:ext cx="3442943" cy="658979"/>
          </a:xfrm>
          <a:prstGeom prst="rect">
            <a:avLst/>
          </a:prstGeom>
        </p:spPr>
      </p:pic>
      <p:pic>
        <p:nvPicPr>
          <p:cNvPr id="27" name="Picture 26">
            <a:extLst>
              <a:ext uri="{FF2B5EF4-FFF2-40B4-BE49-F238E27FC236}">
                <a16:creationId xmlns:a16="http://schemas.microsoft.com/office/drawing/2014/main" id="{1B3F07AA-8DC4-453B-8B98-B31486F7B924}"/>
              </a:ext>
            </a:extLst>
          </p:cNvPr>
          <p:cNvPicPr>
            <a:picLocks noChangeAspect="1"/>
          </p:cNvPicPr>
          <p:nvPr>
            <p:custDataLst>
              <p:tags r:id="rId22"/>
            </p:custDataLst>
          </p:nvPr>
        </p:nvPicPr>
        <p:blipFill rotWithShape="1">
          <a:blip r:embed="rId26"/>
          <a:srcRect l="2240" t="71349" r="8211" b="17919"/>
          <a:stretch/>
        </p:blipFill>
        <p:spPr>
          <a:xfrm>
            <a:off x="6279032" y="4177005"/>
            <a:ext cx="3130827" cy="1252406"/>
          </a:xfrm>
          <a:prstGeom prst="rect">
            <a:avLst/>
          </a:prstGeom>
        </p:spPr>
      </p:pic>
      <p:sp>
        <p:nvSpPr>
          <p:cNvPr id="8" name="Title 7">
            <a:extLst>
              <a:ext uri="{FF2B5EF4-FFF2-40B4-BE49-F238E27FC236}">
                <a16:creationId xmlns:a16="http://schemas.microsoft.com/office/drawing/2014/main" id="{F7CB1E58-8B7A-4E6D-A694-5F09467DA0E3}"/>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24342946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Controllers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ARC C IR</a:t>
            </a:r>
          </a:p>
          <a:p>
            <a:pPr marL="285750" indent="-285750" fontAlgn="auto">
              <a:lnSpc>
                <a:spcPct val="200000"/>
              </a:lnSpc>
              <a:spcAft>
                <a:spcPts val="0"/>
              </a:spcAft>
              <a:buFont typeface="Wingdings" panose="05000000000000000000" pitchFamily="2" charset="2"/>
              <a:buChar char="Ø"/>
            </a:pPr>
            <a:r>
              <a:rPr lang="de-DE" sz="1800"/>
              <a:t>ARC C-1 &amp; H-1</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MT</a:t>
            </a:r>
          </a:p>
          <a:p>
            <a:pPr fontAlgn="auto">
              <a:lnSpc>
                <a:spcPct val="200000"/>
              </a:lnSpc>
              <a:spcAft>
                <a:spcPts val="0"/>
              </a:spcAft>
            </a:pPr>
            <a:endParaRPr lang="de-DE" sz="1800">
              <a:solidFill>
                <a:schemeClr val="bg1">
                  <a:lumMod val="65000"/>
                </a:schemeClr>
              </a:solidFill>
            </a:endParaRPr>
          </a:p>
          <a:p>
            <a:pPr fontAlgn="auto">
              <a:lnSpc>
                <a:spcPct val="200000"/>
              </a:lnSpc>
              <a:spcAft>
                <a:spcPts val="0"/>
              </a:spcAft>
            </a:pPr>
            <a:r>
              <a:rPr lang="de-DE" sz="1800">
                <a:solidFill>
                  <a:schemeClr val="bg1">
                    <a:lumMod val="65000"/>
                  </a:schemeClr>
                </a:solidFill>
              </a:rPr>
              <a:t>Accessories</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 – CM</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 - XYE</a:t>
            </a:r>
            <a:br>
              <a:rPr lang="de-DE" sz="1800">
                <a:solidFill>
                  <a:schemeClr val="bg1">
                    <a:lumMod val="65000"/>
                  </a:schemeClr>
                </a:solidFill>
              </a:rPr>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2173822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en-US" dirty="0"/>
              <a:t>ARC C-1 &amp; H-1   -  Wired Controllers</a:t>
            </a:r>
          </a:p>
          <a:p>
            <a:pPr lvl="0"/>
            <a:endParaRPr lang="en-US" dirty="0"/>
          </a:p>
        </p:txBody>
      </p:sp>
      <p:pic>
        <p:nvPicPr>
          <p:cNvPr id="29" name="Picture 28">
            <a:extLst>
              <a:ext uri="{FF2B5EF4-FFF2-40B4-BE49-F238E27FC236}">
                <a16:creationId xmlns:a16="http://schemas.microsoft.com/office/drawing/2014/main" id="{BE3CE1B1-A1C7-4548-ABBF-A53FA40E8DD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16621" t="3705" r="8642" b="4162"/>
          <a:stretch/>
        </p:blipFill>
        <p:spPr>
          <a:xfrm>
            <a:off x="3439364" y="2204355"/>
            <a:ext cx="2392275" cy="1966066"/>
          </a:xfrm>
          <a:prstGeom prst="rect">
            <a:avLst/>
          </a:prstGeom>
          <a:ln>
            <a:noFill/>
          </a:ln>
          <a:effectLst>
            <a:outerShdw blurRad="190500" algn="tl" rotWithShape="0">
              <a:srgbClr val="000000">
                <a:alpha val="70000"/>
              </a:srgbClr>
            </a:outerShdw>
          </a:effectLst>
        </p:spPr>
      </p:pic>
      <p:sp>
        <p:nvSpPr>
          <p:cNvPr id="32" name="Rectangle 13">
            <a:extLst>
              <a:ext uri="{FF2B5EF4-FFF2-40B4-BE49-F238E27FC236}">
                <a16:creationId xmlns:a16="http://schemas.microsoft.com/office/drawing/2014/main" id="{304BBCCE-87AE-4413-9213-D92826527429}"/>
              </a:ext>
            </a:extLst>
          </p:cNvPr>
          <p:cNvSpPr>
            <a:spLocks noChangeArrowheads="1"/>
          </p:cNvSpPr>
          <p:nvPr>
            <p:custDataLst>
              <p:tags r:id="rId1"/>
            </p:custDataLst>
          </p:nvPr>
        </p:nvSpPr>
        <p:spPr bwMode="auto">
          <a:xfrm>
            <a:off x="645277" y="3974086"/>
            <a:ext cx="2349544" cy="12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err="1">
                <a:solidFill>
                  <a:srgbClr val="000000"/>
                </a:solidFill>
              </a:rPr>
              <a:t>Easy</a:t>
            </a:r>
            <a:r>
              <a:rPr lang="tr-TR" altLang="en-US" sz="1400" dirty="0">
                <a:solidFill>
                  <a:srgbClr val="000000"/>
                </a:solidFill>
              </a:rPr>
              <a:t> Handling</a:t>
            </a:r>
          </a:p>
          <a:p>
            <a:pPr>
              <a:lnSpc>
                <a:spcPct val="100000"/>
              </a:lnSpc>
              <a:spcBef>
                <a:spcPct val="50000"/>
              </a:spcBef>
              <a:buClr>
                <a:srgbClr val="000000"/>
              </a:buClr>
              <a:buSzPct val="100000"/>
              <a:buNone/>
            </a:pPr>
            <a:r>
              <a:rPr lang="en-US" altLang="en-US" sz="1400" dirty="0">
                <a:solidFill>
                  <a:srgbClr val="000000"/>
                </a:solidFill>
              </a:rPr>
              <a:t>Clear-text information line, </a:t>
            </a:r>
          </a:p>
          <a:p>
            <a:pPr>
              <a:lnSpc>
                <a:spcPct val="100000"/>
              </a:lnSpc>
              <a:spcBef>
                <a:spcPct val="50000"/>
              </a:spcBef>
              <a:buClr>
                <a:srgbClr val="000000"/>
              </a:buClr>
              <a:buSzPct val="100000"/>
              <a:buNone/>
            </a:pPr>
            <a:r>
              <a:rPr lang="en-US" altLang="en-US" sz="1400" dirty="0">
                <a:solidFill>
                  <a:srgbClr val="000000"/>
                </a:solidFill>
              </a:rPr>
              <a:t>context sensitive</a:t>
            </a:r>
          </a:p>
          <a:p>
            <a:pPr eaLnBrk="1" hangingPunct="1">
              <a:lnSpc>
                <a:spcPct val="100000"/>
              </a:lnSpc>
              <a:spcBef>
                <a:spcPct val="50000"/>
              </a:spcBef>
              <a:buClr>
                <a:srgbClr val="000000"/>
              </a:buClr>
              <a:buSzPct val="100000"/>
              <a:buFontTx/>
              <a:buNone/>
            </a:pPr>
            <a:endParaRPr lang="en-GB" altLang="en-US" sz="1400" dirty="0">
              <a:solidFill>
                <a:srgbClr val="000000"/>
              </a:solidFill>
            </a:endParaRPr>
          </a:p>
        </p:txBody>
      </p:sp>
      <p:sp>
        <p:nvSpPr>
          <p:cNvPr id="33" name="Rectangle 14">
            <a:extLst>
              <a:ext uri="{FF2B5EF4-FFF2-40B4-BE49-F238E27FC236}">
                <a16:creationId xmlns:a16="http://schemas.microsoft.com/office/drawing/2014/main" id="{34CCC6FE-3990-411B-9A39-BFBA3E8308E1}"/>
              </a:ext>
            </a:extLst>
          </p:cNvPr>
          <p:cNvSpPr>
            <a:spLocks noChangeArrowheads="1"/>
          </p:cNvSpPr>
          <p:nvPr>
            <p:custDataLst>
              <p:tags r:id="rId2"/>
            </p:custDataLst>
          </p:nvPr>
        </p:nvSpPr>
        <p:spPr bwMode="auto">
          <a:xfrm>
            <a:off x="7103268" y="2162750"/>
            <a:ext cx="3148419"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a:solidFill>
                  <a:srgbClr val="000000"/>
                </a:solidFill>
              </a:rPr>
              <a:t>Advanced </a:t>
            </a:r>
            <a:r>
              <a:rPr lang="tr-TR" altLang="en-US" sz="1400" dirty="0" err="1">
                <a:solidFill>
                  <a:srgbClr val="000000"/>
                </a:solidFill>
              </a:rPr>
              <a:t>Functions</a:t>
            </a:r>
            <a:r>
              <a:rPr lang="tr-TR" altLang="en-US" sz="1400" dirty="0">
                <a:solidFill>
                  <a:srgbClr val="000000"/>
                </a:solidFill>
              </a:rPr>
              <a:t>*</a:t>
            </a:r>
            <a:br>
              <a:rPr lang="en-GB" altLang="en-US" sz="1400" dirty="0">
                <a:solidFill>
                  <a:srgbClr val="000000"/>
                </a:solidFill>
              </a:rPr>
            </a:br>
            <a:r>
              <a:rPr lang="tr-TR" altLang="en-US" sz="1400" dirty="0" err="1">
                <a:solidFill>
                  <a:srgbClr val="000000"/>
                </a:solidFill>
              </a:rPr>
              <a:t>Away</a:t>
            </a:r>
            <a:r>
              <a:rPr lang="tr-TR" altLang="en-US" sz="1400" dirty="0">
                <a:solidFill>
                  <a:srgbClr val="000000"/>
                </a:solidFill>
              </a:rPr>
              <a:t> </a:t>
            </a:r>
            <a:r>
              <a:rPr lang="tr-TR" altLang="en-US" sz="1400" dirty="0" err="1">
                <a:solidFill>
                  <a:srgbClr val="000000"/>
                </a:solidFill>
              </a:rPr>
              <a:t>Mode</a:t>
            </a:r>
            <a:r>
              <a:rPr lang="tr-TR" altLang="en-US" sz="1400" dirty="0">
                <a:solidFill>
                  <a:srgbClr val="000000"/>
                </a:solidFill>
              </a:rPr>
              <a:t>, </a:t>
            </a:r>
            <a:r>
              <a:rPr lang="tr-TR" altLang="en-US" sz="1400" dirty="0" err="1">
                <a:solidFill>
                  <a:srgbClr val="000000"/>
                </a:solidFill>
              </a:rPr>
              <a:t>Eco</a:t>
            </a:r>
            <a:endParaRPr lang="tr-TR" altLang="en-US" sz="1400" dirty="0">
              <a:solidFill>
                <a:srgbClr val="000000"/>
              </a:solidFill>
            </a:endParaRPr>
          </a:p>
          <a:p>
            <a:pPr eaLnBrk="1" hangingPunct="1">
              <a:lnSpc>
                <a:spcPct val="100000"/>
              </a:lnSpc>
              <a:spcBef>
                <a:spcPct val="50000"/>
              </a:spcBef>
              <a:buClr>
                <a:srgbClr val="000000"/>
              </a:buClr>
              <a:buSzPct val="100000"/>
              <a:buFontTx/>
              <a:buNone/>
            </a:pPr>
            <a:r>
              <a:rPr lang="tr-TR" altLang="en-US" sz="1400" dirty="0">
                <a:solidFill>
                  <a:srgbClr val="000000"/>
                </a:solidFill>
              </a:rPr>
              <a:t>Sleep, </a:t>
            </a:r>
            <a:r>
              <a:rPr lang="tr-TR" altLang="en-US" sz="1400" dirty="0" err="1">
                <a:solidFill>
                  <a:srgbClr val="000000"/>
                </a:solidFill>
              </a:rPr>
              <a:t>Power</a:t>
            </a:r>
            <a:r>
              <a:rPr lang="tr-TR" altLang="en-US" sz="1400" dirty="0">
                <a:solidFill>
                  <a:srgbClr val="000000"/>
                </a:solidFill>
              </a:rPr>
              <a:t> Heat &amp; Power Cool</a:t>
            </a:r>
            <a:endParaRPr lang="en-GB" altLang="en-US" sz="1400" dirty="0">
              <a:solidFill>
                <a:srgbClr val="000000"/>
              </a:solidFill>
            </a:endParaRPr>
          </a:p>
        </p:txBody>
      </p:sp>
      <p:sp>
        <p:nvSpPr>
          <p:cNvPr id="34" name="Line 9">
            <a:extLst>
              <a:ext uri="{FF2B5EF4-FFF2-40B4-BE49-F238E27FC236}">
                <a16:creationId xmlns:a16="http://schemas.microsoft.com/office/drawing/2014/main" id="{47175036-8080-4BDD-AE4E-88F09370A001}"/>
              </a:ext>
            </a:extLst>
          </p:cNvPr>
          <p:cNvSpPr>
            <a:spLocks noChangeShapeType="1"/>
          </p:cNvSpPr>
          <p:nvPr/>
        </p:nvSpPr>
        <p:spPr bwMode="auto">
          <a:xfrm flipH="1" flipV="1">
            <a:off x="2935476" y="3174743"/>
            <a:ext cx="669738" cy="94481"/>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5" name="Line 15">
            <a:extLst>
              <a:ext uri="{FF2B5EF4-FFF2-40B4-BE49-F238E27FC236}">
                <a16:creationId xmlns:a16="http://schemas.microsoft.com/office/drawing/2014/main" id="{77D1B0F7-4903-43A3-8583-79FC83420F6F}"/>
              </a:ext>
            </a:extLst>
          </p:cNvPr>
          <p:cNvSpPr>
            <a:spLocks noChangeShapeType="1"/>
          </p:cNvSpPr>
          <p:nvPr/>
        </p:nvSpPr>
        <p:spPr bwMode="auto">
          <a:xfrm flipV="1">
            <a:off x="2913192" y="3858403"/>
            <a:ext cx="1123549" cy="160108"/>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6" name="Line 15_">
            <a:extLst>
              <a:ext uri="{FF2B5EF4-FFF2-40B4-BE49-F238E27FC236}">
                <a16:creationId xmlns:a16="http://schemas.microsoft.com/office/drawing/2014/main" id="{AB9F0401-9A4A-484A-AE94-A537B489D010}"/>
              </a:ext>
            </a:extLst>
          </p:cNvPr>
          <p:cNvSpPr>
            <a:spLocks noChangeShapeType="1"/>
          </p:cNvSpPr>
          <p:nvPr/>
        </p:nvSpPr>
        <p:spPr bwMode="auto">
          <a:xfrm>
            <a:off x="2586078" y="1806967"/>
            <a:ext cx="964741" cy="947663"/>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7" name="Rectangle 14_">
            <a:extLst>
              <a:ext uri="{FF2B5EF4-FFF2-40B4-BE49-F238E27FC236}">
                <a16:creationId xmlns:a16="http://schemas.microsoft.com/office/drawing/2014/main" id="{304BC65B-7DBC-46A0-93B3-8076541D1799}"/>
              </a:ext>
            </a:extLst>
          </p:cNvPr>
          <p:cNvSpPr>
            <a:spLocks noChangeArrowheads="1"/>
          </p:cNvSpPr>
          <p:nvPr>
            <p:custDataLst>
              <p:tags r:id="rId3"/>
            </p:custDataLst>
          </p:nvPr>
        </p:nvSpPr>
        <p:spPr bwMode="auto">
          <a:xfrm>
            <a:off x="7136606" y="4558897"/>
            <a:ext cx="2780477" cy="25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a:solidFill>
                  <a:srgbClr val="000000"/>
                </a:solidFill>
              </a:rPr>
              <a:t>Wall Socket Lock </a:t>
            </a:r>
            <a:endParaRPr lang="en-GB" altLang="en-US" sz="1400" dirty="0">
              <a:solidFill>
                <a:srgbClr val="000000"/>
              </a:solidFill>
            </a:endParaRPr>
          </a:p>
        </p:txBody>
      </p:sp>
      <p:sp>
        <p:nvSpPr>
          <p:cNvPr id="38" name="Oval 16">
            <a:extLst>
              <a:ext uri="{FF2B5EF4-FFF2-40B4-BE49-F238E27FC236}">
                <a16:creationId xmlns:a16="http://schemas.microsoft.com/office/drawing/2014/main" id="{62E11668-1023-440D-A3FF-5D2CA1F2C491}"/>
              </a:ext>
            </a:extLst>
          </p:cNvPr>
          <p:cNvSpPr>
            <a:spLocks noChangeArrowheads="1"/>
          </p:cNvSpPr>
          <p:nvPr/>
        </p:nvSpPr>
        <p:spPr bwMode="auto">
          <a:xfrm>
            <a:off x="6739733" y="1291211"/>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4</a:t>
            </a:r>
          </a:p>
        </p:txBody>
      </p:sp>
      <p:sp>
        <p:nvSpPr>
          <p:cNvPr id="39" name="Oval 13">
            <a:extLst>
              <a:ext uri="{FF2B5EF4-FFF2-40B4-BE49-F238E27FC236}">
                <a16:creationId xmlns:a16="http://schemas.microsoft.com/office/drawing/2014/main" id="{A556FE8A-6CF6-43FD-9738-4F81C7A7F20A}"/>
              </a:ext>
            </a:extLst>
          </p:cNvPr>
          <p:cNvSpPr>
            <a:spLocks noChangeArrowheads="1"/>
          </p:cNvSpPr>
          <p:nvPr/>
        </p:nvSpPr>
        <p:spPr bwMode="auto">
          <a:xfrm>
            <a:off x="2557607" y="3006566"/>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2</a:t>
            </a:r>
          </a:p>
        </p:txBody>
      </p:sp>
      <p:sp>
        <p:nvSpPr>
          <p:cNvPr id="40" name="Oval 18">
            <a:extLst>
              <a:ext uri="{FF2B5EF4-FFF2-40B4-BE49-F238E27FC236}">
                <a16:creationId xmlns:a16="http://schemas.microsoft.com/office/drawing/2014/main" id="{6C170D49-28E5-4A26-ACF7-7AB084192A20}"/>
              </a:ext>
            </a:extLst>
          </p:cNvPr>
          <p:cNvSpPr>
            <a:spLocks noChangeArrowheads="1"/>
          </p:cNvSpPr>
          <p:nvPr/>
        </p:nvSpPr>
        <p:spPr bwMode="auto">
          <a:xfrm>
            <a:off x="6750845" y="4467800"/>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tr-TR" sz="1600" b="1" dirty="0">
                <a:solidFill>
                  <a:srgbClr val="FFFFFF"/>
                </a:solidFill>
                <a:effectLst>
                  <a:outerShdw blurRad="38100" dist="38100" dir="2700000" algn="tl">
                    <a:srgbClr val="000000"/>
                  </a:outerShdw>
                </a:effectLst>
                <a:latin typeface="Arial" charset="0"/>
              </a:rPr>
              <a:t>7</a:t>
            </a:r>
            <a:endParaRPr lang="en-US" sz="1600" b="1" dirty="0">
              <a:solidFill>
                <a:srgbClr val="FFFFFF"/>
              </a:solidFill>
              <a:effectLst>
                <a:outerShdw blurRad="38100" dist="38100" dir="2700000" algn="tl">
                  <a:srgbClr val="000000"/>
                </a:outerShdw>
              </a:effectLst>
              <a:latin typeface="Arial" charset="0"/>
            </a:endParaRPr>
          </a:p>
        </p:txBody>
      </p:sp>
      <p:sp>
        <p:nvSpPr>
          <p:cNvPr id="41" name="Oval 14">
            <a:extLst>
              <a:ext uri="{FF2B5EF4-FFF2-40B4-BE49-F238E27FC236}">
                <a16:creationId xmlns:a16="http://schemas.microsoft.com/office/drawing/2014/main" id="{CFCAED8F-0DAF-42B4-964E-A14D85C9BDEF}"/>
              </a:ext>
            </a:extLst>
          </p:cNvPr>
          <p:cNvSpPr>
            <a:spLocks noChangeArrowheads="1"/>
          </p:cNvSpPr>
          <p:nvPr/>
        </p:nvSpPr>
        <p:spPr bwMode="auto">
          <a:xfrm>
            <a:off x="2217779" y="1586390"/>
            <a:ext cx="288925" cy="270826"/>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1</a:t>
            </a:r>
          </a:p>
        </p:txBody>
      </p:sp>
      <p:sp>
        <p:nvSpPr>
          <p:cNvPr id="42" name="Oval 19">
            <a:extLst>
              <a:ext uri="{FF2B5EF4-FFF2-40B4-BE49-F238E27FC236}">
                <a16:creationId xmlns:a16="http://schemas.microsoft.com/office/drawing/2014/main" id="{77F07A02-35B8-410C-9ED7-CADA5EC43CFA}"/>
              </a:ext>
            </a:extLst>
          </p:cNvPr>
          <p:cNvSpPr>
            <a:spLocks noChangeArrowheads="1"/>
          </p:cNvSpPr>
          <p:nvPr/>
        </p:nvSpPr>
        <p:spPr bwMode="auto">
          <a:xfrm>
            <a:off x="2620617" y="3883083"/>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3</a:t>
            </a:r>
          </a:p>
        </p:txBody>
      </p:sp>
      <p:sp>
        <p:nvSpPr>
          <p:cNvPr id="43" name="Line 15__">
            <a:extLst>
              <a:ext uri="{FF2B5EF4-FFF2-40B4-BE49-F238E27FC236}">
                <a16:creationId xmlns:a16="http://schemas.microsoft.com/office/drawing/2014/main" id="{75EA7E41-1395-412D-A574-1378B6F89E9C}"/>
              </a:ext>
            </a:extLst>
          </p:cNvPr>
          <p:cNvSpPr>
            <a:spLocks noChangeShapeType="1"/>
          </p:cNvSpPr>
          <p:nvPr/>
        </p:nvSpPr>
        <p:spPr bwMode="auto">
          <a:xfrm flipH="1" flipV="1">
            <a:off x="4860235" y="4170421"/>
            <a:ext cx="1876320" cy="397388"/>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44" name="Line 16___">
            <a:extLst>
              <a:ext uri="{FF2B5EF4-FFF2-40B4-BE49-F238E27FC236}">
                <a16:creationId xmlns:a16="http://schemas.microsoft.com/office/drawing/2014/main" id="{0777BC74-7B0B-4B1B-A6AF-246E15B9A6EE}"/>
              </a:ext>
            </a:extLst>
          </p:cNvPr>
          <p:cNvSpPr>
            <a:spLocks noChangeShapeType="1"/>
          </p:cNvSpPr>
          <p:nvPr/>
        </p:nvSpPr>
        <p:spPr bwMode="auto">
          <a:xfrm flipV="1">
            <a:off x="5561807" y="1469011"/>
            <a:ext cx="1192212" cy="693738"/>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45" name="Rectangle 13___">
            <a:extLst>
              <a:ext uri="{FF2B5EF4-FFF2-40B4-BE49-F238E27FC236}">
                <a16:creationId xmlns:a16="http://schemas.microsoft.com/office/drawing/2014/main" id="{86497196-F716-4FFC-B575-27CA3EC4D6FF}"/>
              </a:ext>
            </a:extLst>
          </p:cNvPr>
          <p:cNvSpPr>
            <a:spLocks noChangeArrowheads="1"/>
          </p:cNvSpPr>
          <p:nvPr>
            <p:custDataLst>
              <p:tags r:id="rId4"/>
            </p:custDataLst>
          </p:nvPr>
        </p:nvSpPr>
        <p:spPr bwMode="auto">
          <a:xfrm>
            <a:off x="692985" y="1477267"/>
            <a:ext cx="178355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7 Speed Fan</a:t>
            </a:r>
            <a:br>
              <a:rPr lang="en-US" altLang="en-US" sz="1400" dirty="0">
                <a:solidFill>
                  <a:srgbClr val="000000"/>
                </a:solidFill>
              </a:rPr>
            </a:br>
            <a:r>
              <a:rPr lang="en-US" altLang="en-US" sz="1400" dirty="0">
                <a:solidFill>
                  <a:srgbClr val="000000"/>
                </a:solidFill>
              </a:rPr>
              <a:t>New in market</a:t>
            </a:r>
          </a:p>
        </p:txBody>
      </p:sp>
      <p:sp>
        <p:nvSpPr>
          <p:cNvPr id="46" name="Rectangle 14__">
            <a:extLst>
              <a:ext uri="{FF2B5EF4-FFF2-40B4-BE49-F238E27FC236}">
                <a16:creationId xmlns:a16="http://schemas.microsoft.com/office/drawing/2014/main" id="{D32FBCE1-7AE2-4CB0-A980-86289CCD6691}"/>
              </a:ext>
            </a:extLst>
          </p:cNvPr>
          <p:cNvSpPr>
            <a:spLocks noChangeArrowheads="1"/>
          </p:cNvSpPr>
          <p:nvPr>
            <p:custDataLst>
              <p:tags r:id="rId5"/>
            </p:custDataLst>
          </p:nvPr>
        </p:nvSpPr>
        <p:spPr bwMode="auto">
          <a:xfrm>
            <a:off x="7103269" y="1183261"/>
            <a:ext cx="2286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err="1">
                <a:solidFill>
                  <a:srgbClr val="000000"/>
                </a:solidFill>
              </a:rPr>
              <a:t>Clock</a:t>
            </a:r>
            <a:r>
              <a:rPr lang="tr-TR" altLang="en-US" sz="1400" dirty="0">
                <a:solidFill>
                  <a:srgbClr val="000000"/>
                </a:solidFill>
              </a:rPr>
              <a:t> &amp; </a:t>
            </a:r>
            <a:r>
              <a:rPr lang="tr-TR" altLang="en-US" sz="1400" dirty="0" err="1">
                <a:solidFill>
                  <a:srgbClr val="000000"/>
                </a:solidFill>
              </a:rPr>
              <a:t>Date</a:t>
            </a:r>
            <a:endParaRPr lang="en-GB" altLang="en-US" sz="1400" dirty="0">
              <a:solidFill>
                <a:srgbClr val="000000"/>
              </a:solidFill>
            </a:endParaRPr>
          </a:p>
        </p:txBody>
      </p:sp>
      <p:sp>
        <p:nvSpPr>
          <p:cNvPr id="47" name="Line 9_">
            <a:extLst>
              <a:ext uri="{FF2B5EF4-FFF2-40B4-BE49-F238E27FC236}">
                <a16:creationId xmlns:a16="http://schemas.microsoft.com/office/drawing/2014/main" id="{C5E58E72-CDAE-488B-88D8-DBAE2CC122E5}"/>
              </a:ext>
            </a:extLst>
          </p:cNvPr>
          <p:cNvSpPr>
            <a:spLocks noChangeShapeType="1"/>
          </p:cNvSpPr>
          <p:nvPr/>
        </p:nvSpPr>
        <p:spPr bwMode="auto">
          <a:xfrm flipH="1">
            <a:off x="5754757" y="2632648"/>
            <a:ext cx="972275" cy="359667"/>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48" name="Rectangle 13____">
            <a:extLst>
              <a:ext uri="{FF2B5EF4-FFF2-40B4-BE49-F238E27FC236}">
                <a16:creationId xmlns:a16="http://schemas.microsoft.com/office/drawing/2014/main" id="{9C978DE3-0A99-4CA0-A84C-F5D69A608CD3}"/>
              </a:ext>
            </a:extLst>
          </p:cNvPr>
          <p:cNvSpPr>
            <a:spLocks noChangeArrowheads="1"/>
          </p:cNvSpPr>
          <p:nvPr>
            <p:custDataLst>
              <p:tags r:id="rId6"/>
            </p:custDataLst>
          </p:nvPr>
        </p:nvSpPr>
        <p:spPr bwMode="auto">
          <a:xfrm>
            <a:off x="640594" y="2648627"/>
            <a:ext cx="1560599"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err="1">
                <a:solidFill>
                  <a:srgbClr val="000000"/>
                </a:solidFill>
              </a:rPr>
              <a:t>Easy</a:t>
            </a:r>
            <a:r>
              <a:rPr lang="tr-TR" altLang="en-US" sz="1400" dirty="0">
                <a:solidFill>
                  <a:srgbClr val="000000"/>
                </a:solidFill>
              </a:rPr>
              <a:t> </a:t>
            </a:r>
            <a:r>
              <a:rPr lang="tr-TR" altLang="en-US" sz="1400" dirty="0" err="1">
                <a:solidFill>
                  <a:srgbClr val="000000"/>
                </a:solidFill>
              </a:rPr>
              <a:t>Usage</a:t>
            </a:r>
            <a:r>
              <a:rPr lang="tr-TR" altLang="en-US" sz="1400" dirty="0">
                <a:solidFill>
                  <a:srgbClr val="000000"/>
                </a:solidFill>
              </a:rPr>
              <a:t> </a:t>
            </a:r>
          </a:p>
          <a:p>
            <a:pPr eaLnBrk="1" hangingPunct="1">
              <a:lnSpc>
                <a:spcPct val="100000"/>
              </a:lnSpc>
              <a:spcBef>
                <a:spcPct val="50000"/>
              </a:spcBef>
              <a:buClr>
                <a:srgbClr val="000000"/>
              </a:buClr>
              <a:buSzPct val="100000"/>
              <a:buFontTx/>
              <a:buNone/>
            </a:pPr>
            <a:r>
              <a:rPr lang="tr-TR" altLang="en-US" sz="1400" dirty="0" err="1">
                <a:solidFill>
                  <a:srgbClr val="000000"/>
                </a:solidFill>
              </a:rPr>
              <a:t>Context-sensitive</a:t>
            </a:r>
            <a:r>
              <a:rPr lang="tr-TR" altLang="en-US" sz="1400" dirty="0">
                <a:solidFill>
                  <a:srgbClr val="000000"/>
                </a:solidFill>
              </a:rPr>
              <a:t> </a:t>
            </a:r>
            <a:r>
              <a:rPr lang="tr-TR" altLang="en-US" sz="1400" dirty="0" err="1">
                <a:solidFill>
                  <a:srgbClr val="000000"/>
                </a:solidFill>
              </a:rPr>
              <a:t>help</a:t>
            </a:r>
            <a:r>
              <a:rPr lang="tr-TR" altLang="en-US" sz="1400" dirty="0">
                <a:solidFill>
                  <a:srgbClr val="000000"/>
                </a:solidFill>
              </a:rPr>
              <a:t> </a:t>
            </a:r>
            <a:r>
              <a:rPr lang="tr-TR" altLang="en-US" sz="1400" dirty="0" err="1">
                <a:solidFill>
                  <a:srgbClr val="000000"/>
                </a:solidFill>
              </a:rPr>
              <a:t>function</a:t>
            </a:r>
            <a:endParaRPr lang="tr-TR" altLang="en-US" sz="1400" dirty="0">
              <a:solidFill>
                <a:srgbClr val="000000"/>
              </a:solidFill>
            </a:endParaRPr>
          </a:p>
          <a:p>
            <a:pPr eaLnBrk="1" hangingPunct="1">
              <a:lnSpc>
                <a:spcPct val="100000"/>
              </a:lnSpc>
              <a:spcBef>
                <a:spcPct val="50000"/>
              </a:spcBef>
              <a:buClr>
                <a:srgbClr val="000000"/>
              </a:buClr>
              <a:buSzPct val="100000"/>
              <a:buFontTx/>
              <a:buNone/>
            </a:pPr>
            <a:endParaRPr lang="en-GB" altLang="en-US" sz="1400" dirty="0">
              <a:solidFill>
                <a:srgbClr val="000000"/>
              </a:solidFill>
            </a:endParaRPr>
          </a:p>
        </p:txBody>
      </p:sp>
      <p:sp>
        <p:nvSpPr>
          <p:cNvPr id="49" name="Oval 13_">
            <a:extLst>
              <a:ext uri="{FF2B5EF4-FFF2-40B4-BE49-F238E27FC236}">
                <a16:creationId xmlns:a16="http://schemas.microsoft.com/office/drawing/2014/main" id="{F155E8D3-06F3-4C55-A981-CD88C4AE5CD3}"/>
              </a:ext>
            </a:extLst>
          </p:cNvPr>
          <p:cNvSpPr>
            <a:spLocks noChangeArrowheads="1"/>
          </p:cNvSpPr>
          <p:nvPr/>
        </p:nvSpPr>
        <p:spPr bwMode="auto">
          <a:xfrm>
            <a:off x="6734970" y="2518350"/>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5</a:t>
            </a:r>
          </a:p>
        </p:txBody>
      </p:sp>
      <p:sp>
        <p:nvSpPr>
          <p:cNvPr id="50" name="Line 9__">
            <a:extLst>
              <a:ext uri="{FF2B5EF4-FFF2-40B4-BE49-F238E27FC236}">
                <a16:creationId xmlns:a16="http://schemas.microsoft.com/office/drawing/2014/main" id="{55C9AE93-760C-4EC9-BDD1-8AFBDAC25F82}"/>
              </a:ext>
            </a:extLst>
          </p:cNvPr>
          <p:cNvSpPr>
            <a:spLocks noChangeShapeType="1"/>
          </p:cNvSpPr>
          <p:nvPr/>
        </p:nvSpPr>
        <p:spPr bwMode="auto">
          <a:xfrm flipH="1" flipV="1">
            <a:off x="5754757" y="3257341"/>
            <a:ext cx="972274" cy="315107"/>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72" name="Rectangle 14___">
            <a:extLst>
              <a:ext uri="{FF2B5EF4-FFF2-40B4-BE49-F238E27FC236}">
                <a16:creationId xmlns:a16="http://schemas.microsoft.com/office/drawing/2014/main" id="{034EEB13-002E-4F8C-B576-689E97EF68B7}"/>
              </a:ext>
            </a:extLst>
          </p:cNvPr>
          <p:cNvSpPr>
            <a:spLocks noChangeArrowheads="1"/>
          </p:cNvSpPr>
          <p:nvPr>
            <p:custDataLst>
              <p:tags r:id="rId7"/>
            </p:custDataLst>
          </p:nvPr>
        </p:nvSpPr>
        <p:spPr bwMode="auto">
          <a:xfrm>
            <a:off x="7122319" y="3390398"/>
            <a:ext cx="22669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a:solidFill>
                  <a:srgbClr val="000000"/>
                </a:solidFill>
              </a:rPr>
              <a:t>Schedule*</a:t>
            </a:r>
            <a:br>
              <a:rPr lang="en-GB" altLang="en-US" sz="1400" dirty="0">
                <a:solidFill>
                  <a:srgbClr val="000000"/>
                </a:solidFill>
              </a:rPr>
            </a:br>
            <a:r>
              <a:rPr lang="tr-TR" altLang="en-US" sz="1400" dirty="0">
                <a:solidFill>
                  <a:srgbClr val="000000"/>
                </a:solidFill>
              </a:rPr>
              <a:t>New Schedule </a:t>
            </a:r>
            <a:r>
              <a:rPr lang="tr-TR" altLang="en-US" sz="1400" dirty="0" err="1">
                <a:solidFill>
                  <a:srgbClr val="000000"/>
                </a:solidFill>
              </a:rPr>
              <a:t>function</a:t>
            </a:r>
            <a:r>
              <a:rPr lang="tr-TR" altLang="en-US" sz="1400" dirty="0">
                <a:solidFill>
                  <a:srgbClr val="000000"/>
                </a:solidFill>
              </a:rPr>
              <a:t>,</a:t>
            </a:r>
          </a:p>
          <a:p>
            <a:pPr eaLnBrk="1" hangingPunct="1">
              <a:lnSpc>
                <a:spcPct val="100000"/>
              </a:lnSpc>
              <a:spcBef>
                <a:spcPct val="50000"/>
              </a:spcBef>
              <a:buClr>
                <a:srgbClr val="000000"/>
              </a:buClr>
              <a:buSzPct val="100000"/>
              <a:buFontTx/>
              <a:buNone/>
            </a:pPr>
            <a:r>
              <a:rPr lang="tr-TR" altLang="en-US" sz="1400" dirty="0" err="1">
                <a:solidFill>
                  <a:srgbClr val="000000"/>
                </a:solidFill>
              </a:rPr>
              <a:t>Bosch</a:t>
            </a:r>
            <a:r>
              <a:rPr lang="tr-TR" altLang="en-US" sz="1400" dirty="0">
                <a:solidFill>
                  <a:srgbClr val="000000"/>
                </a:solidFill>
              </a:rPr>
              <a:t> </a:t>
            </a:r>
            <a:r>
              <a:rPr lang="tr-TR" altLang="en-US" sz="1400" dirty="0" err="1">
                <a:solidFill>
                  <a:srgbClr val="000000"/>
                </a:solidFill>
              </a:rPr>
              <a:t>property</a:t>
            </a:r>
            <a:r>
              <a:rPr lang="tr-TR" altLang="en-US" sz="1400" dirty="0">
                <a:solidFill>
                  <a:srgbClr val="000000"/>
                </a:solidFill>
              </a:rPr>
              <a:t> </a:t>
            </a:r>
            <a:endParaRPr lang="en-GB" altLang="en-US" sz="1400" dirty="0">
              <a:solidFill>
                <a:srgbClr val="000000"/>
              </a:solidFill>
            </a:endParaRPr>
          </a:p>
        </p:txBody>
      </p:sp>
      <p:sp>
        <p:nvSpPr>
          <p:cNvPr id="77" name="Oval 13__">
            <a:extLst>
              <a:ext uri="{FF2B5EF4-FFF2-40B4-BE49-F238E27FC236}">
                <a16:creationId xmlns:a16="http://schemas.microsoft.com/office/drawing/2014/main" id="{7EAA89C3-F51B-428D-9437-56D62ACE91F0}"/>
              </a:ext>
            </a:extLst>
          </p:cNvPr>
          <p:cNvSpPr>
            <a:spLocks noChangeArrowheads="1"/>
          </p:cNvSpPr>
          <p:nvPr/>
        </p:nvSpPr>
        <p:spPr bwMode="auto">
          <a:xfrm>
            <a:off x="6757195" y="3469261"/>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tr-TR" sz="1600" b="1" dirty="0">
                <a:solidFill>
                  <a:srgbClr val="FFFFFF"/>
                </a:solidFill>
                <a:effectLst>
                  <a:outerShdw blurRad="38100" dist="38100" dir="2700000" algn="tl">
                    <a:srgbClr val="000000"/>
                  </a:outerShdw>
                </a:effectLst>
                <a:latin typeface="Arial" charset="0"/>
              </a:rPr>
              <a:t>6</a:t>
            </a:r>
            <a:endParaRPr lang="en-US" sz="1600" b="1" dirty="0">
              <a:solidFill>
                <a:srgbClr val="FFFFFF"/>
              </a:solidFill>
              <a:effectLst>
                <a:outerShdw blurRad="38100" dist="38100" dir="2700000" algn="tl">
                  <a:srgbClr val="000000"/>
                </a:outerShdw>
              </a:effectLst>
              <a:latin typeface="Arial" charset="0"/>
            </a:endParaRPr>
          </a:p>
        </p:txBody>
      </p:sp>
      <p:sp>
        <p:nvSpPr>
          <p:cNvPr id="78" name="Oval 18_">
            <a:extLst>
              <a:ext uri="{FF2B5EF4-FFF2-40B4-BE49-F238E27FC236}">
                <a16:creationId xmlns:a16="http://schemas.microsoft.com/office/drawing/2014/main" id="{455CFBB6-3940-4388-8CFD-DB441B2ED23F}"/>
              </a:ext>
            </a:extLst>
          </p:cNvPr>
          <p:cNvSpPr>
            <a:spLocks noChangeArrowheads="1"/>
          </p:cNvSpPr>
          <p:nvPr/>
        </p:nvSpPr>
        <p:spPr bwMode="auto">
          <a:xfrm>
            <a:off x="4338511" y="5091516"/>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tr-TR" sz="1600" b="1" dirty="0">
                <a:solidFill>
                  <a:srgbClr val="FFFFFF"/>
                </a:solidFill>
                <a:effectLst>
                  <a:outerShdw blurRad="38100" dist="38100" dir="2700000" algn="tl">
                    <a:srgbClr val="000000"/>
                  </a:outerShdw>
                </a:effectLst>
                <a:latin typeface="Arial" charset="0"/>
              </a:rPr>
              <a:t>8</a:t>
            </a:r>
            <a:endParaRPr lang="en-US" sz="1600" b="1" dirty="0">
              <a:solidFill>
                <a:srgbClr val="FFFFFF"/>
              </a:solidFill>
              <a:effectLst>
                <a:outerShdw blurRad="38100" dist="38100" dir="2700000" algn="tl">
                  <a:srgbClr val="000000"/>
                </a:outerShdw>
              </a:effectLst>
              <a:latin typeface="Arial" charset="0"/>
            </a:endParaRPr>
          </a:p>
        </p:txBody>
      </p:sp>
      <p:sp>
        <p:nvSpPr>
          <p:cNvPr id="79" name="Line 15___">
            <a:extLst>
              <a:ext uri="{FF2B5EF4-FFF2-40B4-BE49-F238E27FC236}">
                <a16:creationId xmlns:a16="http://schemas.microsoft.com/office/drawing/2014/main" id="{647EA231-997D-45DE-966F-145B70DD961E}"/>
              </a:ext>
            </a:extLst>
          </p:cNvPr>
          <p:cNvSpPr>
            <a:spLocks noChangeShapeType="1"/>
          </p:cNvSpPr>
          <p:nvPr/>
        </p:nvSpPr>
        <p:spPr bwMode="auto">
          <a:xfrm flipH="1" flipV="1">
            <a:off x="4482547" y="4293703"/>
            <a:ext cx="425" cy="726289"/>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80" name="Rectangle 14____">
            <a:extLst>
              <a:ext uri="{FF2B5EF4-FFF2-40B4-BE49-F238E27FC236}">
                <a16:creationId xmlns:a16="http://schemas.microsoft.com/office/drawing/2014/main" id="{39475CD4-0A15-4E44-A23F-6997A9AD6D5F}"/>
              </a:ext>
            </a:extLst>
          </p:cNvPr>
          <p:cNvSpPr>
            <a:spLocks noChangeArrowheads="1"/>
          </p:cNvSpPr>
          <p:nvPr>
            <p:custDataLst>
              <p:tags r:id="rId8"/>
            </p:custDataLst>
          </p:nvPr>
        </p:nvSpPr>
        <p:spPr bwMode="auto">
          <a:xfrm>
            <a:off x="4737478" y="5041914"/>
            <a:ext cx="2487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2 wire / 2 way communication</a:t>
            </a:r>
            <a:br>
              <a:rPr lang="en-US" altLang="en-US" sz="1400" dirty="0">
                <a:solidFill>
                  <a:srgbClr val="000000"/>
                </a:solidFill>
              </a:rPr>
            </a:br>
            <a:r>
              <a:rPr lang="en-US" altLang="en-US" sz="1400" dirty="0">
                <a:solidFill>
                  <a:srgbClr val="000000"/>
                </a:solidFill>
              </a:rPr>
              <a:t>2 wire terminal type connection</a:t>
            </a:r>
          </a:p>
        </p:txBody>
      </p:sp>
      <p:sp>
        <p:nvSpPr>
          <p:cNvPr id="82" name="TextBox 81">
            <a:extLst>
              <a:ext uri="{FF2B5EF4-FFF2-40B4-BE49-F238E27FC236}">
                <a16:creationId xmlns:a16="http://schemas.microsoft.com/office/drawing/2014/main" id="{FEED97D5-22FF-4BC9-A258-A88A2EA23998}"/>
              </a:ext>
            </a:extLst>
          </p:cNvPr>
          <p:cNvSpPr txBox="1"/>
          <p:nvPr/>
        </p:nvSpPr>
        <p:spPr>
          <a:xfrm>
            <a:off x="7625039" y="5267277"/>
            <a:ext cx="3344586" cy="422032"/>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 </a:t>
            </a:r>
            <a:r>
              <a:rPr kumimoji="0" lang="tr-TR" sz="1200" b="0" i="0" u="none" strike="noStrike" kern="0" cap="none" spc="0" normalizeH="0" baseline="0" noProof="0" dirty="0" err="1">
                <a:ln>
                  <a:noFill/>
                </a:ln>
                <a:solidFill>
                  <a:srgbClr val="000000"/>
                </a:solidFill>
                <a:effectLst/>
                <a:uLnTx/>
                <a:uFillTx/>
              </a:rPr>
              <a:t>Some</a:t>
            </a:r>
            <a:r>
              <a:rPr kumimoji="0" lang="tr-TR" sz="1200" b="0" i="0" u="none" strike="noStrike" kern="0" cap="none" spc="0" normalizeH="0" baseline="0" noProof="0" dirty="0">
                <a:ln>
                  <a:noFill/>
                </a:ln>
                <a:solidFill>
                  <a:srgbClr val="000000"/>
                </a:solidFill>
                <a:effectLst/>
                <a:uLnTx/>
                <a:uFillTx/>
              </a:rPr>
              <a:t> </a:t>
            </a:r>
            <a:r>
              <a:rPr kumimoji="0" lang="tr-TR" sz="1200" b="0" i="0" u="none" strike="noStrike" kern="0" cap="none" spc="0" normalizeH="0" baseline="0" noProof="0" dirty="0" err="1">
                <a:ln>
                  <a:noFill/>
                </a:ln>
                <a:solidFill>
                  <a:srgbClr val="000000"/>
                </a:solidFill>
                <a:effectLst/>
                <a:uLnTx/>
                <a:uFillTx/>
              </a:rPr>
              <a:t>feature</a:t>
            </a:r>
            <a:r>
              <a:rPr lang="tr-TR" sz="1200" kern="0" dirty="0">
                <a:solidFill>
                  <a:srgbClr val="000000"/>
                </a:solidFill>
              </a:rPr>
              <a:t>s </a:t>
            </a:r>
            <a:r>
              <a:rPr lang="tr-TR" sz="1200" kern="0" dirty="0" err="1">
                <a:solidFill>
                  <a:srgbClr val="000000"/>
                </a:solidFill>
              </a:rPr>
              <a:t>are</a:t>
            </a:r>
            <a:r>
              <a:rPr lang="tr-TR" sz="1200" kern="0" dirty="0">
                <a:solidFill>
                  <a:srgbClr val="000000"/>
                </a:solidFill>
              </a:rPr>
              <a:t> </a:t>
            </a:r>
            <a:r>
              <a:rPr lang="tr-TR" sz="1200" kern="0" dirty="0" err="1">
                <a:solidFill>
                  <a:srgbClr val="000000"/>
                </a:solidFill>
              </a:rPr>
              <a:t>only</a:t>
            </a:r>
            <a:r>
              <a:rPr lang="tr-TR" sz="1200" kern="0" dirty="0">
                <a:solidFill>
                  <a:srgbClr val="000000"/>
                </a:solidFill>
              </a:rPr>
              <a:t> </a:t>
            </a:r>
            <a:r>
              <a:rPr lang="tr-TR" sz="1200" kern="0" dirty="0" err="1">
                <a:solidFill>
                  <a:srgbClr val="000000"/>
                </a:solidFill>
              </a:rPr>
              <a:t>available</a:t>
            </a:r>
            <a:r>
              <a:rPr lang="tr-TR" sz="1200" kern="0" dirty="0">
                <a:solidFill>
                  <a:srgbClr val="000000"/>
                </a:solidFill>
              </a:rPr>
              <a:t> </a:t>
            </a:r>
            <a:r>
              <a:rPr lang="tr-TR" sz="1200" kern="0" dirty="0" err="1">
                <a:solidFill>
                  <a:srgbClr val="000000"/>
                </a:solidFill>
              </a:rPr>
              <a:t>with</a:t>
            </a:r>
            <a:r>
              <a:rPr lang="tr-TR" sz="1200" kern="0" dirty="0">
                <a:solidFill>
                  <a:srgbClr val="000000"/>
                </a:solidFill>
              </a:rPr>
              <a:t> ARC C-1</a:t>
            </a:r>
            <a:endParaRPr kumimoji="0" lang="en-US" sz="1200" b="0" i="0" u="none" strike="noStrike" kern="0" cap="none" spc="0" normalizeH="0" baseline="0" noProof="0" dirty="0">
              <a:ln>
                <a:noFill/>
              </a:ln>
              <a:solidFill>
                <a:srgbClr val="000000"/>
              </a:solidFill>
              <a:effectLst/>
              <a:uLnTx/>
              <a:uFillTx/>
            </a:endParaRPr>
          </a:p>
        </p:txBody>
      </p:sp>
      <p:sp>
        <p:nvSpPr>
          <p:cNvPr id="5" name="Title 4">
            <a:extLst>
              <a:ext uri="{FF2B5EF4-FFF2-40B4-BE49-F238E27FC236}">
                <a16:creationId xmlns:a16="http://schemas.microsoft.com/office/drawing/2014/main" id="{D81033C0-4623-4DAB-AC10-41DF13706C4F}"/>
              </a:ext>
            </a:extLst>
          </p:cNvPr>
          <p:cNvSpPr>
            <a:spLocks noGrp="1"/>
          </p:cNvSpPr>
          <p:nvPr>
            <p:ph type="title"/>
          </p:nvPr>
        </p:nvSpPr>
        <p:spPr/>
        <p:txBody>
          <a:bodyPr/>
          <a:lstStyle/>
          <a:p>
            <a:r>
              <a:rPr lang="de-DE"/>
              <a:t>Button Functions</a:t>
            </a:r>
            <a:endParaRPr lang="en-US"/>
          </a:p>
        </p:txBody>
      </p:sp>
    </p:spTree>
    <p:extLst>
      <p:ext uri="{BB962C8B-B14F-4D97-AF65-F5344CB8AC3E}">
        <p14:creationId xmlns:p14="http://schemas.microsoft.com/office/powerpoint/2010/main" val="237988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Rectangle 3"/>
          <p:cNvSpPr>
            <a:spLocks noChangeArrowheads="1"/>
          </p:cNvSpPr>
          <p:nvPr/>
        </p:nvSpPr>
        <p:spPr bwMode="auto">
          <a:xfrm>
            <a:off x="1371866" y="535941"/>
            <a:ext cx="155692" cy="300303"/>
          </a:xfrm>
          <a:prstGeom prst="rect">
            <a:avLst/>
          </a:prstGeom>
          <a:noFill/>
          <a:ln>
            <a:noFill/>
          </a:ln>
          <a:effectLst/>
          <a:extLst>
            <a:ext uri="{909E8E84-426E-40DD-AFC4-6F175D3DCCD1}">
              <a14:hiddenFill xmlns:a14="http://schemas.microsoft.com/office/drawing/2010/main">
                <a:solidFill>
                  <a:srgbClr val="003264"/>
                </a:solidFill>
              </a14:hiddenFill>
            </a:ext>
            <a:ext uri="{91240B29-F687-4F45-9708-019B960494DF}">
              <a14:hiddenLine xmlns:a14="http://schemas.microsoft.com/office/drawing/2010/main" w="9525">
                <a:solidFill>
                  <a:srgbClr val="00224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7062" tIns="38531" rIns="77062" bIns="38531" numCol="1" anchor="ctr" anchorCtr="0" compatLnSpc="1">
            <a:prstTxWarp prst="textNoShape">
              <a:avLst/>
            </a:prstTxWarp>
            <a:noAutofit/>
          </a:bodyPr>
          <a:lstStyle/>
          <a:p>
            <a:endParaRPr lang="zh-CN" altLang="en-US" sz="1446">
              <a:solidFill>
                <a:srgbClr val="FFFF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8717427"/>
              </p:ext>
            </p:extLst>
          </p:nvPr>
        </p:nvGraphicFramePr>
        <p:xfrm>
          <a:off x="474215" y="1110838"/>
          <a:ext cx="7444921" cy="3176277"/>
        </p:xfrm>
        <a:graphic>
          <a:graphicData uri="http://schemas.openxmlformats.org/drawingml/2006/table">
            <a:tbl>
              <a:tblPr bandRow="1">
                <a:tableStyleId>{073A0DAA-6AF3-43AB-8588-CEC1D06C72B9}</a:tableStyleId>
              </a:tblPr>
              <a:tblGrid>
                <a:gridCol w="993775">
                  <a:extLst>
                    <a:ext uri="{9D8B030D-6E8A-4147-A177-3AD203B41FA5}">
                      <a16:colId xmlns:a16="http://schemas.microsoft.com/office/drawing/2014/main" val="20000"/>
                    </a:ext>
                  </a:extLst>
                </a:gridCol>
                <a:gridCol w="523865">
                  <a:extLst>
                    <a:ext uri="{9D8B030D-6E8A-4147-A177-3AD203B41FA5}">
                      <a16:colId xmlns:a16="http://schemas.microsoft.com/office/drawing/2014/main" val="20001"/>
                    </a:ext>
                  </a:extLst>
                </a:gridCol>
                <a:gridCol w="709753">
                  <a:extLst>
                    <a:ext uri="{9D8B030D-6E8A-4147-A177-3AD203B41FA5}">
                      <a16:colId xmlns:a16="http://schemas.microsoft.com/office/drawing/2014/main" val="20002"/>
                    </a:ext>
                  </a:extLst>
                </a:gridCol>
                <a:gridCol w="595686">
                  <a:extLst>
                    <a:ext uri="{9D8B030D-6E8A-4147-A177-3AD203B41FA5}">
                      <a16:colId xmlns:a16="http://schemas.microsoft.com/office/drawing/2014/main" val="20003"/>
                    </a:ext>
                  </a:extLst>
                </a:gridCol>
                <a:gridCol w="675955">
                  <a:extLst>
                    <a:ext uri="{9D8B030D-6E8A-4147-A177-3AD203B41FA5}">
                      <a16:colId xmlns:a16="http://schemas.microsoft.com/office/drawing/2014/main" val="20004"/>
                    </a:ext>
                  </a:extLst>
                </a:gridCol>
                <a:gridCol w="523865">
                  <a:extLst>
                    <a:ext uri="{9D8B030D-6E8A-4147-A177-3AD203B41FA5}">
                      <a16:colId xmlns:a16="http://schemas.microsoft.com/office/drawing/2014/main" val="20005"/>
                    </a:ext>
                  </a:extLst>
                </a:gridCol>
                <a:gridCol w="523865">
                  <a:extLst>
                    <a:ext uri="{9D8B030D-6E8A-4147-A177-3AD203B41FA5}">
                      <a16:colId xmlns:a16="http://schemas.microsoft.com/office/drawing/2014/main" val="20006"/>
                    </a:ext>
                  </a:extLst>
                </a:gridCol>
                <a:gridCol w="523865">
                  <a:extLst>
                    <a:ext uri="{9D8B030D-6E8A-4147-A177-3AD203B41FA5}">
                      <a16:colId xmlns:a16="http://schemas.microsoft.com/office/drawing/2014/main" val="20007"/>
                    </a:ext>
                  </a:extLst>
                </a:gridCol>
                <a:gridCol w="523865">
                  <a:extLst>
                    <a:ext uri="{9D8B030D-6E8A-4147-A177-3AD203B41FA5}">
                      <a16:colId xmlns:a16="http://schemas.microsoft.com/office/drawing/2014/main" val="20008"/>
                    </a:ext>
                  </a:extLst>
                </a:gridCol>
                <a:gridCol w="697079">
                  <a:extLst>
                    <a:ext uri="{9D8B030D-6E8A-4147-A177-3AD203B41FA5}">
                      <a16:colId xmlns:a16="http://schemas.microsoft.com/office/drawing/2014/main" val="20009"/>
                    </a:ext>
                  </a:extLst>
                </a:gridCol>
                <a:gridCol w="709753">
                  <a:extLst>
                    <a:ext uri="{9D8B030D-6E8A-4147-A177-3AD203B41FA5}">
                      <a16:colId xmlns:a16="http://schemas.microsoft.com/office/drawing/2014/main" val="20010"/>
                    </a:ext>
                  </a:extLst>
                </a:gridCol>
                <a:gridCol w="443595">
                  <a:extLst>
                    <a:ext uri="{9D8B030D-6E8A-4147-A177-3AD203B41FA5}">
                      <a16:colId xmlns:a16="http://schemas.microsoft.com/office/drawing/2014/main" val="20011"/>
                    </a:ext>
                  </a:extLst>
                </a:gridCol>
              </a:tblGrid>
              <a:tr h="188083">
                <a:tc>
                  <a:txBody>
                    <a:bodyPr/>
                    <a:lstStyle/>
                    <a:p>
                      <a:pPr marL="0" algn="ctr" defTabSz="914333" rtl="0" eaLnBrk="1" fontAlgn="ctr" latinLnBrk="0" hangingPunct="1"/>
                      <a:r>
                        <a:rPr lang="en-US" sz="1000" b="1" u="none" strike="noStrike" kern="1200" dirty="0">
                          <a:solidFill>
                            <a:schemeClr val="bg1"/>
                          </a:solidFill>
                          <a:effectLst/>
                          <a:latin typeface="+mn-lt"/>
                          <a:ea typeface="+mn-ea"/>
                          <a:cs typeface="+mn-cs"/>
                        </a:rPr>
                        <a:t>Model</a:t>
                      </a:r>
                    </a:p>
                  </a:txBody>
                  <a:tcPr marL="9525" marR="9525" marT="9525" marB="0" anchor="ctr">
                    <a:solidFill>
                      <a:srgbClr val="007BC0"/>
                    </a:solidFill>
                  </a:tcPr>
                </a:tc>
                <a:tc gridSpan="7">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Power Supply1</a:t>
                      </a:r>
                    </a:p>
                  </a:txBody>
                  <a:tcPr marL="9525" marR="9525" marT="9525" marB="0" anchor="ctr">
                    <a:solidFill>
                      <a:srgbClr val="007B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Compressor</a:t>
                      </a:r>
                    </a:p>
                  </a:txBody>
                  <a:tcPr marL="9525" marR="9525" marT="9525" marB="0" anchor="ctr">
                    <a:solidFill>
                      <a:srgbClr val="007BC0"/>
                    </a:solidFill>
                  </a:tcPr>
                </a:tc>
                <a:tc hMerge="1">
                  <a:txBody>
                    <a:bodyPr/>
                    <a:lstStyle/>
                    <a:p>
                      <a:endParaRPr lang="en-US"/>
                    </a:p>
                  </a:txBody>
                  <a:tcPr/>
                </a:tc>
                <a:tc gridSpan="2">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OFM</a:t>
                      </a:r>
                    </a:p>
                  </a:txBody>
                  <a:tcPr marL="9525" marR="9525" marT="9525" marB="0" anchor="ctr">
                    <a:solidFill>
                      <a:srgbClr val="007BC0"/>
                    </a:solidFill>
                  </a:tcPr>
                </a:tc>
                <a:tc hMerge="1">
                  <a:txBody>
                    <a:bodyPr/>
                    <a:lstStyle/>
                    <a:p>
                      <a:endParaRPr lang="en-US"/>
                    </a:p>
                  </a:txBody>
                  <a:tcPr/>
                </a:tc>
                <a:extLst>
                  <a:ext uri="{0D108BD9-81ED-4DB2-BD59-A6C34878D82A}">
                    <a16:rowId xmlns:a16="http://schemas.microsoft.com/office/drawing/2014/main" val="10000"/>
                  </a:ext>
                </a:extLst>
              </a:tr>
              <a:tr h="543115">
                <a:tc>
                  <a:txBody>
                    <a:bodyPr/>
                    <a:lstStyle/>
                    <a:p>
                      <a:pPr marL="0" algn="ctr" defTabSz="914333" rtl="0" eaLnBrk="1" fontAlgn="ctr" latinLnBrk="0" hangingPunct="1"/>
                      <a:r>
                        <a:rPr lang="tr-TR" sz="1000" b="1" u="none" strike="noStrike" kern="1200" dirty="0">
                          <a:solidFill>
                            <a:schemeClr val="bg1"/>
                          </a:solidFill>
                          <a:effectLst/>
                          <a:latin typeface="+mn-lt"/>
                          <a:ea typeface="+mn-ea"/>
                          <a:cs typeface="+mn-cs"/>
                        </a:rPr>
                        <a:t>Product </a:t>
                      </a:r>
                      <a:r>
                        <a:rPr lang="tr-TR" sz="1000" b="1" u="none" strike="noStrike" kern="1200" dirty="0" err="1">
                          <a:solidFill>
                            <a:schemeClr val="bg1"/>
                          </a:solidFill>
                          <a:effectLst/>
                          <a:latin typeface="+mn-lt"/>
                          <a:ea typeface="+mn-ea"/>
                          <a:cs typeface="+mn-cs"/>
                        </a:rPr>
                        <a:t>Type</a:t>
                      </a:r>
                      <a:endParaRPr lang="en-US" sz="1000" b="1" u="none" strike="noStrike" kern="1200" dirty="0">
                        <a:solidFill>
                          <a:schemeClr val="bg1"/>
                        </a:solidFill>
                        <a:effectLst/>
                        <a:latin typeface="+mn-lt"/>
                        <a:ea typeface="+mn-ea"/>
                        <a:cs typeface="+mn-cs"/>
                      </a:endParaRP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Hz</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dirty="0">
                          <a:solidFill>
                            <a:schemeClr val="bg1"/>
                          </a:solidFill>
                          <a:effectLst/>
                          <a:latin typeface="+mn-lt"/>
                          <a:ea typeface="+mn-ea"/>
                          <a:cs typeface="+mn-cs"/>
                        </a:rPr>
                        <a:t>Voltage</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dirty="0">
                          <a:solidFill>
                            <a:schemeClr val="bg1"/>
                          </a:solidFill>
                          <a:effectLst/>
                          <a:latin typeface="+mn-lt"/>
                          <a:ea typeface="+mn-ea"/>
                          <a:cs typeface="+mn-cs"/>
                        </a:rPr>
                        <a:t>Min. voltage</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Max. voltage</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MCA2</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TOCA3</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dirty="0">
                          <a:solidFill>
                            <a:schemeClr val="bg1"/>
                          </a:solidFill>
                          <a:effectLst/>
                          <a:latin typeface="+mn-lt"/>
                          <a:ea typeface="+mn-ea"/>
                          <a:cs typeface="+mn-cs"/>
                        </a:rPr>
                        <a:t>MFA4</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MSC5</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RLA6</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kW</a:t>
                      </a:r>
                    </a:p>
                  </a:txBody>
                  <a:tcPr marL="9525" marR="9525" marT="9525" marB="0" anchor="ctr">
                    <a:solidFill>
                      <a:srgbClr val="007BC0"/>
                    </a:solidFill>
                  </a:tcPr>
                </a:tc>
                <a:tc>
                  <a:txBody>
                    <a:bodyPr/>
                    <a:lstStyle/>
                    <a:p>
                      <a:pPr marL="0" algn="ctr" defTabSz="914333" rtl="0" eaLnBrk="1" fontAlgn="ctr" latinLnBrk="0" hangingPunct="1"/>
                      <a:r>
                        <a:rPr lang="en-US" sz="1000" b="1" u="none" strike="noStrike" kern="1200">
                          <a:solidFill>
                            <a:schemeClr val="bg1"/>
                          </a:solidFill>
                          <a:effectLst/>
                          <a:latin typeface="+mn-lt"/>
                          <a:ea typeface="+mn-ea"/>
                          <a:cs typeface="+mn-cs"/>
                        </a:rPr>
                        <a:t>FLA</a:t>
                      </a:r>
                    </a:p>
                  </a:txBody>
                  <a:tcPr marL="9525" marR="9525" marT="9525" marB="0" anchor="ctr">
                    <a:solidFill>
                      <a:srgbClr val="007BC0"/>
                    </a:solidFill>
                  </a:tcPr>
                </a:tc>
                <a:extLst>
                  <a:ext uri="{0D108BD9-81ED-4DB2-BD59-A6C34878D82A}">
                    <a16:rowId xmlns:a16="http://schemas.microsoft.com/office/drawing/2014/main" val="10001"/>
                  </a:ext>
                </a:extLst>
              </a:tr>
              <a:tr h="188083">
                <a:tc>
                  <a:txBody>
                    <a:bodyPr/>
                    <a:lstStyle/>
                    <a:p>
                      <a:pPr algn="l" fontAlgn="ctr"/>
                      <a:r>
                        <a:rPr lang="en-US" sz="1000" b="0" i="0" u="none" strike="noStrike" dirty="0">
                          <a:solidFill>
                            <a:schemeClr val="bg1"/>
                          </a:solidFill>
                          <a:effectLst/>
                          <a:latin typeface="Bosch Office Sans" pitchFamily="2" charset="0"/>
                        </a:rPr>
                        <a:t>AF5300A 25 C-3</a:t>
                      </a:r>
                    </a:p>
                  </a:txBody>
                  <a:tcPr marL="9525" marR="9525" marT="9525" marB="0" anchor="ctr">
                    <a:solidFill>
                      <a:srgbClr val="007BC0"/>
                    </a:solidFill>
                  </a:tcPr>
                </a:tc>
                <a:tc>
                  <a:txBody>
                    <a:bodyPr/>
                    <a:lstStyle/>
                    <a:p>
                      <a:pPr algn="ctr" fontAlgn="ctr"/>
                      <a:r>
                        <a:rPr lang="en-US" sz="1050" u="none" strike="noStrike" dirty="0">
                          <a:effectLst/>
                        </a:rPr>
                        <a:t>50</a:t>
                      </a:r>
                      <a:r>
                        <a:rPr lang="tr-TR" sz="1050" u="none" strike="noStrike" dirty="0">
                          <a:effectLst/>
                        </a:rPr>
                        <a:t>/60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24.0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dirty="0">
                          <a:effectLst/>
                        </a:rPr>
                        <a:t>30.9</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dirty="0">
                          <a:effectLst/>
                        </a:rPr>
                        <a:t>3</a:t>
                      </a:r>
                      <a:r>
                        <a:rPr lang="tr-TR" sz="1050" u="none" strike="noStrike" dirty="0">
                          <a:effectLst/>
                        </a:rPr>
                        <a:t>2</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0.56</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6.3</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02"/>
                  </a:ext>
                </a:extLst>
              </a:tr>
              <a:tr h="188083">
                <a:tc>
                  <a:txBody>
                    <a:bodyPr/>
                    <a:lstStyle/>
                    <a:p>
                      <a:pPr algn="l" fontAlgn="ctr"/>
                      <a:r>
                        <a:rPr lang="en-US" sz="1000" b="0" i="0" u="none" strike="noStrike" dirty="0">
                          <a:solidFill>
                            <a:schemeClr val="bg1"/>
                          </a:solidFill>
                          <a:effectLst/>
                          <a:latin typeface="Bosch Office Sans" pitchFamily="2" charset="0"/>
                        </a:rPr>
                        <a:t>AF5300A 28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25.2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30.9</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dirty="0">
                          <a:effectLst/>
                        </a:rPr>
                        <a:t>3</a:t>
                      </a:r>
                      <a:r>
                        <a:rPr lang="tr-TR" sz="1050" u="none" strike="noStrike" dirty="0">
                          <a:effectLst/>
                        </a:rPr>
                        <a:t>2</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dirty="0">
                          <a:effectLst/>
                        </a:rPr>
                        <a:t>/</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10.6</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0.56</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6.3</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extLst>
                  <a:ext uri="{0D108BD9-81ED-4DB2-BD59-A6C34878D82A}">
                    <a16:rowId xmlns:a16="http://schemas.microsoft.com/office/drawing/2014/main" val="10003"/>
                  </a:ext>
                </a:extLst>
              </a:tr>
              <a:tr h="188083">
                <a:tc>
                  <a:txBody>
                    <a:bodyPr/>
                    <a:lstStyle/>
                    <a:p>
                      <a:pPr algn="l" fontAlgn="ctr"/>
                      <a:r>
                        <a:rPr lang="en-US" sz="1000" b="0" i="0" u="none" strike="noStrike" dirty="0">
                          <a:solidFill>
                            <a:schemeClr val="bg1"/>
                          </a:solidFill>
                          <a:effectLst/>
                          <a:latin typeface="Bosch Office Sans" pitchFamily="2" charset="0"/>
                        </a:rPr>
                        <a:t>AF5300A 33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26.4</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dirty="0">
                          <a:effectLst/>
                        </a:rPr>
                        <a:t>3</a:t>
                      </a:r>
                      <a:r>
                        <a:rPr lang="tr-TR" sz="1050" u="none" strike="noStrike" dirty="0">
                          <a:effectLst/>
                        </a:rPr>
                        <a:t>2</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15.4</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0.56</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6.9</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04"/>
                  </a:ext>
                </a:extLst>
              </a:tr>
              <a:tr h="188083">
                <a:tc>
                  <a:txBody>
                    <a:bodyPr/>
                    <a:lstStyle/>
                    <a:p>
                      <a:pPr algn="l" fontAlgn="ctr"/>
                      <a:r>
                        <a:rPr lang="en-US" sz="1000" b="0" i="0" u="none" strike="noStrike" dirty="0">
                          <a:solidFill>
                            <a:schemeClr val="bg1"/>
                          </a:solidFill>
                          <a:effectLst/>
                          <a:latin typeface="Bosch Office Sans" pitchFamily="2" charset="0"/>
                        </a:rPr>
                        <a:t>AF5300A 40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dirty="0">
                          <a:effectLst/>
                        </a:rPr>
                        <a:t>380~415</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33.1</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40.3</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dirty="0">
                          <a:effectLst/>
                        </a:rPr>
                        <a:t>4</a:t>
                      </a:r>
                      <a:r>
                        <a:rPr lang="tr-TR" sz="1050" u="none" strike="noStrike" dirty="0">
                          <a:effectLst/>
                        </a:rPr>
                        <a:t>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25.8</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0.92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7.3</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extLst>
                  <a:ext uri="{0D108BD9-81ED-4DB2-BD59-A6C34878D82A}">
                    <a16:rowId xmlns:a16="http://schemas.microsoft.com/office/drawing/2014/main" val="10005"/>
                  </a:ext>
                </a:extLst>
              </a:tr>
              <a:tr h="188083">
                <a:tc>
                  <a:txBody>
                    <a:bodyPr/>
                    <a:lstStyle/>
                    <a:p>
                      <a:pPr algn="l" fontAlgn="ctr"/>
                      <a:r>
                        <a:rPr lang="en-US" sz="1000" b="0" i="0" u="none" strike="noStrike" dirty="0">
                          <a:solidFill>
                            <a:schemeClr val="bg1"/>
                          </a:solidFill>
                          <a:effectLst/>
                          <a:latin typeface="Bosch Office Sans" pitchFamily="2" charset="0"/>
                        </a:rPr>
                        <a:t>AF5300A 45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33.1</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40.3</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dirty="0">
                          <a:effectLst/>
                        </a:rPr>
                        <a:t>4</a:t>
                      </a:r>
                      <a:r>
                        <a:rPr lang="tr-TR" sz="1050" u="none" strike="noStrike" dirty="0">
                          <a:effectLst/>
                        </a:rPr>
                        <a:t>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25.8</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0.92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7.3</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06"/>
                  </a:ext>
                </a:extLst>
              </a:tr>
              <a:tr h="188083">
                <a:tc>
                  <a:txBody>
                    <a:bodyPr/>
                    <a:lstStyle/>
                    <a:p>
                      <a:pPr algn="l" fontAlgn="ctr"/>
                      <a:r>
                        <a:rPr lang="en-US" sz="1000" b="0" i="0" u="none" strike="noStrike" dirty="0">
                          <a:solidFill>
                            <a:schemeClr val="bg1"/>
                          </a:solidFill>
                          <a:effectLst/>
                          <a:latin typeface="Bosch Office Sans" pitchFamily="2" charset="0"/>
                        </a:rPr>
                        <a:t>AF5300A 50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40.8</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59.3</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tr-TR" sz="1050" b="0" i="0" u="none" strike="noStrike" dirty="0">
                          <a:solidFill>
                            <a:schemeClr val="dk1"/>
                          </a:solidFill>
                          <a:effectLst/>
                          <a:latin typeface="+mn-lt"/>
                        </a:rPr>
                        <a:t>50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14+13</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0.56×2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10.1</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extLst>
                  <a:ext uri="{0D108BD9-81ED-4DB2-BD59-A6C34878D82A}">
                    <a16:rowId xmlns:a16="http://schemas.microsoft.com/office/drawing/2014/main" val="10007"/>
                  </a:ext>
                </a:extLst>
              </a:tr>
              <a:tr h="188083">
                <a:tc>
                  <a:txBody>
                    <a:bodyPr/>
                    <a:lstStyle/>
                    <a:p>
                      <a:pPr algn="l" fontAlgn="ctr"/>
                      <a:r>
                        <a:rPr lang="en-US" sz="1000" b="0" i="0" u="none" strike="noStrike" dirty="0">
                          <a:solidFill>
                            <a:schemeClr val="bg1"/>
                          </a:solidFill>
                          <a:effectLst/>
                          <a:latin typeface="Bosch Office Sans" pitchFamily="2" charset="0"/>
                        </a:rPr>
                        <a:t>AF5300A 56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43.9</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60.1</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tr-TR" sz="1050" b="0" i="0" u="none" strike="noStrike" dirty="0">
                          <a:solidFill>
                            <a:schemeClr val="dk1"/>
                          </a:solidFill>
                          <a:effectLst/>
                          <a:latin typeface="+mn-lt"/>
                        </a:rPr>
                        <a:t>50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17+16</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0.56×2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10.9</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08"/>
                  </a:ext>
                </a:extLst>
              </a:tr>
              <a:tr h="188083">
                <a:tc>
                  <a:txBody>
                    <a:bodyPr/>
                    <a:lstStyle/>
                    <a:p>
                      <a:pPr algn="l" fontAlgn="ctr"/>
                      <a:r>
                        <a:rPr lang="en-US" sz="1000" b="0" i="0" u="none" strike="noStrike" dirty="0">
                          <a:solidFill>
                            <a:schemeClr val="bg1"/>
                          </a:solidFill>
                          <a:effectLst/>
                          <a:latin typeface="Bosch Office Sans" pitchFamily="2" charset="0"/>
                        </a:rPr>
                        <a:t>AF5300A 62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47.9</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60.1</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tr-TR" sz="1050" b="0" i="0" u="none" strike="noStrike" dirty="0">
                          <a:solidFill>
                            <a:schemeClr val="dk1"/>
                          </a:solidFill>
                          <a:effectLst/>
                          <a:latin typeface="+mn-lt"/>
                        </a:rPr>
                        <a:t>63</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19+18</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0.56×2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10.9</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extLst>
                  <a:ext uri="{0D108BD9-81ED-4DB2-BD59-A6C34878D82A}">
                    <a16:rowId xmlns:a16="http://schemas.microsoft.com/office/drawing/2014/main" val="10009"/>
                  </a:ext>
                </a:extLst>
              </a:tr>
              <a:tr h="188083">
                <a:tc>
                  <a:txBody>
                    <a:bodyPr/>
                    <a:lstStyle/>
                    <a:p>
                      <a:pPr algn="l" fontAlgn="ctr"/>
                      <a:r>
                        <a:rPr lang="en-US" sz="1000" b="0" i="0" u="none" strike="noStrike" dirty="0">
                          <a:solidFill>
                            <a:schemeClr val="bg1"/>
                          </a:solidFill>
                          <a:effectLst/>
                          <a:latin typeface="Bosch Office Sans" pitchFamily="2" charset="0"/>
                        </a:rPr>
                        <a:t>AF5300A 67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48.4</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62.3</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tr-TR" sz="1050" b="0" i="0" u="none" strike="noStrike" dirty="0">
                          <a:solidFill>
                            <a:schemeClr val="dk1"/>
                          </a:solidFill>
                          <a:effectLst/>
                          <a:latin typeface="+mn-lt"/>
                        </a:rPr>
                        <a:t>63</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17.4+16.6</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0.92×2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13.1</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10"/>
                  </a:ext>
                </a:extLst>
              </a:tr>
              <a:tr h="188083">
                <a:tc>
                  <a:txBody>
                    <a:bodyPr/>
                    <a:lstStyle/>
                    <a:p>
                      <a:pPr algn="l" fontAlgn="ctr"/>
                      <a:r>
                        <a:rPr lang="en-US" sz="1000" b="0" i="0" u="none" strike="noStrike" dirty="0">
                          <a:solidFill>
                            <a:schemeClr val="bg1"/>
                          </a:solidFill>
                          <a:effectLst/>
                          <a:latin typeface="Bosch Office Sans" pitchFamily="2" charset="0"/>
                        </a:rPr>
                        <a:t>AF5300A 73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52.9</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62.3</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tr-TR" sz="1050" b="0" i="0" u="none" strike="noStrike" dirty="0">
                          <a:solidFill>
                            <a:schemeClr val="dk1"/>
                          </a:solidFill>
                          <a:effectLst/>
                          <a:latin typeface="+mn-lt"/>
                        </a:rPr>
                        <a:t>63</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20+19.8</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0.92×2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13.1</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extLst>
                  <a:ext uri="{0D108BD9-81ED-4DB2-BD59-A6C34878D82A}">
                    <a16:rowId xmlns:a16="http://schemas.microsoft.com/office/drawing/2014/main" val="10011"/>
                  </a:ext>
                </a:extLst>
              </a:tr>
              <a:tr h="188083">
                <a:tc>
                  <a:txBody>
                    <a:bodyPr/>
                    <a:lstStyle/>
                    <a:p>
                      <a:pPr algn="l" fontAlgn="ctr"/>
                      <a:r>
                        <a:rPr lang="en-US" sz="1000" b="0" i="0" u="none" strike="noStrike" dirty="0">
                          <a:solidFill>
                            <a:schemeClr val="bg1"/>
                          </a:solidFill>
                          <a:effectLst/>
                          <a:latin typeface="Bosch Office Sans" pitchFamily="2" charset="0"/>
                        </a:rPr>
                        <a:t>AF5300A 79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58.7</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64.1</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tr-TR" sz="1050" b="0" i="0" u="none" strike="noStrike" dirty="0">
                          <a:solidFill>
                            <a:schemeClr val="dk1"/>
                          </a:solidFill>
                          <a:effectLst/>
                          <a:latin typeface="+mn-lt"/>
                        </a:rPr>
                        <a:t>63</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22+21.8</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0.92×2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14.9</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12"/>
                  </a:ext>
                </a:extLst>
              </a:tr>
              <a:tr h="188083">
                <a:tc>
                  <a:txBody>
                    <a:bodyPr/>
                    <a:lstStyle/>
                    <a:p>
                      <a:pPr algn="l" fontAlgn="ctr"/>
                      <a:r>
                        <a:rPr lang="en-US" sz="1000" b="0" i="0" u="none" strike="noStrike" dirty="0">
                          <a:solidFill>
                            <a:schemeClr val="bg1"/>
                          </a:solidFill>
                          <a:effectLst/>
                          <a:latin typeface="Bosch Office Sans" pitchFamily="2" charset="0"/>
                        </a:rPr>
                        <a:t>AF5300A 85 C-3</a:t>
                      </a:r>
                    </a:p>
                  </a:txBody>
                  <a:tcPr marL="9525" marR="9525" marT="9525" marB="0" anchor="ctr">
                    <a:solidFill>
                      <a:srgbClr val="007BC0"/>
                    </a:solidFill>
                  </a:tcPr>
                </a:tc>
                <a:tc>
                  <a:txBody>
                    <a:bodyPr/>
                    <a:lstStyle/>
                    <a:p>
                      <a:pPr algn="ctr" fontAlgn="ctr"/>
                      <a:r>
                        <a:rPr lang="en-US" sz="1050" u="none" strike="noStrike">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342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64.9</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72.5</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80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20+30</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0.92×2</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tc>
                  <a:txBody>
                    <a:bodyPr/>
                    <a:lstStyle/>
                    <a:p>
                      <a:pPr algn="ctr" fontAlgn="ctr"/>
                      <a:r>
                        <a:rPr lang="en-US" sz="1050" u="none" strike="noStrike">
                          <a:effectLst/>
                        </a:rPr>
                        <a:t>14.9</a:t>
                      </a:r>
                      <a:endParaRPr lang="en-US" sz="1050" b="0" i="0" u="none" strike="noStrike">
                        <a:solidFill>
                          <a:srgbClr val="000000"/>
                        </a:solidFill>
                        <a:effectLst/>
                        <a:latin typeface="Bosch Office Sans" pitchFamily="2" charset="0"/>
                      </a:endParaRPr>
                    </a:p>
                  </a:txBody>
                  <a:tcPr marL="9525" marR="9525" marT="9525" marB="0" anchor="ctr">
                    <a:solidFill>
                      <a:srgbClr val="E7E7E7"/>
                    </a:solidFill>
                  </a:tcPr>
                </a:tc>
                <a:extLst>
                  <a:ext uri="{0D108BD9-81ED-4DB2-BD59-A6C34878D82A}">
                    <a16:rowId xmlns:a16="http://schemas.microsoft.com/office/drawing/2014/main" val="10013"/>
                  </a:ext>
                </a:extLst>
              </a:tr>
              <a:tr h="188083">
                <a:tc>
                  <a:txBody>
                    <a:bodyPr/>
                    <a:lstStyle/>
                    <a:p>
                      <a:pPr algn="l" fontAlgn="ctr"/>
                      <a:r>
                        <a:rPr lang="en-US" sz="1000" b="0" i="0" u="none" strike="noStrike" dirty="0">
                          <a:solidFill>
                            <a:schemeClr val="bg1"/>
                          </a:solidFill>
                          <a:effectLst/>
                          <a:latin typeface="Bosch Office Sans" pitchFamily="2" charset="0"/>
                        </a:rPr>
                        <a:t>AF5300A 90 C-3</a:t>
                      </a:r>
                    </a:p>
                  </a:txBody>
                  <a:tcPr marL="9525" marR="9525" marT="9525" marB="0" anchor="ctr">
                    <a:solidFill>
                      <a:srgbClr val="007BC0"/>
                    </a:solidFill>
                  </a:tcPr>
                </a:tc>
                <a:tc>
                  <a:txBody>
                    <a:bodyPr/>
                    <a:lstStyle/>
                    <a:p>
                      <a:pPr algn="ctr" fontAlgn="ctr"/>
                      <a:r>
                        <a:rPr lang="en-US" sz="1050" u="none" strike="noStrike" dirty="0">
                          <a:effectLst/>
                        </a:rPr>
                        <a:t>50/60</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380~415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dirty="0">
                          <a:effectLst/>
                        </a:rPr>
                        <a:t>342</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440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66.9</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72.5</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80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22+30</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a:effectLst/>
                        </a:rPr>
                        <a:t>0.92×2</a:t>
                      </a:r>
                      <a:endParaRPr lang="en-US" sz="1050" b="0" i="0" u="none" strike="noStrike">
                        <a:solidFill>
                          <a:srgbClr val="000000"/>
                        </a:solidFill>
                        <a:effectLst/>
                        <a:latin typeface="Bosch Office Sans" pitchFamily="2" charset="0"/>
                      </a:endParaRPr>
                    </a:p>
                  </a:txBody>
                  <a:tcPr marL="9525" marR="9525" marT="9525" marB="0" anchor="ctr">
                    <a:solidFill>
                      <a:srgbClr val="CBCBCB"/>
                    </a:solidFill>
                  </a:tcPr>
                </a:tc>
                <a:tc>
                  <a:txBody>
                    <a:bodyPr/>
                    <a:lstStyle/>
                    <a:p>
                      <a:pPr algn="ctr" fontAlgn="ctr"/>
                      <a:r>
                        <a:rPr lang="en-US" sz="1050" u="none" strike="noStrike" dirty="0">
                          <a:effectLst/>
                        </a:rPr>
                        <a:t>14.9</a:t>
                      </a:r>
                      <a:endParaRPr lang="en-US" sz="1050" b="0" i="0" u="none" strike="noStrike" dirty="0">
                        <a:solidFill>
                          <a:srgbClr val="000000"/>
                        </a:solidFill>
                        <a:effectLst/>
                        <a:latin typeface="Bosch Office Sans" pitchFamily="2" charset="0"/>
                      </a:endParaRPr>
                    </a:p>
                  </a:txBody>
                  <a:tcPr marL="9525" marR="9525" marT="9525" marB="0" anchor="ctr">
                    <a:solidFill>
                      <a:srgbClr val="CBCBCB"/>
                    </a:solidFill>
                  </a:tcPr>
                </a:tc>
                <a:extLst>
                  <a:ext uri="{0D108BD9-81ED-4DB2-BD59-A6C34878D82A}">
                    <a16:rowId xmlns:a16="http://schemas.microsoft.com/office/drawing/2014/main" val="10014"/>
                  </a:ext>
                </a:extLst>
              </a:tr>
            </a:tbl>
          </a:graphicData>
        </a:graphic>
      </p:graphicFrame>
      <p:sp>
        <p:nvSpPr>
          <p:cNvPr id="8" name="Rectangle 7"/>
          <p:cNvSpPr/>
          <p:nvPr/>
        </p:nvSpPr>
        <p:spPr>
          <a:xfrm>
            <a:off x="474215" y="4311233"/>
            <a:ext cx="4111625" cy="1323439"/>
          </a:xfrm>
          <a:prstGeom prst="rect">
            <a:avLst/>
          </a:prstGeom>
        </p:spPr>
        <p:txBody>
          <a:bodyPr>
            <a:spAutoFit/>
          </a:bodyPr>
          <a:lstStyle/>
          <a:p>
            <a:r>
              <a:rPr lang="en-US" sz="1000" dirty="0">
                <a:solidFill>
                  <a:srgbClr val="000000"/>
                </a:solidFill>
              </a:rPr>
              <a:t>Abbreviations: </a:t>
            </a:r>
            <a:endParaRPr lang="tr-TR" sz="1000" dirty="0">
              <a:solidFill>
                <a:srgbClr val="000000"/>
              </a:solidFill>
            </a:endParaRPr>
          </a:p>
          <a:p>
            <a:r>
              <a:rPr lang="en-US" sz="1000" b="1" dirty="0">
                <a:solidFill>
                  <a:srgbClr val="000000"/>
                </a:solidFill>
              </a:rPr>
              <a:t>MCA</a:t>
            </a:r>
            <a:r>
              <a:rPr lang="tr-TR" sz="1000" b="1" dirty="0">
                <a:solidFill>
                  <a:srgbClr val="000000"/>
                </a:solidFill>
              </a:rPr>
              <a:t>	</a:t>
            </a:r>
            <a:r>
              <a:rPr lang="en-US" sz="1000" b="1" dirty="0">
                <a:solidFill>
                  <a:srgbClr val="000000"/>
                </a:solidFill>
              </a:rPr>
              <a:t>: Minimum Circuit Amps</a:t>
            </a:r>
            <a:endParaRPr lang="tr-TR" sz="1000" b="1" dirty="0">
              <a:solidFill>
                <a:srgbClr val="000000"/>
              </a:solidFill>
            </a:endParaRPr>
          </a:p>
          <a:p>
            <a:r>
              <a:rPr lang="en-US" sz="1000" dirty="0">
                <a:solidFill>
                  <a:srgbClr val="000000"/>
                </a:solidFill>
              </a:rPr>
              <a:t>TOCA</a:t>
            </a:r>
            <a:r>
              <a:rPr lang="tr-TR" sz="1000" dirty="0">
                <a:solidFill>
                  <a:srgbClr val="000000"/>
                </a:solidFill>
              </a:rPr>
              <a:t>	</a:t>
            </a:r>
            <a:r>
              <a:rPr lang="en-US" sz="1000" dirty="0">
                <a:solidFill>
                  <a:srgbClr val="000000"/>
                </a:solidFill>
              </a:rPr>
              <a:t>: Total Over-current Amps</a:t>
            </a:r>
            <a:endParaRPr lang="tr-TR" sz="1000" dirty="0">
              <a:solidFill>
                <a:srgbClr val="000000"/>
              </a:solidFill>
            </a:endParaRPr>
          </a:p>
          <a:p>
            <a:r>
              <a:rPr lang="en-US" sz="1000" b="1" dirty="0">
                <a:solidFill>
                  <a:srgbClr val="000000"/>
                </a:solidFill>
              </a:rPr>
              <a:t>MFA</a:t>
            </a:r>
            <a:r>
              <a:rPr lang="tr-TR" sz="1000" b="1" dirty="0">
                <a:solidFill>
                  <a:srgbClr val="000000"/>
                </a:solidFill>
              </a:rPr>
              <a:t>	</a:t>
            </a:r>
            <a:r>
              <a:rPr lang="en-US" sz="1000" b="1" dirty="0">
                <a:solidFill>
                  <a:srgbClr val="000000"/>
                </a:solidFill>
              </a:rPr>
              <a:t>: Maximum Fuse Amps</a:t>
            </a:r>
            <a:endParaRPr lang="tr-TR" sz="1000" b="1" dirty="0">
              <a:solidFill>
                <a:srgbClr val="000000"/>
              </a:solidFill>
            </a:endParaRPr>
          </a:p>
          <a:p>
            <a:r>
              <a:rPr lang="en-US" sz="1000" dirty="0">
                <a:solidFill>
                  <a:srgbClr val="000000"/>
                </a:solidFill>
              </a:rPr>
              <a:t>MSC</a:t>
            </a:r>
            <a:r>
              <a:rPr lang="tr-TR" sz="1000" dirty="0">
                <a:solidFill>
                  <a:srgbClr val="000000"/>
                </a:solidFill>
              </a:rPr>
              <a:t>	</a:t>
            </a:r>
            <a:r>
              <a:rPr lang="en-US" sz="1000" dirty="0">
                <a:solidFill>
                  <a:srgbClr val="000000"/>
                </a:solidFill>
              </a:rPr>
              <a:t>: Maximum Starting Current (A) </a:t>
            </a:r>
            <a:endParaRPr lang="tr-TR" sz="1000" dirty="0">
              <a:solidFill>
                <a:srgbClr val="000000"/>
              </a:solidFill>
            </a:endParaRPr>
          </a:p>
          <a:p>
            <a:r>
              <a:rPr lang="en-US" sz="1000" dirty="0">
                <a:solidFill>
                  <a:srgbClr val="000000"/>
                </a:solidFill>
              </a:rPr>
              <a:t>RLA</a:t>
            </a:r>
            <a:r>
              <a:rPr lang="tr-TR" sz="1000" dirty="0">
                <a:solidFill>
                  <a:srgbClr val="000000"/>
                </a:solidFill>
              </a:rPr>
              <a:t>	</a:t>
            </a:r>
            <a:r>
              <a:rPr lang="en-US" sz="1000" dirty="0">
                <a:solidFill>
                  <a:srgbClr val="000000"/>
                </a:solidFill>
              </a:rPr>
              <a:t>: Rated Load Amps</a:t>
            </a:r>
            <a:endParaRPr lang="tr-TR" sz="1000" dirty="0">
              <a:solidFill>
                <a:srgbClr val="000000"/>
              </a:solidFill>
            </a:endParaRPr>
          </a:p>
          <a:p>
            <a:r>
              <a:rPr lang="en-US" sz="1000" dirty="0">
                <a:solidFill>
                  <a:srgbClr val="000000"/>
                </a:solidFill>
              </a:rPr>
              <a:t>FLA</a:t>
            </a:r>
            <a:r>
              <a:rPr lang="tr-TR" sz="1000" dirty="0">
                <a:solidFill>
                  <a:srgbClr val="000000"/>
                </a:solidFill>
              </a:rPr>
              <a:t>	</a:t>
            </a:r>
            <a:r>
              <a:rPr lang="en-US" sz="1000" dirty="0">
                <a:solidFill>
                  <a:srgbClr val="000000"/>
                </a:solidFill>
              </a:rPr>
              <a:t>: Full Load Amps</a:t>
            </a:r>
            <a:endParaRPr lang="tr-TR" sz="1000" dirty="0">
              <a:solidFill>
                <a:srgbClr val="000000"/>
              </a:solidFill>
            </a:endParaRPr>
          </a:p>
          <a:p>
            <a:r>
              <a:rPr lang="tr-TR" sz="1000" dirty="0"/>
              <a:t>OFM	: Outdoor unit fan motor</a:t>
            </a:r>
            <a:endParaRPr lang="en-US" sz="1000" dirty="0"/>
          </a:p>
        </p:txBody>
      </p:sp>
      <p:sp>
        <p:nvSpPr>
          <p:cNvPr id="13" name="Title 1">
            <a:extLst>
              <a:ext uri="{FF2B5EF4-FFF2-40B4-BE49-F238E27FC236}">
                <a16:creationId xmlns:a16="http://schemas.microsoft.com/office/drawing/2014/main" id="{803CDBC9-573D-4334-BCF4-354600B2EEA9}"/>
              </a:ext>
            </a:extLst>
          </p:cNvPr>
          <p:cNvSpPr>
            <a:spLocks noGrp="1"/>
          </p:cNvSpPr>
          <p:nvPr>
            <p:ph type="title"/>
          </p:nvPr>
        </p:nvSpPr>
        <p:spPr>
          <a:xfrm>
            <a:off x="259200" y="648000"/>
            <a:ext cx="10450800" cy="388800"/>
          </a:xfrm>
        </p:spPr>
        <p:txBody>
          <a:bodyPr/>
          <a:lstStyle/>
          <a:p>
            <a:r>
              <a:rPr lang="de-DE"/>
              <a:t>Energy Specifications</a:t>
            </a:r>
            <a:endParaRPr lang="en-US"/>
          </a:p>
        </p:txBody>
      </p:sp>
      <p:sp>
        <p:nvSpPr>
          <p:cNvPr id="14" name="Text Placeholder 2">
            <a:extLst>
              <a:ext uri="{FF2B5EF4-FFF2-40B4-BE49-F238E27FC236}">
                <a16:creationId xmlns:a16="http://schemas.microsoft.com/office/drawing/2014/main" id="{3F122BBA-C7A2-4ECB-88B2-427A54FEB29D}"/>
              </a:ext>
            </a:extLst>
          </p:cNvPr>
          <p:cNvSpPr>
            <a:spLocks noGrp="1"/>
          </p:cNvSpPr>
          <p:nvPr>
            <p:ph type="body" sz="quarter" idx="15"/>
          </p:nvPr>
        </p:nvSpPr>
        <p:spPr>
          <a:xfrm>
            <a:off x="259412" y="259200"/>
            <a:ext cx="10450800" cy="388800"/>
          </a:xfrm>
        </p:spPr>
        <p:txBody>
          <a:bodyPr/>
          <a:lstStyle/>
          <a:p>
            <a:r>
              <a:rPr lang="en-US"/>
              <a:t>AF5300</a:t>
            </a:r>
          </a:p>
        </p:txBody>
      </p:sp>
      <p:pic>
        <p:nvPicPr>
          <p:cNvPr id="10" name="Picture 9">
            <a:extLst>
              <a:ext uri="{FF2B5EF4-FFF2-40B4-BE49-F238E27FC236}">
                <a16:creationId xmlns:a16="http://schemas.microsoft.com/office/drawing/2014/main" id="{4FA9601B-4D66-4403-81A3-3CB61E3DC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7473" y="120617"/>
            <a:ext cx="848964" cy="848964"/>
          </a:xfrm>
          <a:prstGeom prst="rect">
            <a:avLst/>
          </a:prstGeom>
        </p:spPr>
      </p:pic>
      <p:sp>
        <p:nvSpPr>
          <p:cNvPr id="11" name="Rectangle 10">
            <a:extLst>
              <a:ext uri="{FF2B5EF4-FFF2-40B4-BE49-F238E27FC236}">
                <a16:creationId xmlns:a16="http://schemas.microsoft.com/office/drawing/2014/main" id="{1CB83901-9895-4862-A004-CBFF490A2C11}"/>
              </a:ext>
            </a:extLst>
          </p:cNvPr>
          <p:cNvSpPr/>
          <p:nvPr/>
        </p:nvSpPr>
        <p:spPr>
          <a:xfrm>
            <a:off x="3512361" y="4361153"/>
            <a:ext cx="7197639" cy="1477328"/>
          </a:xfrm>
          <a:prstGeom prst="rect">
            <a:avLst/>
          </a:prstGeom>
        </p:spPr>
        <p:txBody>
          <a:bodyPr wrap="square">
            <a:spAutoFit/>
          </a:bodyPr>
          <a:lstStyle/>
          <a:p>
            <a:pPr marL="0" marR="0">
              <a:spcBef>
                <a:spcPts val="0"/>
              </a:spcBef>
              <a:spcAft>
                <a:spcPts val="0"/>
              </a:spcAft>
            </a:pPr>
            <a:r>
              <a:rPr lang="en-US" sz="1000" b="1" dirty="0">
                <a:latin typeface="+mj-lt"/>
                <a:ea typeface="Calibri" panose="020F0502020204030204" pitchFamily="34" charset="0"/>
              </a:rPr>
              <a:t>MCA (Minimum Circuit </a:t>
            </a:r>
            <a:r>
              <a:rPr lang="en-US" sz="1000" b="1">
                <a:latin typeface="+mj-lt"/>
                <a:ea typeface="Calibri" panose="020F0502020204030204" pitchFamily="34" charset="0"/>
              </a:rPr>
              <a:t>Ampacity)</a:t>
            </a: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It is used for conductor sizing to ensure that the wiring does not overheat under normal </a:t>
            </a:r>
            <a:r>
              <a:rPr lang="en-US" sz="1000">
                <a:latin typeface="+mj-lt"/>
                <a:ea typeface="Calibri" panose="020F0502020204030204" pitchFamily="34" charset="0"/>
              </a:rPr>
              <a:t>operating conditions. .</a:t>
            </a:r>
            <a:r>
              <a:rPr lang="en-US" sz="1000" dirty="0">
                <a:latin typeface="+mj-lt"/>
                <a:ea typeface="Calibri" panose="020F0502020204030204" pitchFamily="34" charset="0"/>
              </a:rPr>
              <a:t> </a:t>
            </a:r>
            <a:r>
              <a:rPr lang="en-US" sz="1000">
                <a:latin typeface="+mj-lt"/>
                <a:ea typeface="Calibri" panose="020F0502020204030204" pitchFamily="34" charset="0"/>
              </a:rPr>
              <a:t>The </a:t>
            </a:r>
            <a:r>
              <a:rPr lang="en-US" sz="1000" dirty="0">
                <a:latin typeface="+mj-lt"/>
                <a:ea typeface="Calibri" panose="020F0502020204030204" pitchFamily="34" charset="0"/>
              </a:rPr>
              <a:t>minimum circuit ampacity (MCA) is the minimum wire size required for a field </a:t>
            </a:r>
            <a:r>
              <a:rPr lang="en-US" sz="1000">
                <a:latin typeface="+mj-lt"/>
                <a:ea typeface="Calibri" panose="020F0502020204030204" pitchFamily="34" charset="0"/>
              </a:rPr>
              <a:t>wired product.</a:t>
            </a:r>
            <a:r>
              <a:rPr lang="en-US" sz="1000" dirty="0">
                <a:latin typeface="+mj-lt"/>
                <a:ea typeface="Calibri" panose="020F0502020204030204" pitchFamily="34" charset="0"/>
              </a:rPr>
              <a:t> It is chosen to guarantee that </a:t>
            </a:r>
            <a:r>
              <a:rPr lang="en-US" sz="1000">
                <a:latin typeface="+mj-lt"/>
                <a:ea typeface="Calibri" panose="020F0502020204030204" pitchFamily="34" charset="0"/>
              </a:rPr>
              <a:t>the wiring will </a:t>
            </a:r>
            <a:r>
              <a:rPr lang="en-US" sz="1000" dirty="0">
                <a:latin typeface="+mj-lt"/>
                <a:ea typeface="Calibri" panose="020F0502020204030204" pitchFamily="34" charset="0"/>
              </a:rPr>
              <a:t>not overheat under the expected </a:t>
            </a:r>
            <a:r>
              <a:rPr lang="en-US" sz="1000">
                <a:latin typeface="+mj-lt"/>
                <a:ea typeface="Calibri" panose="020F0502020204030204" pitchFamily="34" charset="0"/>
              </a:rPr>
              <a:t>operating conditions.  </a:t>
            </a:r>
          </a:p>
          <a:p>
            <a:pPr marL="0" marR="0">
              <a:spcBef>
                <a:spcPts val="0"/>
              </a:spcBef>
              <a:spcAft>
                <a:spcPts val="0"/>
              </a:spcAft>
            </a:pPr>
            <a:r>
              <a:rPr lang="en-US" sz="1000">
                <a:latin typeface="+mj-lt"/>
                <a:ea typeface="Calibri" panose="020F0502020204030204" pitchFamily="34" charset="0"/>
              </a:rPr>
              <a:t> </a:t>
            </a:r>
            <a:endParaRPr lang="en-US" sz="1000" dirty="0">
              <a:latin typeface="+mj-lt"/>
              <a:ea typeface="Calibri" panose="020F0502020204030204" pitchFamily="34" charset="0"/>
            </a:endParaRPr>
          </a:p>
          <a:p>
            <a:pPr marL="0" marR="0">
              <a:spcBef>
                <a:spcPts val="0"/>
              </a:spcBef>
              <a:spcAft>
                <a:spcPts val="0"/>
              </a:spcAft>
            </a:pPr>
            <a:r>
              <a:rPr lang="en-US" sz="1000" b="1" dirty="0">
                <a:latin typeface="+mj-lt"/>
                <a:ea typeface="Calibri" panose="020F0502020204030204" pitchFamily="34" charset="0"/>
              </a:rPr>
              <a:t>MFA (Maximum Fuse </a:t>
            </a:r>
            <a:r>
              <a:rPr lang="en-US" sz="1000" b="1">
                <a:latin typeface="+mj-lt"/>
                <a:ea typeface="Calibri" panose="020F0502020204030204" pitchFamily="34" charset="0"/>
              </a:rPr>
              <a:t>Amps)</a:t>
            </a:r>
            <a:endParaRPr lang="en-US" sz="1000" dirty="0">
              <a:latin typeface="+mj-lt"/>
              <a:ea typeface="Calibri" panose="020F0502020204030204" pitchFamily="34" charset="0"/>
            </a:endParaRPr>
          </a:p>
          <a:p>
            <a:pPr marL="0" marR="0">
              <a:spcBef>
                <a:spcPts val="0"/>
              </a:spcBef>
              <a:spcAft>
                <a:spcPts val="0"/>
              </a:spcAft>
            </a:pPr>
            <a:r>
              <a:rPr lang="en-US" sz="1000" dirty="0">
                <a:latin typeface="+mj-lt"/>
                <a:ea typeface="Calibri" panose="020F0502020204030204" pitchFamily="34" charset="0"/>
              </a:rPr>
              <a:t>This value is required for the protection of motor (fan motor), given </a:t>
            </a:r>
            <a:r>
              <a:rPr lang="en-US" sz="1000">
                <a:latin typeface="+mj-lt"/>
                <a:ea typeface="Calibri" panose="020F0502020204030204" pitchFamily="34" charset="0"/>
              </a:rPr>
              <a:t>by manufacturers.</a:t>
            </a:r>
            <a:r>
              <a:rPr lang="en-US" sz="1000" dirty="0">
                <a:latin typeface="+mj-lt"/>
                <a:ea typeface="Calibri" panose="020F0502020204030204" pitchFamily="34" charset="0"/>
              </a:rPr>
              <a:t> </a:t>
            </a:r>
            <a:r>
              <a:rPr lang="en-US" sz="1000">
                <a:latin typeface="+mj-lt"/>
                <a:ea typeface="Calibri" panose="020F0502020204030204" pitchFamily="34" charset="0"/>
              </a:rPr>
              <a:t>And </a:t>
            </a:r>
            <a:r>
              <a:rPr lang="en-US" sz="1000" dirty="0">
                <a:latin typeface="+mj-lt"/>
                <a:ea typeface="Calibri" panose="020F0502020204030204" pitchFamily="34" charset="0"/>
              </a:rPr>
              <a:t>it is used for selecting the </a:t>
            </a:r>
            <a:r>
              <a:rPr lang="en-US" sz="1000">
                <a:latin typeface="+mj-lt"/>
                <a:ea typeface="Calibri" panose="020F0502020204030204" pitchFamily="34" charset="0"/>
              </a:rPr>
              <a:t>circuit breakers.</a:t>
            </a:r>
            <a:r>
              <a:rPr lang="en-US" sz="1000" dirty="0">
                <a:latin typeface="+mj-lt"/>
                <a:ea typeface="Calibri" panose="020F0502020204030204" pitchFamily="34" charset="0"/>
              </a:rPr>
              <a:t> </a:t>
            </a:r>
            <a:r>
              <a:rPr lang="en-US" sz="1000">
                <a:latin typeface="+mj-lt"/>
                <a:ea typeface="Calibri" panose="020F0502020204030204" pitchFamily="34" charset="0"/>
              </a:rPr>
              <a:t>This </a:t>
            </a:r>
            <a:r>
              <a:rPr lang="en-US" sz="1000" dirty="0">
                <a:latin typeface="+mj-lt"/>
                <a:ea typeface="Calibri" panose="020F0502020204030204" pitchFamily="34" charset="0"/>
              </a:rPr>
              <a:t>is also called MOP (Maximum overcurrent protection)</a:t>
            </a:r>
          </a:p>
          <a:p>
            <a:pPr marL="0" marR="0">
              <a:spcBef>
                <a:spcPts val="0"/>
              </a:spcBef>
              <a:spcAft>
                <a:spcPts val="0"/>
              </a:spcAft>
            </a:pPr>
            <a:r>
              <a:rPr lang="en-US" sz="1000">
                <a:latin typeface="+mj-lt"/>
                <a:ea typeface="Calibri" panose="020F0502020204030204" pitchFamily="34" charset="0"/>
              </a:rPr>
              <a:t> </a:t>
            </a:r>
            <a:endParaRPr lang="en-US" sz="1000" dirty="0">
              <a:latin typeface="+mj-lt"/>
              <a:ea typeface="Calibri" panose="020F0502020204030204" pitchFamily="34" charset="0"/>
            </a:endParaRPr>
          </a:p>
        </p:txBody>
      </p:sp>
    </p:spTree>
    <p:custDataLst>
      <p:tags r:id="rId1"/>
    </p:custDataLst>
    <p:extLst>
      <p:ext uri="{BB962C8B-B14F-4D97-AF65-F5344CB8AC3E}">
        <p14:creationId xmlns:p14="http://schemas.microsoft.com/office/powerpoint/2010/main" val="3333380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en-US" dirty="0"/>
              <a:t>ARC C-1 &amp; H-1   -  Wired Controllers</a:t>
            </a:r>
          </a:p>
          <a:p>
            <a:pPr lvl="0"/>
            <a:endParaRPr lang="en-US" dirty="0"/>
          </a:p>
        </p:txBody>
      </p:sp>
      <p:sp>
        <p:nvSpPr>
          <p:cNvPr id="51" name="object 51">
            <a:extLst>
              <a:ext uri="{FF2B5EF4-FFF2-40B4-BE49-F238E27FC236}">
                <a16:creationId xmlns:a16="http://schemas.microsoft.com/office/drawing/2014/main" id="{C84EEDC3-66F7-4CFB-B5E5-17E35E3B713F}"/>
              </a:ext>
            </a:extLst>
          </p:cNvPr>
          <p:cNvSpPr/>
          <p:nvPr/>
        </p:nvSpPr>
        <p:spPr>
          <a:xfrm>
            <a:off x="5084844" y="10254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52" name="object 35__">
            <a:extLst>
              <a:ext uri="{FF2B5EF4-FFF2-40B4-BE49-F238E27FC236}">
                <a16:creationId xmlns:a16="http://schemas.microsoft.com/office/drawing/2014/main" id="{A85F5D35-5F4C-48BD-A134-2862B662DB50}"/>
              </a:ext>
            </a:extLst>
          </p:cNvPr>
          <p:cNvSpPr/>
          <p:nvPr/>
        </p:nvSpPr>
        <p:spPr>
          <a:xfrm rot="5400000">
            <a:off x="2461058" y="9228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53" name="object 35___">
            <a:extLst>
              <a:ext uri="{FF2B5EF4-FFF2-40B4-BE49-F238E27FC236}">
                <a16:creationId xmlns:a16="http://schemas.microsoft.com/office/drawing/2014/main" id="{54078C84-A2F3-4FDD-9F6F-FF2C33E9301E}"/>
              </a:ext>
            </a:extLst>
          </p:cNvPr>
          <p:cNvSpPr/>
          <p:nvPr/>
        </p:nvSpPr>
        <p:spPr>
          <a:xfrm flipH="1">
            <a:off x="3557758" y="1756367"/>
            <a:ext cx="45719" cy="856448"/>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54" name="Rectangle 53">
            <a:extLst>
              <a:ext uri="{FF2B5EF4-FFF2-40B4-BE49-F238E27FC236}">
                <a16:creationId xmlns:a16="http://schemas.microsoft.com/office/drawing/2014/main" id="{893A0777-0A39-407B-A52F-51C71B14611A}"/>
              </a:ext>
            </a:extLst>
          </p:cNvPr>
          <p:cNvSpPr/>
          <p:nvPr/>
        </p:nvSpPr>
        <p:spPr>
          <a:xfrm>
            <a:off x="177184" y="1159582"/>
            <a:ext cx="2108269" cy="369332"/>
          </a:xfrm>
          <a:prstGeom prst="rect">
            <a:avLst/>
          </a:prstGeom>
        </p:spPr>
        <p:txBody>
          <a:bodyPr wrap="none">
            <a:spAutoFit/>
          </a:bodyPr>
          <a:lstStyle/>
          <a:p>
            <a:r>
              <a:rPr lang="tr-TR" b="1" dirty="0">
                <a:solidFill>
                  <a:srgbClr val="000000"/>
                </a:solidFill>
              </a:rPr>
              <a:t>7 Step Fan </a:t>
            </a:r>
            <a:r>
              <a:rPr lang="tr-TR" b="1" dirty="0" err="1">
                <a:solidFill>
                  <a:srgbClr val="000000"/>
                </a:solidFill>
              </a:rPr>
              <a:t>Speed</a:t>
            </a:r>
            <a:endParaRPr lang="en-US" dirty="0">
              <a:solidFill>
                <a:srgbClr val="000000"/>
              </a:solidFill>
            </a:endParaRPr>
          </a:p>
        </p:txBody>
      </p:sp>
      <p:sp>
        <p:nvSpPr>
          <p:cNvPr id="55" name="Flowchart: Manual Operation 54">
            <a:extLst>
              <a:ext uri="{FF2B5EF4-FFF2-40B4-BE49-F238E27FC236}">
                <a16:creationId xmlns:a16="http://schemas.microsoft.com/office/drawing/2014/main" id="{6236B339-723C-4C48-A398-AAD0D3C25BD6}"/>
              </a:ext>
            </a:extLst>
          </p:cNvPr>
          <p:cNvSpPr/>
          <p:nvPr/>
        </p:nvSpPr>
        <p:spPr>
          <a:xfrm>
            <a:off x="3932023" y="1147862"/>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 </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6" name="Flowchart: Manual Operation 55">
            <a:extLst>
              <a:ext uri="{FF2B5EF4-FFF2-40B4-BE49-F238E27FC236}">
                <a16:creationId xmlns:a16="http://schemas.microsoft.com/office/drawing/2014/main" id="{309BE86A-280B-4EBD-92CC-94A9429C5B02}"/>
              </a:ext>
            </a:extLst>
          </p:cNvPr>
          <p:cNvSpPr/>
          <p:nvPr/>
        </p:nvSpPr>
        <p:spPr>
          <a:xfrm>
            <a:off x="3986084" y="3481425"/>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7" name="Flowchart: Manual Operation 56">
            <a:extLst>
              <a:ext uri="{FF2B5EF4-FFF2-40B4-BE49-F238E27FC236}">
                <a16:creationId xmlns:a16="http://schemas.microsoft.com/office/drawing/2014/main" id="{35C2342F-166D-4E91-8E37-06945B4E0C59}"/>
              </a:ext>
            </a:extLst>
          </p:cNvPr>
          <p:cNvSpPr/>
          <p:nvPr/>
        </p:nvSpPr>
        <p:spPr>
          <a:xfrm>
            <a:off x="9285981" y="1163512"/>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a:t>
            </a:r>
            <a:r>
              <a:rPr lang="tr-TR" sz="800" b="1" kern="0" dirty="0">
                <a:solidFill>
                  <a:srgbClr val="FFFFFF"/>
                </a:solidFill>
                <a:latin typeface="Calibri" panose="020F0502020204030204" pitchFamily="34" charset="0"/>
              </a:rPr>
              <a:t> </a:t>
            </a:r>
            <a:endParaRPr kumimoji="0" lang="en-US" sz="8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8" name="object 35_____">
            <a:extLst>
              <a:ext uri="{FF2B5EF4-FFF2-40B4-BE49-F238E27FC236}">
                <a16:creationId xmlns:a16="http://schemas.microsoft.com/office/drawing/2014/main" id="{6E85E845-5D88-48B2-9CBF-294D1009B23B}"/>
              </a:ext>
            </a:extLst>
          </p:cNvPr>
          <p:cNvSpPr/>
          <p:nvPr/>
        </p:nvSpPr>
        <p:spPr>
          <a:xfrm rot="5400000">
            <a:off x="7541153" y="9133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59" name="Flowchart: Manual Operation 58">
            <a:extLst>
              <a:ext uri="{FF2B5EF4-FFF2-40B4-BE49-F238E27FC236}">
                <a16:creationId xmlns:a16="http://schemas.microsoft.com/office/drawing/2014/main" id="{10A141FE-6A27-457E-86CD-86BC489A6183}"/>
              </a:ext>
            </a:extLst>
          </p:cNvPr>
          <p:cNvSpPr/>
          <p:nvPr/>
        </p:nvSpPr>
        <p:spPr>
          <a:xfrm>
            <a:off x="9285981" y="3555215"/>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 </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pic>
        <p:nvPicPr>
          <p:cNvPr id="60" name="Picture 2_">
            <a:extLst>
              <a:ext uri="{FF2B5EF4-FFF2-40B4-BE49-F238E27FC236}">
                <a16:creationId xmlns:a16="http://schemas.microsoft.com/office/drawing/2014/main" id="{C6F63ECC-60FC-4B0B-8A83-C615F62D11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 y="1706078"/>
            <a:ext cx="2924175" cy="125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ectangle 4_">
            <a:extLst>
              <a:ext uri="{FF2B5EF4-FFF2-40B4-BE49-F238E27FC236}">
                <a16:creationId xmlns:a16="http://schemas.microsoft.com/office/drawing/2014/main" id="{A23418D0-967F-4B89-8AEB-D38B3D938146}"/>
              </a:ext>
            </a:extLst>
          </p:cNvPr>
          <p:cNvSpPr/>
          <p:nvPr/>
        </p:nvSpPr>
        <p:spPr>
          <a:xfrm>
            <a:off x="259079" y="3417580"/>
            <a:ext cx="3082895" cy="369332"/>
          </a:xfrm>
          <a:prstGeom prst="rect">
            <a:avLst/>
          </a:prstGeom>
        </p:spPr>
        <p:txBody>
          <a:bodyPr wrap="none">
            <a:spAutoFit/>
          </a:bodyPr>
          <a:lstStyle/>
          <a:p>
            <a:r>
              <a:rPr lang="en-US" b="1" dirty="0">
                <a:solidFill>
                  <a:srgbClr val="000000"/>
                </a:solidFill>
              </a:rPr>
              <a:t>2 wire / bi-directional </a:t>
            </a:r>
            <a:r>
              <a:rPr lang="tr-TR" b="1" dirty="0">
                <a:solidFill>
                  <a:srgbClr val="000000"/>
                </a:solidFill>
              </a:rPr>
              <a:t>com.</a:t>
            </a:r>
            <a:endParaRPr lang="en-US" dirty="0">
              <a:solidFill>
                <a:srgbClr val="000000"/>
              </a:solidFill>
            </a:endParaRPr>
          </a:p>
        </p:txBody>
      </p:sp>
      <p:sp>
        <p:nvSpPr>
          <p:cNvPr id="62" name="Rectangle 4__">
            <a:extLst>
              <a:ext uri="{FF2B5EF4-FFF2-40B4-BE49-F238E27FC236}">
                <a16:creationId xmlns:a16="http://schemas.microsoft.com/office/drawing/2014/main" id="{A4896861-4822-4621-A7DC-524CCD8C9F2E}"/>
              </a:ext>
            </a:extLst>
          </p:cNvPr>
          <p:cNvSpPr/>
          <p:nvPr/>
        </p:nvSpPr>
        <p:spPr>
          <a:xfrm>
            <a:off x="5680251" y="1159582"/>
            <a:ext cx="3634393" cy="369332"/>
          </a:xfrm>
          <a:prstGeom prst="rect">
            <a:avLst/>
          </a:prstGeom>
        </p:spPr>
        <p:txBody>
          <a:bodyPr wrap="none">
            <a:spAutoFit/>
          </a:bodyPr>
          <a:lstStyle/>
          <a:p>
            <a:pPr>
              <a:spcBef>
                <a:spcPct val="50000"/>
              </a:spcBef>
              <a:buClr>
                <a:srgbClr val="000000"/>
              </a:buClr>
              <a:buSzPct val="100000"/>
            </a:pPr>
            <a:r>
              <a:rPr lang="tr-TR" altLang="en-US" b="1" dirty="0" err="1">
                <a:solidFill>
                  <a:srgbClr val="000000"/>
                </a:solidFill>
              </a:rPr>
              <a:t>Away</a:t>
            </a:r>
            <a:r>
              <a:rPr lang="tr-TR" altLang="en-US" b="1" dirty="0">
                <a:solidFill>
                  <a:srgbClr val="000000"/>
                </a:solidFill>
              </a:rPr>
              <a:t> </a:t>
            </a:r>
            <a:r>
              <a:rPr lang="tr-TR" altLang="en-US" b="1" dirty="0" err="1">
                <a:solidFill>
                  <a:srgbClr val="000000"/>
                </a:solidFill>
              </a:rPr>
              <a:t>Mode</a:t>
            </a:r>
            <a:r>
              <a:rPr lang="tr-TR" altLang="en-US" b="1" dirty="0">
                <a:solidFill>
                  <a:srgbClr val="000000"/>
                </a:solidFill>
              </a:rPr>
              <a:t> &amp; Auto-</a:t>
            </a:r>
            <a:r>
              <a:rPr lang="tr-TR" altLang="en-US" b="1" dirty="0" err="1">
                <a:solidFill>
                  <a:srgbClr val="000000"/>
                </a:solidFill>
              </a:rPr>
              <a:t>changeover</a:t>
            </a:r>
            <a:endParaRPr lang="en-US" altLang="en-US" b="1" dirty="0">
              <a:solidFill>
                <a:srgbClr val="000000"/>
              </a:solidFill>
            </a:endParaRPr>
          </a:p>
        </p:txBody>
      </p:sp>
      <p:sp>
        <p:nvSpPr>
          <p:cNvPr id="63" name="Rectangle 4___">
            <a:extLst>
              <a:ext uri="{FF2B5EF4-FFF2-40B4-BE49-F238E27FC236}">
                <a16:creationId xmlns:a16="http://schemas.microsoft.com/office/drawing/2014/main" id="{560B703A-38DE-491B-98AA-4A8C7C47A3F5}"/>
              </a:ext>
            </a:extLst>
          </p:cNvPr>
          <p:cNvSpPr/>
          <p:nvPr/>
        </p:nvSpPr>
        <p:spPr>
          <a:xfrm>
            <a:off x="5762236" y="3468887"/>
            <a:ext cx="1338828" cy="369332"/>
          </a:xfrm>
          <a:prstGeom prst="rect">
            <a:avLst/>
          </a:prstGeom>
        </p:spPr>
        <p:txBody>
          <a:bodyPr wrap="none">
            <a:spAutoFit/>
          </a:bodyPr>
          <a:lstStyle/>
          <a:p>
            <a:r>
              <a:rPr lang="tr-TR" b="1" dirty="0" err="1">
                <a:solidFill>
                  <a:srgbClr val="000000"/>
                </a:solidFill>
              </a:rPr>
              <a:t>Schedules</a:t>
            </a:r>
            <a:endParaRPr lang="en-US" dirty="0">
              <a:solidFill>
                <a:srgbClr val="000000"/>
              </a:solidFill>
            </a:endParaRPr>
          </a:p>
        </p:txBody>
      </p:sp>
      <p:sp>
        <p:nvSpPr>
          <p:cNvPr id="64" name="Dikdörtgen 29">
            <a:extLst>
              <a:ext uri="{FF2B5EF4-FFF2-40B4-BE49-F238E27FC236}">
                <a16:creationId xmlns:a16="http://schemas.microsoft.com/office/drawing/2014/main" id="{CDFA43E6-872B-4271-8026-A873E20D6DA4}"/>
              </a:ext>
            </a:extLst>
          </p:cNvPr>
          <p:cNvSpPr/>
          <p:nvPr/>
        </p:nvSpPr>
        <p:spPr>
          <a:xfrm>
            <a:off x="7037865" y="4319476"/>
            <a:ext cx="3227630" cy="646331"/>
          </a:xfrm>
          <a:prstGeom prst="rect">
            <a:avLst/>
          </a:prstGeom>
        </p:spPr>
        <p:txBody>
          <a:bodyPr wrap="square">
            <a:spAutoFit/>
          </a:bodyPr>
          <a:lstStyle/>
          <a:p>
            <a:r>
              <a:rPr lang="tr-TR" sz="1200" dirty="0" err="1">
                <a:solidFill>
                  <a:srgbClr val="231F20"/>
                </a:solidFill>
                <a:latin typeface="+mj-lt"/>
              </a:rPr>
              <a:t>Weekly</a:t>
            </a:r>
            <a:r>
              <a:rPr lang="tr-TR" sz="1200" dirty="0">
                <a:solidFill>
                  <a:srgbClr val="231F20"/>
                </a:solidFill>
                <a:latin typeface="+mj-lt"/>
              </a:rPr>
              <a:t> </a:t>
            </a:r>
            <a:r>
              <a:rPr lang="tr-TR" sz="1200" dirty="0" err="1">
                <a:solidFill>
                  <a:srgbClr val="231F20"/>
                </a:solidFill>
                <a:latin typeface="+mj-lt"/>
              </a:rPr>
              <a:t>and</a:t>
            </a:r>
            <a:r>
              <a:rPr lang="tr-TR" sz="1200" dirty="0">
                <a:solidFill>
                  <a:srgbClr val="231F20"/>
                </a:solidFill>
                <a:latin typeface="+mj-lt"/>
              </a:rPr>
              <a:t> </a:t>
            </a:r>
            <a:r>
              <a:rPr lang="tr-TR" sz="1200" dirty="0" err="1">
                <a:solidFill>
                  <a:srgbClr val="231F20"/>
                </a:solidFill>
                <a:latin typeface="+mj-lt"/>
              </a:rPr>
              <a:t>Seasonal</a:t>
            </a:r>
            <a:r>
              <a:rPr lang="tr-TR" sz="1200" dirty="0">
                <a:solidFill>
                  <a:srgbClr val="231F20"/>
                </a:solidFill>
                <a:latin typeface="+mj-lt"/>
              </a:rPr>
              <a:t> </a:t>
            </a:r>
            <a:r>
              <a:rPr lang="tr-TR" sz="1200" dirty="0" err="1">
                <a:solidFill>
                  <a:srgbClr val="231F20"/>
                </a:solidFill>
                <a:latin typeface="+mj-lt"/>
              </a:rPr>
              <a:t>Schedules</a:t>
            </a:r>
            <a:endParaRPr lang="tr-TR" sz="1200" dirty="0">
              <a:solidFill>
                <a:srgbClr val="231F20"/>
              </a:solidFill>
              <a:latin typeface="+mj-lt"/>
            </a:endParaRPr>
          </a:p>
          <a:p>
            <a:r>
              <a:rPr lang="tr-TR" sz="1200" dirty="0">
                <a:solidFill>
                  <a:srgbClr val="231F20"/>
                </a:solidFill>
                <a:latin typeface="+mj-lt"/>
              </a:rPr>
              <a:t>Daily </a:t>
            </a:r>
            <a:r>
              <a:rPr lang="tr-TR" sz="1200" dirty="0" err="1">
                <a:solidFill>
                  <a:srgbClr val="231F20"/>
                </a:solidFill>
                <a:latin typeface="+mj-lt"/>
              </a:rPr>
              <a:t>Intervals</a:t>
            </a:r>
            <a:r>
              <a:rPr lang="tr-TR" sz="1200" dirty="0">
                <a:solidFill>
                  <a:srgbClr val="231F20"/>
                </a:solidFill>
                <a:latin typeface="+mj-lt"/>
              </a:rPr>
              <a:t> (</a:t>
            </a:r>
            <a:r>
              <a:rPr lang="tr-TR" sz="1200" dirty="0" err="1">
                <a:solidFill>
                  <a:srgbClr val="231F20"/>
                </a:solidFill>
                <a:latin typeface="+mj-lt"/>
              </a:rPr>
              <a:t>max</a:t>
            </a:r>
            <a:r>
              <a:rPr lang="tr-TR" sz="1200" dirty="0">
                <a:solidFill>
                  <a:srgbClr val="231F20"/>
                </a:solidFill>
                <a:latin typeface="+mj-lt"/>
              </a:rPr>
              <a:t> 3)</a:t>
            </a:r>
          </a:p>
          <a:p>
            <a:r>
              <a:rPr lang="tr-TR" sz="1200" dirty="0">
                <a:solidFill>
                  <a:srgbClr val="231F20"/>
                </a:solidFill>
                <a:latin typeface="+mj-lt"/>
              </a:rPr>
              <a:t>User </a:t>
            </a:r>
            <a:r>
              <a:rPr lang="tr-TR" sz="1200" dirty="0" err="1">
                <a:solidFill>
                  <a:srgbClr val="231F20"/>
                </a:solidFill>
                <a:latin typeface="+mj-lt"/>
              </a:rPr>
              <a:t>defined</a:t>
            </a:r>
            <a:r>
              <a:rPr lang="tr-TR" sz="1200" dirty="0">
                <a:solidFill>
                  <a:srgbClr val="231F20"/>
                </a:solidFill>
                <a:latin typeface="+mj-lt"/>
              </a:rPr>
              <a:t> </a:t>
            </a:r>
            <a:r>
              <a:rPr lang="tr-TR" sz="1200" dirty="0" err="1">
                <a:solidFill>
                  <a:srgbClr val="231F20"/>
                </a:solidFill>
                <a:latin typeface="+mj-lt"/>
              </a:rPr>
              <a:t>schedules</a:t>
            </a:r>
            <a:r>
              <a:rPr lang="tr-TR" sz="1200" dirty="0">
                <a:solidFill>
                  <a:srgbClr val="231F20"/>
                </a:solidFill>
                <a:latin typeface="+mj-lt"/>
              </a:rPr>
              <a:t> (</a:t>
            </a:r>
            <a:r>
              <a:rPr lang="tr-TR" sz="1200" dirty="0" err="1">
                <a:solidFill>
                  <a:srgbClr val="231F20"/>
                </a:solidFill>
                <a:latin typeface="+mj-lt"/>
              </a:rPr>
              <a:t>max</a:t>
            </a:r>
            <a:r>
              <a:rPr lang="tr-TR" sz="1200" dirty="0">
                <a:solidFill>
                  <a:srgbClr val="231F20"/>
                </a:solidFill>
                <a:latin typeface="+mj-lt"/>
              </a:rPr>
              <a:t> 3)</a:t>
            </a:r>
            <a:endParaRPr lang="en-GB" sz="1200" dirty="0">
              <a:solidFill>
                <a:srgbClr val="231F20"/>
              </a:solidFill>
              <a:latin typeface="+mj-lt"/>
            </a:endParaRPr>
          </a:p>
        </p:txBody>
      </p:sp>
      <p:sp>
        <p:nvSpPr>
          <p:cNvPr id="65" name="Dikdörtgen 11">
            <a:extLst>
              <a:ext uri="{FF2B5EF4-FFF2-40B4-BE49-F238E27FC236}">
                <a16:creationId xmlns:a16="http://schemas.microsoft.com/office/drawing/2014/main" id="{4F9FD509-C792-4498-ABF4-133D11E0B38F}"/>
              </a:ext>
            </a:extLst>
          </p:cNvPr>
          <p:cNvSpPr/>
          <p:nvPr/>
        </p:nvSpPr>
        <p:spPr>
          <a:xfrm>
            <a:off x="2805410" y="4118040"/>
            <a:ext cx="2159872" cy="1323439"/>
          </a:xfrm>
          <a:prstGeom prst="rect">
            <a:avLst/>
          </a:prstGeom>
        </p:spPr>
        <p:txBody>
          <a:bodyPr wrap="square">
            <a:spAutoFit/>
          </a:bodyPr>
          <a:lstStyle/>
          <a:p>
            <a:r>
              <a:rPr lang="en-US" sz="1000" dirty="0">
                <a:solidFill>
                  <a:srgbClr val="231F20"/>
                </a:solidFill>
                <a:latin typeface="+mj-lt"/>
              </a:rPr>
              <a:t>The wired controller can query the system operating parameters thanks to the new bi-directional</a:t>
            </a:r>
            <a:r>
              <a:rPr lang="tr-TR" sz="1000" dirty="0">
                <a:solidFill>
                  <a:srgbClr val="231F20"/>
                </a:solidFill>
                <a:latin typeface="+mj-lt"/>
              </a:rPr>
              <a:t> </a:t>
            </a:r>
            <a:r>
              <a:rPr lang="en-US" sz="1000" dirty="0">
                <a:solidFill>
                  <a:srgbClr val="231F20"/>
                </a:solidFill>
                <a:latin typeface="+mj-lt"/>
              </a:rPr>
              <a:t>communication functionality. In addition, settings including static pressure, cold draft prevention and</a:t>
            </a:r>
            <a:r>
              <a:rPr lang="tr-TR" sz="1000" dirty="0">
                <a:solidFill>
                  <a:srgbClr val="231F20"/>
                </a:solidFill>
                <a:latin typeface="+mj-lt"/>
              </a:rPr>
              <a:t> </a:t>
            </a:r>
            <a:r>
              <a:rPr lang="en-US" sz="1000" dirty="0">
                <a:solidFill>
                  <a:srgbClr val="231F20"/>
                </a:solidFill>
                <a:latin typeface="+mj-lt"/>
              </a:rPr>
              <a:t>temperature compensation can be configured on the wired controller</a:t>
            </a:r>
            <a:endParaRPr lang="en-GB" sz="1000" dirty="0">
              <a:solidFill>
                <a:srgbClr val="231F20"/>
              </a:solidFill>
              <a:latin typeface="+mj-lt"/>
            </a:endParaRPr>
          </a:p>
        </p:txBody>
      </p:sp>
      <p:sp>
        <p:nvSpPr>
          <p:cNvPr id="66" name="Sağ Ok 13">
            <a:extLst>
              <a:ext uri="{FF2B5EF4-FFF2-40B4-BE49-F238E27FC236}">
                <a16:creationId xmlns:a16="http://schemas.microsoft.com/office/drawing/2014/main" id="{C6B16CC0-B643-42DF-9191-D4DDC8C22437}"/>
              </a:ext>
            </a:extLst>
          </p:cNvPr>
          <p:cNvSpPr/>
          <p:nvPr/>
        </p:nvSpPr>
        <p:spPr>
          <a:xfrm>
            <a:off x="1182610" y="4463628"/>
            <a:ext cx="675815" cy="230796"/>
          </a:xfrm>
          <a:prstGeom prst="rightArrow">
            <a:avLst/>
          </a:prstGeom>
          <a:solidFill>
            <a:srgbClr val="92D050"/>
          </a:solidFill>
          <a:ln w="9525" cap="flat" cmpd="sng" algn="ctr">
            <a:solidFill>
              <a:srgbClr val="345A0D"/>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67" name="Sağ Ok 34">
            <a:extLst>
              <a:ext uri="{FF2B5EF4-FFF2-40B4-BE49-F238E27FC236}">
                <a16:creationId xmlns:a16="http://schemas.microsoft.com/office/drawing/2014/main" id="{202C60BA-6EF9-4954-850C-6E1E4D14320B}"/>
              </a:ext>
            </a:extLst>
          </p:cNvPr>
          <p:cNvSpPr/>
          <p:nvPr/>
        </p:nvSpPr>
        <p:spPr>
          <a:xfrm rot="10800000">
            <a:off x="1133705" y="4761697"/>
            <a:ext cx="675815" cy="230796"/>
          </a:xfrm>
          <a:prstGeom prst="rightArrow">
            <a:avLst/>
          </a:prstGeom>
          <a:noFill/>
          <a:ln w="9525" cap="flat" cmpd="sng" algn="ctr">
            <a:solidFill>
              <a:schemeClr val="accent5"/>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68" name="Resim 36">
            <a:extLst>
              <a:ext uri="{FF2B5EF4-FFF2-40B4-BE49-F238E27FC236}">
                <a16:creationId xmlns:a16="http://schemas.microsoft.com/office/drawing/2014/main" id="{C3D4B57C-85D8-450C-8C23-BDE1AA1E9A58}"/>
              </a:ext>
            </a:extLst>
          </p:cNvPr>
          <p:cNvPicPr>
            <a:picLocks noChangeAspect="1"/>
          </p:cNvPicPr>
          <p:nvPr/>
        </p:nvPicPr>
        <p:blipFill rotWithShape="1">
          <a:blip r:embed="rId3"/>
          <a:srcRect l="59256" t="1320" r="2571" b="64506"/>
          <a:stretch/>
        </p:blipFill>
        <p:spPr>
          <a:xfrm>
            <a:off x="1903007" y="4332656"/>
            <a:ext cx="784693" cy="811752"/>
          </a:xfrm>
          <a:prstGeom prst="rect">
            <a:avLst/>
          </a:prstGeom>
        </p:spPr>
      </p:pic>
      <p:cxnSp>
        <p:nvCxnSpPr>
          <p:cNvPr id="69" name="Düz Bağlayıcı 18">
            <a:extLst>
              <a:ext uri="{FF2B5EF4-FFF2-40B4-BE49-F238E27FC236}">
                <a16:creationId xmlns:a16="http://schemas.microsoft.com/office/drawing/2014/main" id="{DAE450BC-F3CB-4D00-9E1C-DD2D5A9C50C7}"/>
              </a:ext>
            </a:extLst>
          </p:cNvPr>
          <p:cNvCxnSpPr/>
          <p:nvPr/>
        </p:nvCxnSpPr>
        <p:spPr>
          <a:xfrm>
            <a:off x="9375732" y="2209991"/>
            <a:ext cx="74049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Düz Bağlayıcı 45">
            <a:extLst>
              <a:ext uri="{FF2B5EF4-FFF2-40B4-BE49-F238E27FC236}">
                <a16:creationId xmlns:a16="http://schemas.microsoft.com/office/drawing/2014/main" id="{7BBC6154-30B3-40E4-A805-496494EDE909}"/>
              </a:ext>
            </a:extLst>
          </p:cNvPr>
          <p:cNvCxnSpPr/>
          <p:nvPr/>
        </p:nvCxnSpPr>
        <p:spPr>
          <a:xfrm>
            <a:off x="9375731" y="2625515"/>
            <a:ext cx="740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Metin kutusu 19">
            <a:extLst>
              <a:ext uri="{FF2B5EF4-FFF2-40B4-BE49-F238E27FC236}">
                <a16:creationId xmlns:a16="http://schemas.microsoft.com/office/drawing/2014/main" id="{472F8529-C1DD-4A0C-8EC3-E6A1D12EBF30}"/>
              </a:ext>
            </a:extLst>
          </p:cNvPr>
          <p:cNvSpPr txBox="1"/>
          <p:nvPr/>
        </p:nvSpPr>
        <p:spPr>
          <a:xfrm>
            <a:off x="9330856" y="2744660"/>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Heat</a:t>
            </a:r>
            <a:endParaRPr kumimoji="0" lang="en-GB" sz="1800" b="0" i="0" u="none" strike="noStrike" kern="0" cap="none" spc="0" normalizeH="0" baseline="0" noProof="0" dirty="0" err="1">
              <a:ln>
                <a:noFill/>
              </a:ln>
              <a:solidFill>
                <a:srgbClr val="000000"/>
              </a:solidFill>
              <a:effectLst/>
              <a:uLnTx/>
              <a:uFillTx/>
            </a:endParaRPr>
          </a:p>
        </p:txBody>
      </p:sp>
      <p:sp>
        <p:nvSpPr>
          <p:cNvPr id="73" name="Metin kutusu 46">
            <a:extLst>
              <a:ext uri="{FF2B5EF4-FFF2-40B4-BE49-F238E27FC236}">
                <a16:creationId xmlns:a16="http://schemas.microsoft.com/office/drawing/2014/main" id="{26CD32B6-8920-4F28-AD81-2CA7A7D7443D}"/>
              </a:ext>
            </a:extLst>
          </p:cNvPr>
          <p:cNvSpPr txBox="1"/>
          <p:nvPr/>
        </p:nvSpPr>
        <p:spPr>
          <a:xfrm>
            <a:off x="9285981" y="1819785"/>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Cool</a:t>
            </a:r>
            <a:endParaRPr kumimoji="0" lang="en-GB" sz="1800" b="0" i="0" u="none" strike="noStrike" kern="0" cap="none" spc="0" normalizeH="0" baseline="0" noProof="0" dirty="0" err="1">
              <a:ln>
                <a:noFill/>
              </a:ln>
              <a:solidFill>
                <a:srgbClr val="000000"/>
              </a:solidFill>
              <a:effectLst/>
              <a:uLnTx/>
              <a:uFillTx/>
            </a:endParaRPr>
          </a:p>
        </p:txBody>
      </p:sp>
      <p:sp>
        <p:nvSpPr>
          <p:cNvPr id="74" name="Metin kutusu 20">
            <a:extLst>
              <a:ext uri="{FF2B5EF4-FFF2-40B4-BE49-F238E27FC236}">
                <a16:creationId xmlns:a16="http://schemas.microsoft.com/office/drawing/2014/main" id="{97EBC2C5-0326-49F7-AE4C-14721B495797}"/>
              </a:ext>
            </a:extLst>
          </p:cNvPr>
          <p:cNvSpPr txBox="1"/>
          <p:nvPr/>
        </p:nvSpPr>
        <p:spPr>
          <a:xfrm>
            <a:off x="10221876" y="2095738"/>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28 C</a:t>
            </a:r>
            <a:endParaRPr kumimoji="0" lang="en-GB" sz="1000" b="1" i="0" u="none" strike="noStrike" kern="0" cap="none" spc="0" normalizeH="0" baseline="0" noProof="0" dirty="0" err="1">
              <a:ln>
                <a:noFill/>
              </a:ln>
              <a:solidFill>
                <a:srgbClr val="000000"/>
              </a:solidFill>
              <a:effectLst/>
              <a:uLnTx/>
              <a:uFillTx/>
            </a:endParaRPr>
          </a:p>
        </p:txBody>
      </p:sp>
      <p:sp>
        <p:nvSpPr>
          <p:cNvPr id="75" name="Metin kutusu 48">
            <a:extLst>
              <a:ext uri="{FF2B5EF4-FFF2-40B4-BE49-F238E27FC236}">
                <a16:creationId xmlns:a16="http://schemas.microsoft.com/office/drawing/2014/main" id="{96CA75D7-C96D-4A4F-AC3B-DFC91BB35A6B}"/>
              </a:ext>
            </a:extLst>
          </p:cNvPr>
          <p:cNvSpPr txBox="1"/>
          <p:nvPr/>
        </p:nvSpPr>
        <p:spPr>
          <a:xfrm>
            <a:off x="10221876" y="2588368"/>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24 C</a:t>
            </a:r>
            <a:endParaRPr kumimoji="0" lang="en-GB" sz="1000" b="1" i="0" u="none" strike="noStrike" kern="0" cap="none" spc="0" normalizeH="0" baseline="0" noProof="0" dirty="0" err="1">
              <a:ln>
                <a:noFill/>
              </a:ln>
              <a:solidFill>
                <a:srgbClr val="000000"/>
              </a:solidFill>
              <a:effectLst/>
              <a:uLnTx/>
              <a:uFillTx/>
            </a:endParaRPr>
          </a:p>
        </p:txBody>
      </p:sp>
      <p:cxnSp>
        <p:nvCxnSpPr>
          <p:cNvPr id="76" name="Düz Bağlayıcı 49">
            <a:extLst>
              <a:ext uri="{FF2B5EF4-FFF2-40B4-BE49-F238E27FC236}">
                <a16:creationId xmlns:a16="http://schemas.microsoft.com/office/drawing/2014/main" id="{D49A9B63-B2D1-4E0C-ADAE-AF0A221AE4AF}"/>
              </a:ext>
            </a:extLst>
          </p:cNvPr>
          <p:cNvCxnSpPr/>
          <p:nvPr/>
        </p:nvCxnSpPr>
        <p:spPr>
          <a:xfrm>
            <a:off x="6785595" y="2209991"/>
            <a:ext cx="74049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Düz Bağlayıcı 50">
            <a:extLst>
              <a:ext uri="{FF2B5EF4-FFF2-40B4-BE49-F238E27FC236}">
                <a16:creationId xmlns:a16="http://schemas.microsoft.com/office/drawing/2014/main" id="{1DEA9D9B-A1FF-4E48-A1B4-973B6E7F9D6E}"/>
              </a:ext>
            </a:extLst>
          </p:cNvPr>
          <p:cNvCxnSpPr/>
          <p:nvPr/>
        </p:nvCxnSpPr>
        <p:spPr>
          <a:xfrm>
            <a:off x="6785594" y="2625515"/>
            <a:ext cx="740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Metin kutusu 51">
            <a:extLst>
              <a:ext uri="{FF2B5EF4-FFF2-40B4-BE49-F238E27FC236}">
                <a16:creationId xmlns:a16="http://schemas.microsoft.com/office/drawing/2014/main" id="{A1745F84-68A0-445D-97EF-7E4B39673CF9}"/>
              </a:ext>
            </a:extLst>
          </p:cNvPr>
          <p:cNvSpPr txBox="1"/>
          <p:nvPr/>
        </p:nvSpPr>
        <p:spPr>
          <a:xfrm>
            <a:off x="6740719" y="2744660"/>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Heat</a:t>
            </a:r>
            <a:endParaRPr kumimoji="0" lang="en-GB" sz="1800" b="0" i="0" u="none" strike="noStrike" kern="0" cap="none" spc="0" normalizeH="0" baseline="0" noProof="0" dirty="0" err="1">
              <a:ln>
                <a:noFill/>
              </a:ln>
              <a:solidFill>
                <a:srgbClr val="000000"/>
              </a:solidFill>
              <a:effectLst/>
              <a:uLnTx/>
              <a:uFillTx/>
            </a:endParaRPr>
          </a:p>
        </p:txBody>
      </p:sp>
      <p:sp>
        <p:nvSpPr>
          <p:cNvPr id="84" name="Metin kutusu 52">
            <a:extLst>
              <a:ext uri="{FF2B5EF4-FFF2-40B4-BE49-F238E27FC236}">
                <a16:creationId xmlns:a16="http://schemas.microsoft.com/office/drawing/2014/main" id="{C68A51D3-8D6F-4545-80C7-E1E289940923}"/>
              </a:ext>
            </a:extLst>
          </p:cNvPr>
          <p:cNvSpPr txBox="1"/>
          <p:nvPr/>
        </p:nvSpPr>
        <p:spPr>
          <a:xfrm>
            <a:off x="6695844" y="1819785"/>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Cool</a:t>
            </a:r>
            <a:endParaRPr kumimoji="0" lang="en-GB" sz="1800" b="0" i="0" u="none" strike="noStrike" kern="0" cap="none" spc="0" normalizeH="0" baseline="0" noProof="0" dirty="0" err="1">
              <a:ln>
                <a:noFill/>
              </a:ln>
              <a:solidFill>
                <a:srgbClr val="000000"/>
              </a:solidFill>
              <a:effectLst/>
              <a:uLnTx/>
              <a:uFillTx/>
            </a:endParaRPr>
          </a:p>
        </p:txBody>
      </p:sp>
      <p:sp>
        <p:nvSpPr>
          <p:cNvPr id="85" name="Metin kutusu 53">
            <a:extLst>
              <a:ext uri="{FF2B5EF4-FFF2-40B4-BE49-F238E27FC236}">
                <a16:creationId xmlns:a16="http://schemas.microsoft.com/office/drawing/2014/main" id="{4AA46EA5-D01B-4070-8F12-71DBD58B603C}"/>
              </a:ext>
            </a:extLst>
          </p:cNvPr>
          <p:cNvSpPr txBox="1"/>
          <p:nvPr/>
        </p:nvSpPr>
        <p:spPr>
          <a:xfrm>
            <a:off x="7631739" y="2095738"/>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28 C</a:t>
            </a:r>
            <a:endParaRPr kumimoji="0" lang="en-GB" sz="1000" b="1" i="0" u="none" strike="noStrike" kern="0" cap="none" spc="0" normalizeH="0" baseline="0" noProof="0" dirty="0" err="1">
              <a:ln>
                <a:noFill/>
              </a:ln>
              <a:solidFill>
                <a:srgbClr val="000000"/>
              </a:solidFill>
              <a:effectLst/>
              <a:uLnTx/>
              <a:uFillTx/>
            </a:endParaRPr>
          </a:p>
        </p:txBody>
      </p:sp>
      <p:sp>
        <p:nvSpPr>
          <p:cNvPr id="86" name="Metin kutusu 54">
            <a:extLst>
              <a:ext uri="{FF2B5EF4-FFF2-40B4-BE49-F238E27FC236}">
                <a16:creationId xmlns:a16="http://schemas.microsoft.com/office/drawing/2014/main" id="{0C1D627C-4599-4165-A4DD-34C1ECEFAEA0}"/>
              </a:ext>
            </a:extLst>
          </p:cNvPr>
          <p:cNvSpPr txBox="1"/>
          <p:nvPr/>
        </p:nvSpPr>
        <p:spPr>
          <a:xfrm>
            <a:off x="7631739" y="2588368"/>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24 C</a:t>
            </a:r>
            <a:endParaRPr kumimoji="0" lang="en-GB" sz="1000" b="1" i="0" u="none" strike="noStrike" kern="0" cap="none" spc="0" normalizeH="0" baseline="0" noProof="0" dirty="0" err="1">
              <a:ln>
                <a:noFill/>
              </a:ln>
              <a:solidFill>
                <a:srgbClr val="000000"/>
              </a:solidFill>
              <a:effectLst/>
              <a:uLnTx/>
              <a:uFillTx/>
            </a:endParaRPr>
          </a:p>
        </p:txBody>
      </p:sp>
      <p:pic>
        <p:nvPicPr>
          <p:cNvPr id="87" name="Resim 22">
            <a:extLst>
              <a:ext uri="{FF2B5EF4-FFF2-40B4-BE49-F238E27FC236}">
                <a16:creationId xmlns:a16="http://schemas.microsoft.com/office/drawing/2014/main" id="{CB8C1D2B-AC91-40B5-BAB7-F15661C9B40D}"/>
              </a:ext>
            </a:extLst>
          </p:cNvPr>
          <p:cNvPicPr>
            <a:picLocks noChangeAspect="1"/>
          </p:cNvPicPr>
          <p:nvPr/>
        </p:nvPicPr>
        <p:blipFill rotWithShape="1">
          <a:blip r:embed="rId4"/>
          <a:srcRect r="2089"/>
          <a:stretch/>
        </p:blipFill>
        <p:spPr>
          <a:xfrm>
            <a:off x="8236086" y="1815643"/>
            <a:ext cx="932119" cy="1052363"/>
          </a:xfrm>
          <a:prstGeom prst="rect">
            <a:avLst/>
          </a:prstGeom>
        </p:spPr>
      </p:pic>
      <p:pic>
        <p:nvPicPr>
          <p:cNvPr id="88" name="Resim 24">
            <a:extLst>
              <a:ext uri="{FF2B5EF4-FFF2-40B4-BE49-F238E27FC236}">
                <a16:creationId xmlns:a16="http://schemas.microsoft.com/office/drawing/2014/main" id="{D7BFC003-B9C2-41A7-B71E-6BD05F23FF85}"/>
              </a:ext>
            </a:extLst>
          </p:cNvPr>
          <p:cNvPicPr>
            <a:picLocks noChangeAspect="1"/>
          </p:cNvPicPr>
          <p:nvPr/>
        </p:nvPicPr>
        <p:blipFill>
          <a:blip r:embed="rId5"/>
          <a:stretch>
            <a:fillRect/>
          </a:stretch>
        </p:blipFill>
        <p:spPr>
          <a:xfrm>
            <a:off x="5358635" y="1815643"/>
            <a:ext cx="1306785" cy="969166"/>
          </a:xfrm>
          <a:prstGeom prst="rect">
            <a:avLst/>
          </a:prstGeom>
        </p:spPr>
      </p:pic>
      <p:pic>
        <p:nvPicPr>
          <p:cNvPr id="89" name="Grafik 9">
            <a:extLst>
              <a:ext uri="{FF2B5EF4-FFF2-40B4-BE49-F238E27FC236}">
                <a16:creationId xmlns:a16="http://schemas.microsoft.com/office/drawing/2014/main" id="{D680FBB6-EFDD-4CBA-9E66-988239FD2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983" y="4281250"/>
            <a:ext cx="1283268" cy="826347"/>
          </a:xfrm>
          <a:prstGeom prst="rect">
            <a:avLst/>
          </a:prstGeom>
        </p:spPr>
      </p:pic>
      <p:pic>
        <p:nvPicPr>
          <p:cNvPr id="90" name="Picture 89">
            <a:extLst>
              <a:ext uri="{FF2B5EF4-FFF2-40B4-BE49-F238E27FC236}">
                <a16:creationId xmlns:a16="http://schemas.microsoft.com/office/drawing/2014/main" id="{D31C3393-D967-4A52-922C-22832CAD6B2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16621" t="3705" r="8642" b="4162"/>
          <a:stretch/>
        </p:blipFill>
        <p:spPr>
          <a:xfrm>
            <a:off x="137543" y="4338441"/>
            <a:ext cx="866306" cy="711964"/>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80D5A02E-86D8-4CAE-B5C6-9F8357B860BA}"/>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14974036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en-US" dirty="0"/>
              <a:t>ARC C-1 &amp; H-1   -  Wired Controllers</a:t>
            </a:r>
          </a:p>
          <a:p>
            <a:pPr lvl="0"/>
            <a:endParaRPr lang="en-US" dirty="0"/>
          </a:p>
        </p:txBody>
      </p:sp>
      <p:sp>
        <p:nvSpPr>
          <p:cNvPr id="57" name="Flowchart: Manual Operation 56">
            <a:extLst>
              <a:ext uri="{FF2B5EF4-FFF2-40B4-BE49-F238E27FC236}">
                <a16:creationId xmlns:a16="http://schemas.microsoft.com/office/drawing/2014/main" id="{35C2342F-166D-4E91-8E37-06945B4E0C59}"/>
              </a:ext>
            </a:extLst>
          </p:cNvPr>
          <p:cNvSpPr/>
          <p:nvPr/>
        </p:nvSpPr>
        <p:spPr>
          <a:xfrm>
            <a:off x="4206002" y="1188718"/>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a:t>
            </a:r>
            <a:r>
              <a:rPr lang="tr-TR" sz="800" b="1" kern="0" dirty="0">
                <a:solidFill>
                  <a:srgbClr val="FFFFFF"/>
                </a:solidFill>
                <a:latin typeface="Calibri" panose="020F0502020204030204" pitchFamily="34" charset="0"/>
              </a:rPr>
              <a:t> </a:t>
            </a:r>
            <a:endParaRPr kumimoji="0" lang="en-US" sz="8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8" name="object 35_____">
            <a:extLst>
              <a:ext uri="{FF2B5EF4-FFF2-40B4-BE49-F238E27FC236}">
                <a16:creationId xmlns:a16="http://schemas.microsoft.com/office/drawing/2014/main" id="{6E85E845-5D88-48B2-9CBF-294D1009B23B}"/>
              </a:ext>
            </a:extLst>
          </p:cNvPr>
          <p:cNvSpPr/>
          <p:nvPr/>
        </p:nvSpPr>
        <p:spPr>
          <a:xfrm rot="5400000">
            <a:off x="5154804" y="-1469080"/>
            <a:ext cx="101117" cy="9892338"/>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59" name="Flowchart: Manual Operation 58">
            <a:extLst>
              <a:ext uri="{FF2B5EF4-FFF2-40B4-BE49-F238E27FC236}">
                <a16:creationId xmlns:a16="http://schemas.microsoft.com/office/drawing/2014/main" id="{10A141FE-6A27-457E-86CD-86BC489A6183}"/>
              </a:ext>
            </a:extLst>
          </p:cNvPr>
          <p:cNvSpPr/>
          <p:nvPr/>
        </p:nvSpPr>
        <p:spPr>
          <a:xfrm>
            <a:off x="4206002" y="3531097"/>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 </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62" name="Rectangle 4__">
            <a:extLst>
              <a:ext uri="{FF2B5EF4-FFF2-40B4-BE49-F238E27FC236}">
                <a16:creationId xmlns:a16="http://schemas.microsoft.com/office/drawing/2014/main" id="{A4896861-4822-4621-A7DC-524CCD8C9F2E}"/>
              </a:ext>
            </a:extLst>
          </p:cNvPr>
          <p:cNvSpPr/>
          <p:nvPr/>
        </p:nvSpPr>
        <p:spPr>
          <a:xfrm>
            <a:off x="600272" y="1269649"/>
            <a:ext cx="1328954" cy="369332"/>
          </a:xfrm>
          <a:prstGeom prst="rect">
            <a:avLst/>
          </a:prstGeom>
        </p:spPr>
        <p:txBody>
          <a:bodyPr wrap="none">
            <a:spAutoFit/>
          </a:bodyPr>
          <a:lstStyle/>
          <a:p>
            <a:pPr>
              <a:spcBef>
                <a:spcPct val="50000"/>
              </a:spcBef>
              <a:buClr>
                <a:srgbClr val="000000"/>
              </a:buClr>
              <a:buSzPct val="100000"/>
            </a:pPr>
            <a:r>
              <a:rPr lang="tr-TR" altLang="en-US" b="1" dirty="0">
                <a:solidFill>
                  <a:srgbClr val="000000"/>
                </a:solidFill>
              </a:rPr>
              <a:t>Away Mode</a:t>
            </a:r>
            <a:endParaRPr lang="en-US" altLang="en-US" b="1" dirty="0">
              <a:solidFill>
                <a:srgbClr val="000000"/>
              </a:solidFill>
            </a:endParaRPr>
          </a:p>
        </p:txBody>
      </p:sp>
      <p:cxnSp>
        <p:nvCxnSpPr>
          <p:cNvPr id="69" name="Düz Bağlayıcı 18">
            <a:extLst>
              <a:ext uri="{FF2B5EF4-FFF2-40B4-BE49-F238E27FC236}">
                <a16:creationId xmlns:a16="http://schemas.microsoft.com/office/drawing/2014/main" id="{DAE450BC-F3CB-4D00-9E1C-DD2D5A9C50C7}"/>
              </a:ext>
            </a:extLst>
          </p:cNvPr>
          <p:cNvCxnSpPr/>
          <p:nvPr/>
        </p:nvCxnSpPr>
        <p:spPr>
          <a:xfrm>
            <a:off x="1705616" y="4495016"/>
            <a:ext cx="74049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Düz Bağlayıcı 45">
            <a:extLst>
              <a:ext uri="{FF2B5EF4-FFF2-40B4-BE49-F238E27FC236}">
                <a16:creationId xmlns:a16="http://schemas.microsoft.com/office/drawing/2014/main" id="{7BBC6154-30B3-40E4-A805-496494EDE909}"/>
              </a:ext>
            </a:extLst>
          </p:cNvPr>
          <p:cNvCxnSpPr/>
          <p:nvPr/>
        </p:nvCxnSpPr>
        <p:spPr>
          <a:xfrm>
            <a:off x="1705615" y="4910540"/>
            <a:ext cx="740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Metin kutusu 19">
            <a:extLst>
              <a:ext uri="{FF2B5EF4-FFF2-40B4-BE49-F238E27FC236}">
                <a16:creationId xmlns:a16="http://schemas.microsoft.com/office/drawing/2014/main" id="{472F8529-C1DD-4A0C-8EC3-E6A1D12EBF30}"/>
              </a:ext>
            </a:extLst>
          </p:cNvPr>
          <p:cNvSpPr txBox="1"/>
          <p:nvPr/>
        </p:nvSpPr>
        <p:spPr>
          <a:xfrm>
            <a:off x="1660740" y="5029685"/>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Heat</a:t>
            </a:r>
            <a:endParaRPr kumimoji="0" lang="en-GB" sz="1800" b="0" i="0" u="none" strike="noStrike" kern="0" cap="none" spc="0" normalizeH="0" baseline="0" noProof="0" dirty="0" err="1">
              <a:ln>
                <a:noFill/>
              </a:ln>
              <a:solidFill>
                <a:srgbClr val="000000"/>
              </a:solidFill>
              <a:effectLst/>
              <a:uLnTx/>
              <a:uFillTx/>
            </a:endParaRPr>
          </a:p>
        </p:txBody>
      </p:sp>
      <p:sp>
        <p:nvSpPr>
          <p:cNvPr id="73" name="Metin kutusu 46">
            <a:extLst>
              <a:ext uri="{FF2B5EF4-FFF2-40B4-BE49-F238E27FC236}">
                <a16:creationId xmlns:a16="http://schemas.microsoft.com/office/drawing/2014/main" id="{26CD32B6-8920-4F28-AD81-2CA7A7D7443D}"/>
              </a:ext>
            </a:extLst>
          </p:cNvPr>
          <p:cNvSpPr txBox="1"/>
          <p:nvPr/>
        </p:nvSpPr>
        <p:spPr>
          <a:xfrm>
            <a:off x="1615865" y="4104810"/>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Cool</a:t>
            </a:r>
            <a:endParaRPr kumimoji="0" lang="en-GB" sz="1800" b="0" i="0" u="none" strike="noStrike" kern="0" cap="none" spc="0" normalizeH="0" baseline="0" noProof="0" dirty="0" err="1">
              <a:ln>
                <a:noFill/>
              </a:ln>
              <a:solidFill>
                <a:srgbClr val="000000"/>
              </a:solidFill>
              <a:effectLst/>
              <a:uLnTx/>
              <a:uFillTx/>
            </a:endParaRPr>
          </a:p>
        </p:txBody>
      </p:sp>
      <p:sp>
        <p:nvSpPr>
          <p:cNvPr id="74" name="Metin kutusu 20">
            <a:extLst>
              <a:ext uri="{FF2B5EF4-FFF2-40B4-BE49-F238E27FC236}">
                <a16:creationId xmlns:a16="http://schemas.microsoft.com/office/drawing/2014/main" id="{97EBC2C5-0326-49F7-AE4C-14721B495797}"/>
              </a:ext>
            </a:extLst>
          </p:cNvPr>
          <p:cNvSpPr txBox="1"/>
          <p:nvPr/>
        </p:nvSpPr>
        <p:spPr>
          <a:xfrm>
            <a:off x="2551760" y="4380763"/>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28 C</a:t>
            </a:r>
            <a:endParaRPr kumimoji="0" lang="en-GB" sz="1000" b="1" i="0" u="none" strike="noStrike" kern="0" cap="none" spc="0" normalizeH="0" baseline="0" noProof="0" dirty="0" err="1">
              <a:ln>
                <a:noFill/>
              </a:ln>
              <a:solidFill>
                <a:srgbClr val="000000"/>
              </a:solidFill>
              <a:effectLst/>
              <a:uLnTx/>
              <a:uFillTx/>
            </a:endParaRPr>
          </a:p>
        </p:txBody>
      </p:sp>
      <p:sp>
        <p:nvSpPr>
          <p:cNvPr id="75" name="Metin kutusu 48">
            <a:extLst>
              <a:ext uri="{FF2B5EF4-FFF2-40B4-BE49-F238E27FC236}">
                <a16:creationId xmlns:a16="http://schemas.microsoft.com/office/drawing/2014/main" id="{96CA75D7-C96D-4A4F-AC3B-DFC91BB35A6B}"/>
              </a:ext>
            </a:extLst>
          </p:cNvPr>
          <p:cNvSpPr txBox="1"/>
          <p:nvPr/>
        </p:nvSpPr>
        <p:spPr>
          <a:xfrm>
            <a:off x="2551760" y="4873393"/>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24 C</a:t>
            </a:r>
            <a:endParaRPr kumimoji="0" lang="en-GB" sz="1000" b="1" i="0" u="none" strike="noStrike" kern="0" cap="none" spc="0" normalizeH="0" baseline="0" noProof="0" dirty="0" err="1">
              <a:ln>
                <a:noFill/>
              </a:ln>
              <a:solidFill>
                <a:srgbClr val="000000"/>
              </a:solidFill>
              <a:effectLst/>
              <a:uLnTx/>
              <a:uFillTx/>
            </a:endParaRPr>
          </a:p>
        </p:txBody>
      </p:sp>
      <p:cxnSp>
        <p:nvCxnSpPr>
          <p:cNvPr id="76" name="Düz Bağlayıcı 49">
            <a:extLst>
              <a:ext uri="{FF2B5EF4-FFF2-40B4-BE49-F238E27FC236}">
                <a16:creationId xmlns:a16="http://schemas.microsoft.com/office/drawing/2014/main" id="{D49A9B63-B2D1-4E0C-ADAE-AF0A221AE4AF}"/>
              </a:ext>
            </a:extLst>
          </p:cNvPr>
          <p:cNvCxnSpPr/>
          <p:nvPr/>
        </p:nvCxnSpPr>
        <p:spPr>
          <a:xfrm>
            <a:off x="1705616" y="2320058"/>
            <a:ext cx="74049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Düz Bağlayıcı 50">
            <a:extLst>
              <a:ext uri="{FF2B5EF4-FFF2-40B4-BE49-F238E27FC236}">
                <a16:creationId xmlns:a16="http://schemas.microsoft.com/office/drawing/2014/main" id="{1DEA9D9B-A1FF-4E48-A1B4-973B6E7F9D6E}"/>
              </a:ext>
            </a:extLst>
          </p:cNvPr>
          <p:cNvCxnSpPr/>
          <p:nvPr/>
        </p:nvCxnSpPr>
        <p:spPr>
          <a:xfrm>
            <a:off x="1705615" y="2735582"/>
            <a:ext cx="7404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Metin kutusu 51">
            <a:extLst>
              <a:ext uri="{FF2B5EF4-FFF2-40B4-BE49-F238E27FC236}">
                <a16:creationId xmlns:a16="http://schemas.microsoft.com/office/drawing/2014/main" id="{A1745F84-68A0-445D-97EF-7E4B39673CF9}"/>
              </a:ext>
            </a:extLst>
          </p:cNvPr>
          <p:cNvSpPr txBox="1"/>
          <p:nvPr/>
        </p:nvSpPr>
        <p:spPr>
          <a:xfrm>
            <a:off x="1660740" y="2854727"/>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Heat</a:t>
            </a:r>
            <a:endParaRPr kumimoji="0" lang="en-GB" sz="1800" b="0" i="0" u="none" strike="noStrike" kern="0" cap="none" spc="0" normalizeH="0" baseline="0" noProof="0" dirty="0" err="1">
              <a:ln>
                <a:noFill/>
              </a:ln>
              <a:solidFill>
                <a:srgbClr val="000000"/>
              </a:solidFill>
              <a:effectLst/>
              <a:uLnTx/>
              <a:uFillTx/>
            </a:endParaRPr>
          </a:p>
        </p:txBody>
      </p:sp>
      <p:sp>
        <p:nvSpPr>
          <p:cNvPr id="84" name="Metin kutusu 52">
            <a:extLst>
              <a:ext uri="{FF2B5EF4-FFF2-40B4-BE49-F238E27FC236}">
                <a16:creationId xmlns:a16="http://schemas.microsoft.com/office/drawing/2014/main" id="{C68A51D3-8D6F-4545-80C7-E1E289940923}"/>
              </a:ext>
            </a:extLst>
          </p:cNvPr>
          <p:cNvSpPr txBox="1"/>
          <p:nvPr/>
        </p:nvSpPr>
        <p:spPr>
          <a:xfrm>
            <a:off x="1615865" y="1929852"/>
            <a:ext cx="889764" cy="249304"/>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800" b="0" i="0" u="none" strike="noStrike" kern="0" cap="none" spc="0" normalizeH="0" baseline="0" noProof="0" dirty="0" err="1">
                <a:ln>
                  <a:noFill/>
                </a:ln>
                <a:solidFill>
                  <a:srgbClr val="000000"/>
                </a:solidFill>
                <a:effectLst/>
                <a:uLnTx/>
                <a:uFillTx/>
              </a:rPr>
              <a:t>Cool</a:t>
            </a:r>
            <a:endParaRPr kumimoji="0" lang="en-GB" sz="1800" b="0" i="0" u="none" strike="noStrike" kern="0" cap="none" spc="0" normalizeH="0" baseline="0" noProof="0" dirty="0" err="1">
              <a:ln>
                <a:noFill/>
              </a:ln>
              <a:solidFill>
                <a:srgbClr val="000000"/>
              </a:solidFill>
              <a:effectLst/>
              <a:uLnTx/>
              <a:uFillTx/>
            </a:endParaRPr>
          </a:p>
        </p:txBody>
      </p:sp>
      <p:sp>
        <p:nvSpPr>
          <p:cNvPr id="85" name="Metin kutusu 53">
            <a:extLst>
              <a:ext uri="{FF2B5EF4-FFF2-40B4-BE49-F238E27FC236}">
                <a16:creationId xmlns:a16="http://schemas.microsoft.com/office/drawing/2014/main" id="{4AA46EA5-D01B-4070-8F12-71DBD58B603C}"/>
              </a:ext>
            </a:extLst>
          </p:cNvPr>
          <p:cNvSpPr txBox="1"/>
          <p:nvPr/>
        </p:nvSpPr>
        <p:spPr>
          <a:xfrm>
            <a:off x="2551760" y="2205805"/>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28 C</a:t>
            </a:r>
            <a:endParaRPr kumimoji="0" lang="en-GB" sz="1000" b="1" i="0" u="none" strike="noStrike" kern="0" cap="none" spc="0" normalizeH="0" baseline="0" noProof="0" dirty="0" err="1">
              <a:ln>
                <a:noFill/>
              </a:ln>
              <a:solidFill>
                <a:srgbClr val="000000"/>
              </a:solidFill>
              <a:effectLst/>
              <a:uLnTx/>
              <a:uFillTx/>
            </a:endParaRPr>
          </a:p>
        </p:txBody>
      </p:sp>
      <p:sp>
        <p:nvSpPr>
          <p:cNvPr id="86" name="Metin kutusu 54">
            <a:extLst>
              <a:ext uri="{FF2B5EF4-FFF2-40B4-BE49-F238E27FC236}">
                <a16:creationId xmlns:a16="http://schemas.microsoft.com/office/drawing/2014/main" id="{0C1D627C-4599-4165-A4DD-34C1ECEFAEA0}"/>
              </a:ext>
            </a:extLst>
          </p:cNvPr>
          <p:cNvSpPr txBox="1"/>
          <p:nvPr/>
        </p:nvSpPr>
        <p:spPr>
          <a:xfrm>
            <a:off x="2551760" y="2698435"/>
            <a:ext cx="390655" cy="196441"/>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24 C</a:t>
            </a:r>
            <a:endParaRPr kumimoji="0" lang="en-GB" sz="1000" b="1" i="0" u="none" strike="noStrike" kern="0" cap="none" spc="0" normalizeH="0" baseline="0" noProof="0" dirty="0" err="1">
              <a:ln>
                <a:noFill/>
              </a:ln>
              <a:solidFill>
                <a:srgbClr val="000000"/>
              </a:solidFill>
              <a:effectLst/>
              <a:uLnTx/>
              <a:uFillTx/>
            </a:endParaRPr>
          </a:p>
        </p:txBody>
      </p:sp>
      <p:pic>
        <p:nvPicPr>
          <p:cNvPr id="87" name="Resim 22">
            <a:extLst>
              <a:ext uri="{FF2B5EF4-FFF2-40B4-BE49-F238E27FC236}">
                <a16:creationId xmlns:a16="http://schemas.microsoft.com/office/drawing/2014/main" id="{CB8C1D2B-AC91-40B5-BAB7-F15661C9B40D}"/>
              </a:ext>
            </a:extLst>
          </p:cNvPr>
          <p:cNvPicPr>
            <a:picLocks noChangeAspect="1"/>
          </p:cNvPicPr>
          <p:nvPr/>
        </p:nvPicPr>
        <p:blipFill rotWithShape="1">
          <a:blip r:embed="rId2"/>
          <a:srcRect r="2089"/>
          <a:stretch/>
        </p:blipFill>
        <p:spPr>
          <a:xfrm>
            <a:off x="395973" y="4226526"/>
            <a:ext cx="932119" cy="1052363"/>
          </a:xfrm>
          <a:prstGeom prst="rect">
            <a:avLst/>
          </a:prstGeom>
        </p:spPr>
      </p:pic>
      <p:pic>
        <p:nvPicPr>
          <p:cNvPr id="88" name="Resim 24">
            <a:extLst>
              <a:ext uri="{FF2B5EF4-FFF2-40B4-BE49-F238E27FC236}">
                <a16:creationId xmlns:a16="http://schemas.microsoft.com/office/drawing/2014/main" id="{D7BFC003-B9C2-41A7-B71E-6BD05F23FF85}"/>
              </a:ext>
            </a:extLst>
          </p:cNvPr>
          <p:cNvPicPr>
            <a:picLocks noChangeAspect="1"/>
          </p:cNvPicPr>
          <p:nvPr/>
        </p:nvPicPr>
        <p:blipFill>
          <a:blip r:embed="rId3"/>
          <a:stretch>
            <a:fillRect/>
          </a:stretch>
        </p:blipFill>
        <p:spPr>
          <a:xfrm>
            <a:off x="278656" y="1925710"/>
            <a:ext cx="1306785" cy="969166"/>
          </a:xfrm>
          <a:prstGeom prst="rect">
            <a:avLst/>
          </a:prstGeom>
        </p:spPr>
      </p:pic>
      <p:sp>
        <p:nvSpPr>
          <p:cNvPr id="4" name="Rectangle 3">
            <a:extLst>
              <a:ext uri="{FF2B5EF4-FFF2-40B4-BE49-F238E27FC236}">
                <a16:creationId xmlns:a16="http://schemas.microsoft.com/office/drawing/2014/main" id="{135EA688-0D10-4333-BBB4-B7720510D52A}"/>
              </a:ext>
            </a:extLst>
          </p:cNvPr>
          <p:cNvSpPr/>
          <p:nvPr/>
        </p:nvSpPr>
        <p:spPr>
          <a:xfrm>
            <a:off x="592481" y="3585823"/>
            <a:ext cx="1824987" cy="369332"/>
          </a:xfrm>
          <a:prstGeom prst="rect">
            <a:avLst/>
          </a:prstGeom>
        </p:spPr>
        <p:txBody>
          <a:bodyPr wrap="none">
            <a:spAutoFit/>
          </a:bodyPr>
          <a:lstStyle/>
          <a:p>
            <a:r>
              <a:rPr lang="tr-TR" altLang="en-US" b="1" dirty="0">
                <a:solidFill>
                  <a:srgbClr val="000000"/>
                </a:solidFill>
              </a:rPr>
              <a:t>Auto-changeover</a:t>
            </a:r>
            <a:endParaRPr lang="en-US" dirty="0"/>
          </a:p>
        </p:txBody>
      </p:sp>
      <p:sp>
        <p:nvSpPr>
          <p:cNvPr id="5" name="Rectangle 4">
            <a:extLst>
              <a:ext uri="{FF2B5EF4-FFF2-40B4-BE49-F238E27FC236}">
                <a16:creationId xmlns:a16="http://schemas.microsoft.com/office/drawing/2014/main" id="{D216F7FB-7944-47E8-B09B-79D094FC95FB}"/>
              </a:ext>
            </a:extLst>
          </p:cNvPr>
          <p:cNvSpPr/>
          <p:nvPr/>
        </p:nvSpPr>
        <p:spPr>
          <a:xfrm>
            <a:off x="3298015" y="1603387"/>
            <a:ext cx="7340433" cy="1815882"/>
          </a:xfrm>
          <a:prstGeom prst="rect">
            <a:avLst/>
          </a:prstGeom>
        </p:spPr>
        <p:txBody>
          <a:bodyPr wrap="square">
            <a:spAutoFit/>
          </a:bodyPr>
          <a:lstStyle/>
          <a:p>
            <a:r>
              <a:rPr lang="en-US" sz="1400" dirty="0"/>
              <a:t>Away-Mode</a:t>
            </a:r>
            <a:r>
              <a:rPr lang="tr-TR" sz="1400" dirty="0"/>
              <a:t> is enabled</a:t>
            </a:r>
            <a:r>
              <a:rPr lang="en-US" sz="1400" dirty="0"/>
              <a:t> for ARC H-1. The function </a:t>
            </a:r>
            <a:r>
              <a:rPr lang="tr-TR" sz="1400" dirty="0"/>
              <a:t>now interlink with the</a:t>
            </a:r>
            <a:r>
              <a:rPr lang="en-US" sz="1400" dirty="0"/>
              <a:t> </a:t>
            </a:r>
            <a:r>
              <a:rPr lang="en-US" sz="1400" dirty="0" err="1"/>
              <a:t>Hotelcard</a:t>
            </a:r>
            <a:r>
              <a:rPr lang="en-US" sz="1400" dirty="0"/>
              <a:t> / Window-Door Card. </a:t>
            </a:r>
            <a:r>
              <a:rPr lang="tr-TR" sz="1400" dirty="0"/>
              <a:t>Options for away mode</a:t>
            </a:r>
            <a:r>
              <a:rPr lang="en-US" sz="1400" dirty="0"/>
              <a:t>:</a:t>
            </a:r>
          </a:p>
          <a:p>
            <a:r>
              <a:rPr lang="en-US" sz="1400" dirty="0"/>
              <a:t>1. Always on</a:t>
            </a:r>
          </a:p>
          <a:p>
            <a:r>
              <a:rPr lang="en-US" sz="1400" dirty="0"/>
              <a:t>2. Always off</a:t>
            </a:r>
          </a:p>
          <a:p>
            <a:r>
              <a:rPr lang="en-US" sz="1400" dirty="0"/>
              <a:t>3. Only active if </a:t>
            </a:r>
            <a:r>
              <a:rPr lang="en-US" sz="1400" dirty="0" err="1"/>
              <a:t>Hotelcard</a:t>
            </a:r>
            <a:r>
              <a:rPr lang="en-US" sz="1400" dirty="0"/>
              <a:t> is plugged out</a:t>
            </a:r>
          </a:p>
          <a:p>
            <a:endParaRPr lang="en-GB" sz="1400" dirty="0"/>
          </a:p>
          <a:p>
            <a:r>
              <a:rPr lang="en-GB" sz="1400" dirty="0"/>
              <a:t>When this feature is activated, ARC always check the room temperature and it is lower or upper than defined temperature, unit runs by itself for ensuring to keep temperature in defined range. </a:t>
            </a:r>
            <a:endParaRPr lang="en-US" sz="1400" dirty="0"/>
          </a:p>
        </p:txBody>
      </p:sp>
      <p:sp>
        <p:nvSpPr>
          <p:cNvPr id="42" name="Rectangle 41">
            <a:extLst>
              <a:ext uri="{FF2B5EF4-FFF2-40B4-BE49-F238E27FC236}">
                <a16:creationId xmlns:a16="http://schemas.microsoft.com/office/drawing/2014/main" id="{25AA6E2F-6A3A-42EA-835D-4FEF8D9CB938}"/>
              </a:ext>
            </a:extLst>
          </p:cNvPr>
          <p:cNvSpPr/>
          <p:nvPr/>
        </p:nvSpPr>
        <p:spPr>
          <a:xfrm>
            <a:off x="3298014" y="3830262"/>
            <a:ext cx="7340433" cy="1600438"/>
          </a:xfrm>
          <a:prstGeom prst="rect">
            <a:avLst/>
          </a:prstGeom>
        </p:spPr>
        <p:txBody>
          <a:bodyPr wrap="square">
            <a:spAutoFit/>
          </a:bodyPr>
          <a:lstStyle/>
          <a:p>
            <a:r>
              <a:rPr lang="en-US" sz="1400" dirty="0"/>
              <a:t>This feature will be activated when auto mod selected by controller . </a:t>
            </a:r>
          </a:p>
          <a:p>
            <a:r>
              <a:rPr lang="en-US" sz="1400" dirty="0"/>
              <a:t>Set the temperature band starting from the set temperature, within which Auto Mode changeover between cooling and heating takes place.</a:t>
            </a:r>
          </a:p>
          <a:p>
            <a:endParaRPr lang="en-US" sz="1400" dirty="0"/>
          </a:p>
          <a:p>
            <a:r>
              <a:rPr lang="en-US" sz="1400" dirty="0"/>
              <a:t>Adjustment range: 2 ... </a:t>
            </a:r>
            <a:r>
              <a:rPr lang="en-US" sz="1400" b="1" dirty="0"/>
              <a:t>4 </a:t>
            </a:r>
            <a:r>
              <a:rPr lang="en-US" sz="1400" dirty="0"/>
              <a:t>... 6 °C e.g. Setting 4 °C: If the set temperature is exceeded by 2 °C, Auto Mode switches to cooling. If the temperature falls 2 °C below the set temperature, Auto Mode switches to heating</a:t>
            </a:r>
          </a:p>
        </p:txBody>
      </p:sp>
      <p:sp>
        <p:nvSpPr>
          <p:cNvPr id="7" name="Title 6">
            <a:extLst>
              <a:ext uri="{FF2B5EF4-FFF2-40B4-BE49-F238E27FC236}">
                <a16:creationId xmlns:a16="http://schemas.microsoft.com/office/drawing/2014/main" id="{35B2EFC7-D664-4714-9376-00CB252BB3DE}"/>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3821430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en-US" dirty="0"/>
              <a:t>ARC C-1 &amp; H-1   -  Wired Controllers</a:t>
            </a:r>
          </a:p>
          <a:p>
            <a:pPr lvl="0"/>
            <a:endParaRPr lang="en-US" dirty="0"/>
          </a:p>
        </p:txBody>
      </p:sp>
      <p:sp>
        <p:nvSpPr>
          <p:cNvPr id="51" name="object 51">
            <a:extLst>
              <a:ext uri="{FF2B5EF4-FFF2-40B4-BE49-F238E27FC236}">
                <a16:creationId xmlns:a16="http://schemas.microsoft.com/office/drawing/2014/main" id="{907C910A-65F5-4ABD-AC6F-E5DC24B9BDBB}"/>
              </a:ext>
            </a:extLst>
          </p:cNvPr>
          <p:cNvSpPr/>
          <p:nvPr/>
        </p:nvSpPr>
        <p:spPr>
          <a:xfrm>
            <a:off x="5084844" y="10254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52" name="object 35__">
            <a:extLst>
              <a:ext uri="{FF2B5EF4-FFF2-40B4-BE49-F238E27FC236}">
                <a16:creationId xmlns:a16="http://schemas.microsoft.com/office/drawing/2014/main" id="{8EB8ABE6-1766-4119-829A-BFE651D3E9CD}"/>
              </a:ext>
            </a:extLst>
          </p:cNvPr>
          <p:cNvSpPr/>
          <p:nvPr/>
        </p:nvSpPr>
        <p:spPr>
          <a:xfrm rot="5400000">
            <a:off x="2461058" y="9228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53" name="Rectangle 52">
            <a:extLst>
              <a:ext uri="{FF2B5EF4-FFF2-40B4-BE49-F238E27FC236}">
                <a16:creationId xmlns:a16="http://schemas.microsoft.com/office/drawing/2014/main" id="{1D65EE99-46DE-4041-A34E-22D1A7081A49}"/>
              </a:ext>
            </a:extLst>
          </p:cNvPr>
          <p:cNvSpPr/>
          <p:nvPr/>
        </p:nvSpPr>
        <p:spPr>
          <a:xfrm>
            <a:off x="177184" y="1159582"/>
            <a:ext cx="2326278" cy="369332"/>
          </a:xfrm>
          <a:prstGeom prst="rect">
            <a:avLst/>
          </a:prstGeom>
        </p:spPr>
        <p:txBody>
          <a:bodyPr wrap="none">
            <a:spAutoFit/>
          </a:bodyPr>
          <a:lstStyle/>
          <a:p>
            <a:r>
              <a:rPr lang="en-US" b="1" dirty="0">
                <a:solidFill>
                  <a:srgbClr val="000000"/>
                </a:solidFill>
              </a:rPr>
              <a:t>5 step swing louver</a:t>
            </a:r>
            <a:endParaRPr lang="en-US" dirty="0">
              <a:solidFill>
                <a:srgbClr val="000000"/>
              </a:solidFill>
            </a:endParaRPr>
          </a:p>
        </p:txBody>
      </p:sp>
      <p:sp>
        <p:nvSpPr>
          <p:cNvPr id="54" name="Flowchart: Manual Operation 53">
            <a:extLst>
              <a:ext uri="{FF2B5EF4-FFF2-40B4-BE49-F238E27FC236}">
                <a16:creationId xmlns:a16="http://schemas.microsoft.com/office/drawing/2014/main" id="{6F7EDAF8-5C26-44EE-B205-6931FA390EC9}"/>
              </a:ext>
            </a:extLst>
          </p:cNvPr>
          <p:cNvSpPr/>
          <p:nvPr/>
        </p:nvSpPr>
        <p:spPr>
          <a:xfrm>
            <a:off x="3932023" y="1147862"/>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 </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5" name="Flowchart: Manual Operation 54">
            <a:extLst>
              <a:ext uri="{FF2B5EF4-FFF2-40B4-BE49-F238E27FC236}">
                <a16:creationId xmlns:a16="http://schemas.microsoft.com/office/drawing/2014/main" id="{CCBDB96B-8EFE-40EF-A62F-6716D37ED9E4}"/>
              </a:ext>
            </a:extLst>
          </p:cNvPr>
          <p:cNvSpPr/>
          <p:nvPr/>
        </p:nvSpPr>
        <p:spPr>
          <a:xfrm>
            <a:off x="3986084" y="3481425"/>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6" name="Flowchart: Manual Operation 55">
            <a:extLst>
              <a:ext uri="{FF2B5EF4-FFF2-40B4-BE49-F238E27FC236}">
                <a16:creationId xmlns:a16="http://schemas.microsoft.com/office/drawing/2014/main" id="{511EE666-3D58-43C4-BCF6-61CB8DEA13A2}"/>
              </a:ext>
            </a:extLst>
          </p:cNvPr>
          <p:cNvSpPr/>
          <p:nvPr/>
        </p:nvSpPr>
        <p:spPr>
          <a:xfrm>
            <a:off x="9285981" y="1163512"/>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a:t>
            </a:r>
            <a:r>
              <a:rPr lang="tr-TR" sz="800" b="1" kern="0" dirty="0">
                <a:solidFill>
                  <a:srgbClr val="FFFFFF"/>
                </a:solidFill>
                <a:latin typeface="Calibri" panose="020F0502020204030204" pitchFamily="34" charset="0"/>
              </a:rPr>
              <a:t> </a:t>
            </a:r>
            <a:endParaRPr kumimoji="0" lang="en-US" sz="8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7" name="object 35_____">
            <a:extLst>
              <a:ext uri="{FF2B5EF4-FFF2-40B4-BE49-F238E27FC236}">
                <a16:creationId xmlns:a16="http://schemas.microsoft.com/office/drawing/2014/main" id="{F998C31C-5A04-4B5E-B4C8-C0D91AF0F38B}"/>
              </a:ext>
            </a:extLst>
          </p:cNvPr>
          <p:cNvSpPr/>
          <p:nvPr/>
        </p:nvSpPr>
        <p:spPr>
          <a:xfrm rot="5400000">
            <a:off x="7541153" y="9133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58" name="Flowchart: Manual Operation 57">
            <a:extLst>
              <a:ext uri="{FF2B5EF4-FFF2-40B4-BE49-F238E27FC236}">
                <a16:creationId xmlns:a16="http://schemas.microsoft.com/office/drawing/2014/main" id="{DDE33139-FE9A-4CBD-8C05-489B3685CB56}"/>
              </a:ext>
            </a:extLst>
          </p:cNvPr>
          <p:cNvSpPr/>
          <p:nvPr/>
        </p:nvSpPr>
        <p:spPr>
          <a:xfrm>
            <a:off x="9285981" y="3555215"/>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NEW </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9" name="Rectangle 4_">
            <a:extLst>
              <a:ext uri="{FF2B5EF4-FFF2-40B4-BE49-F238E27FC236}">
                <a16:creationId xmlns:a16="http://schemas.microsoft.com/office/drawing/2014/main" id="{C2045E9E-DEE3-492B-9578-3F700A2C77B7}"/>
              </a:ext>
            </a:extLst>
          </p:cNvPr>
          <p:cNvSpPr/>
          <p:nvPr/>
        </p:nvSpPr>
        <p:spPr>
          <a:xfrm>
            <a:off x="273948" y="3432008"/>
            <a:ext cx="2193742" cy="369332"/>
          </a:xfrm>
          <a:prstGeom prst="rect">
            <a:avLst/>
          </a:prstGeom>
        </p:spPr>
        <p:txBody>
          <a:bodyPr wrap="none">
            <a:spAutoFit/>
          </a:bodyPr>
          <a:lstStyle/>
          <a:p>
            <a:r>
              <a:rPr lang="tr-TR" b="1" dirty="0">
                <a:solidFill>
                  <a:srgbClr val="000000"/>
                </a:solidFill>
              </a:rPr>
              <a:t>Turbo </a:t>
            </a:r>
            <a:r>
              <a:rPr lang="tr-TR" b="1" dirty="0" err="1">
                <a:solidFill>
                  <a:srgbClr val="000000"/>
                </a:solidFill>
              </a:rPr>
              <a:t>Heat</a:t>
            </a:r>
            <a:r>
              <a:rPr lang="tr-TR" b="1" dirty="0">
                <a:solidFill>
                  <a:srgbClr val="000000"/>
                </a:solidFill>
              </a:rPr>
              <a:t> &amp; </a:t>
            </a:r>
            <a:r>
              <a:rPr lang="tr-TR" b="1" dirty="0" err="1">
                <a:solidFill>
                  <a:srgbClr val="000000"/>
                </a:solidFill>
              </a:rPr>
              <a:t>Cool</a:t>
            </a:r>
            <a:endParaRPr lang="tr-TR" dirty="0">
              <a:solidFill>
                <a:srgbClr val="000000"/>
              </a:solidFill>
            </a:endParaRPr>
          </a:p>
        </p:txBody>
      </p:sp>
      <p:sp>
        <p:nvSpPr>
          <p:cNvPr id="60" name="Rectangle 4__">
            <a:extLst>
              <a:ext uri="{FF2B5EF4-FFF2-40B4-BE49-F238E27FC236}">
                <a16:creationId xmlns:a16="http://schemas.microsoft.com/office/drawing/2014/main" id="{62ED9842-3D10-419E-978D-32E4C0B24C2F}"/>
              </a:ext>
            </a:extLst>
          </p:cNvPr>
          <p:cNvSpPr/>
          <p:nvPr/>
        </p:nvSpPr>
        <p:spPr>
          <a:xfrm>
            <a:off x="5680251" y="1159582"/>
            <a:ext cx="1467068" cy="369332"/>
          </a:xfrm>
          <a:prstGeom prst="rect">
            <a:avLst/>
          </a:prstGeom>
        </p:spPr>
        <p:txBody>
          <a:bodyPr wrap="none">
            <a:spAutoFit/>
          </a:bodyPr>
          <a:lstStyle/>
          <a:p>
            <a:pPr>
              <a:spcBef>
                <a:spcPct val="50000"/>
              </a:spcBef>
              <a:buClr>
                <a:srgbClr val="000000"/>
              </a:buClr>
              <a:buSzPct val="100000"/>
            </a:pPr>
            <a:r>
              <a:rPr lang="tr-TR" altLang="en-US" b="1" dirty="0" err="1">
                <a:solidFill>
                  <a:srgbClr val="000000"/>
                </a:solidFill>
              </a:rPr>
              <a:t>Sleep</a:t>
            </a:r>
            <a:r>
              <a:rPr lang="tr-TR" altLang="en-US" b="1" dirty="0">
                <a:solidFill>
                  <a:srgbClr val="000000"/>
                </a:solidFill>
              </a:rPr>
              <a:t> </a:t>
            </a:r>
            <a:r>
              <a:rPr lang="tr-TR" altLang="en-US" b="1" dirty="0" err="1">
                <a:solidFill>
                  <a:srgbClr val="000000"/>
                </a:solidFill>
              </a:rPr>
              <a:t>Mode</a:t>
            </a:r>
            <a:endParaRPr lang="en-US" altLang="en-US" b="1" dirty="0">
              <a:solidFill>
                <a:srgbClr val="000000"/>
              </a:solidFill>
            </a:endParaRPr>
          </a:p>
        </p:txBody>
      </p:sp>
      <p:sp>
        <p:nvSpPr>
          <p:cNvPr id="61" name="Rectangle 4___">
            <a:extLst>
              <a:ext uri="{FF2B5EF4-FFF2-40B4-BE49-F238E27FC236}">
                <a16:creationId xmlns:a16="http://schemas.microsoft.com/office/drawing/2014/main" id="{CD0B2329-DA11-415D-941F-19AAFE98043C}"/>
              </a:ext>
            </a:extLst>
          </p:cNvPr>
          <p:cNvSpPr/>
          <p:nvPr/>
        </p:nvSpPr>
        <p:spPr>
          <a:xfrm>
            <a:off x="5707679" y="3468743"/>
            <a:ext cx="3236784" cy="369332"/>
          </a:xfrm>
          <a:prstGeom prst="rect">
            <a:avLst/>
          </a:prstGeom>
        </p:spPr>
        <p:txBody>
          <a:bodyPr wrap="none">
            <a:spAutoFit/>
          </a:bodyPr>
          <a:lstStyle/>
          <a:p>
            <a:r>
              <a:rPr lang="en-US" b="1" dirty="0">
                <a:solidFill>
                  <a:srgbClr val="000000"/>
                </a:solidFill>
              </a:rPr>
              <a:t>Monitor System Parameters</a:t>
            </a:r>
            <a:endParaRPr lang="en-US" dirty="0">
              <a:solidFill>
                <a:srgbClr val="000000"/>
              </a:solidFill>
            </a:endParaRPr>
          </a:p>
        </p:txBody>
      </p:sp>
      <p:pic>
        <p:nvPicPr>
          <p:cNvPr id="62" name="Picture 6" descr="https://ss3.bdstatic.com/70cFv8Sh_Q1YnxGkpoWK1HF6hhy/it/u=2706315953,2198624480&amp;fm=200&amp;gp=0.jpg">
            <a:extLst>
              <a:ext uri="{FF2B5EF4-FFF2-40B4-BE49-F238E27FC236}">
                <a16:creationId xmlns:a16="http://schemas.microsoft.com/office/drawing/2014/main" id="{64C0F2DA-0B0E-40A8-BEEB-FDF1C8CE8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399" y="1735710"/>
            <a:ext cx="1941503" cy="1297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3" name="Dikdörtgen 2">
            <a:extLst>
              <a:ext uri="{FF2B5EF4-FFF2-40B4-BE49-F238E27FC236}">
                <a16:creationId xmlns:a16="http://schemas.microsoft.com/office/drawing/2014/main" id="{FB5096C8-A377-4B90-970A-0D073CD5DBDE}"/>
              </a:ext>
            </a:extLst>
          </p:cNvPr>
          <p:cNvSpPr/>
          <p:nvPr/>
        </p:nvSpPr>
        <p:spPr>
          <a:xfrm>
            <a:off x="2844539" y="1870665"/>
            <a:ext cx="2031694" cy="861774"/>
          </a:xfrm>
          <a:prstGeom prst="rect">
            <a:avLst/>
          </a:prstGeom>
        </p:spPr>
        <p:txBody>
          <a:bodyPr wrap="square">
            <a:spAutoFit/>
          </a:bodyPr>
          <a:lstStyle/>
          <a:p>
            <a:r>
              <a:rPr lang="en-US" sz="1000" dirty="0">
                <a:solidFill>
                  <a:srgbClr val="000000"/>
                </a:solidFill>
              </a:rPr>
              <a:t>The air is comfortably spread upwards and downwards thanks to the 5-step swing louver that can be</a:t>
            </a:r>
            <a:r>
              <a:rPr lang="tr-TR" sz="1000" dirty="0">
                <a:solidFill>
                  <a:srgbClr val="000000"/>
                </a:solidFill>
              </a:rPr>
              <a:t> </a:t>
            </a:r>
            <a:r>
              <a:rPr lang="en-US" sz="1000" dirty="0">
                <a:solidFill>
                  <a:srgbClr val="000000"/>
                </a:solidFill>
              </a:rPr>
              <a:t>programmed via the controller.</a:t>
            </a:r>
            <a:endParaRPr lang="en-GB" sz="1000" dirty="0">
              <a:solidFill>
                <a:srgbClr val="000000"/>
              </a:solidFill>
            </a:endParaRPr>
          </a:p>
        </p:txBody>
      </p:sp>
      <p:pic>
        <p:nvPicPr>
          <p:cNvPr id="64" name="Resim 9">
            <a:extLst>
              <a:ext uri="{FF2B5EF4-FFF2-40B4-BE49-F238E27FC236}">
                <a16:creationId xmlns:a16="http://schemas.microsoft.com/office/drawing/2014/main" id="{7BB4AFAC-8786-43AA-9A4B-C2AB913E4C2C}"/>
              </a:ext>
            </a:extLst>
          </p:cNvPr>
          <p:cNvPicPr>
            <a:picLocks noChangeAspect="1"/>
          </p:cNvPicPr>
          <p:nvPr/>
        </p:nvPicPr>
        <p:blipFill>
          <a:blip r:embed="rId3"/>
          <a:stretch>
            <a:fillRect/>
          </a:stretch>
        </p:blipFill>
        <p:spPr>
          <a:xfrm>
            <a:off x="410845" y="1586623"/>
            <a:ext cx="1829539" cy="1305453"/>
          </a:xfrm>
          <a:prstGeom prst="rect">
            <a:avLst/>
          </a:prstGeom>
        </p:spPr>
      </p:pic>
      <p:sp>
        <p:nvSpPr>
          <p:cNvPr id="65" name="Dikdörtgen 11">
            <a:extLst>
              <a:ext uri="{FF2B5EF4-FFF2-40B4-BE49-F238E27FC236}">
                <a16:creationId xmlns:a16="http://schemas.microsoft.com/office/drawing/2014/main" id="{82699CA6-1376-4205-9CAC-178388ED4776}"/>
              </a:ext>
            </a:extLst>
          </p:cNvPr>
          <p:cNvSpPr/>
          <p:nvPr/>
        </p:nvSpPr>
        <p:spPr>
          <a:xfrm>
            <a:off x="5190433" y="1826642"/>
            <a:ext cx="2615875" cy="1015663"/>
          </a:xfrm>
          <a:prstGeom prst="rect">
            <a:avLst/>
          </a:prstGeom>
        </p:spPr>
        <p:txBody>
          <a:bodyPr wrap="square">
            <a:spAutoFit/>
          </a:bodyPr>
          <a:lstStyle/>
          <a:p>
            <a:r>
              <a:rPr lang="en-US" sz="1000" dirty="0">
                <a:solidFill>
                  <a:srgbClr val="000000"/>
                </a:solidFill>
                <a:latin typeface="+mj-lt"/>
                <a:ea typeface="Calibri" panose="020F0502020204030204" pitchFamily="34" charset="0"/>
              </a:rPr>
              <a:t>Set flexible time between 2 – 10 hrs. During that time fan speed level will be changed to “auto” and set temperature will be increased/decreased to improve sleep quality and to reduce noise. After the timer has been elapsed the IDU will be turned off</a:t>
            </a:r>
            <a:endParaRPr lang="en-GB" sz="1000" dirty="0">
              <a:solidFill>
                <a:srgbClr val="000000"/>
              </a:solidFill>
              <a:latin typeface="+mj-lt"/>
            </a:endParaRPr>
          </a:p>
        </p:txBody>
      </p:sp>
      <p:pic>
        <p:nvPicPr>
          <p:cNvPr id="66" name="Resim 14">
            <a:extLst>
              <a:ext uri="{FF2B5EF4-FFF2-40B4-BE49-F238E27FC236}">
                <a16:creationId xmlns:a16="http://schemas.microsoft.com/office/drawing/2014/main" id="{FB00E617-C3B1-4C06-B069-636B553EE60F}"/>
              </a:ext>
            </a:extLst>
          </p:cNvPr>
          <p:cNvPicPr>
            <a:picLocks noChangeAspect="1"/>
          </p:cNvPicPr>
          <p:nvPr/>
        </p:nvPicPr>
        <p:blipFill>
          <a:blip r:embed="rId4"/>
          <a:stretch>
            <a:fillRect/>
          </a:stretch>
        </p:blipFill>
        <p:spPr>
          <a:xfrm>
            <a:off x="492801" y="4143407"/>
            <a:ext cx="1665504" cy="998199"/>
          </a:xfrm>
          <a:prstGeom prst="rect">
            <a:avLst/>
          </a:prstGeom>
        </p:spPr>
      </p:pic>
      <p:pic>
        <p:nvPicPr>
          <p:cNvPr id="67" name="Resim 26">
            <a:extLst>
              <a:ext uri="{FF2B5EF4-FFF2-40B4-BE49-F238E27FC236}">
                <a16:creationId xmlns:a16="http://schemas.microsoft.com/office/drawing/2014/main" id="{A6990277-1C65-4594-B42E-2F8AB7CE0C73}"/>
              </a:ext>
            </a:extLst>
          </p:cNvPr>
          <p:cNvPicPr>
            <a:picLocks noChangeAspect="1"/>
          </p:cNvPicPr>
          <p:nvPr/>
        </p:nvPicPr>
        <p:blipFill>
          <a:blip r:embed="rId5"/>
          <a:stretch>
            <a:fillRect/>
          </a:stretch>
        </p:blipFill>
        <p:spPr>
          <a:xfrm>
            <a:off x="2378260" y="4328355"/>
            <a:ext cx="2043520" cy="485663"/>
          </a:xfrm>
          <a:prstGeom prst="rect">
            <a:avLst/>
          </a:prstGeom>
          <a:ln>
            <a:noFill/>
          </a:ln>
          <a:effectLst>
            <a:outerShdw blurRad="190500" algn="tl" rotWithShape="0">
              <a:srgbClr val="000000">
                <a:alpha val="70000"/>
              </a:srgbClr>
            </a:outerShdw>
          </a:effectLst>
        </p:spPr>
      </p:pic>
      <p:pic>
        <p:nvPicPr>
          <p:cNvPr id="68" name="Resim 15">
            <a:extLst>
              <a:ext uri="{FF2B5EF4-FFF2-40B4-BE49-F238E27FC236}">
                <a16:creationId xmlns:a16="http://schemas.microsoft.com/office/drawing/2014/main" id="{D17F6FBC-715E-43DD-85BE-02A5E19E8F50}"/>
              </a:ext>
            </a:extLst>
          </p:cNvPr>
          <p:cNvPicPr>
            <a:picLocks noChangeAspect="1"/>
          </p:cNvPicPr>
          <p:nvPr/>
        </p:nvPicPr>
        <p:blipFill>
          <a:blip r:embed="rId6"/>
          <a:stretch>
            <a:fillRect/>
          </a:stretch>
        </p:blipFill>
        <p:spPr>
          <a:xfrm>
            <a:off x="7803113" y="3999859"/>
            <a:ext cx="2282700" cy="1439540"/>
          </a:xfrm>
          <a:prstGeom prst="rect">
            <a:avLst/>
          </a:prstGeom>
        </p:spPr>
      </p:pic>
      <p:pic>
        <p:nvPicPr>
          <p:cNvPr id="69" name="Grafik 2" descr="image002">
            <a:extLst>
              <a:ext uri="{FF2B5EF4-FFF2-40B4-BE49-F238E27FC236}">
                <a16:creationId xmlns:a16="http://schemas.microsoft.com/office/drawing/2014/main" id="{30B3474A-CB87-46D6-B945-06C00CD0A7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834"/>
          <a:stretch/>
        </p:blipFill>
        <p:spPr bwMode="auto">
          <a:xfrm>
            <a:off x="5793626" y="3983639"/>
            <a:ext cx="1300704" cy="119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1F75E6B-592D-4DAA-8E50-70CB808A3C8A}"/>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1317982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en-US" dirty="0"/>
              <a:t>ARC C-1 &amp; H-1   -  Wired Controllers</a:t>
            </a:r>
          </a:p>
          <a:p>
            <a:pPr lvl="0"/>
            <a:endParaRPr lang="en-US" dirty="0"/>
          </a:p>
        </p:txBody>
      </p:sp>
      <p:pic>
        <p:nvPicPr>
          <p:cNvPr id="15" name="Resim 10">
            <a:extLst>
              <a:ext uri="{FF2B5EF4-FFF2-40B4-BE49-F238E27FC236}">
                <a16:creationId xmlns:a16="http://schemas.microsoft.com/office/drawing/2014/main" id="{ED699526-5D7F-4578-9E0B-4907F201E218}"/>
              </a:ext>
            </a:extLst>
          </p:cNvPr>
          <p:cNvPicPr>
            <a:picLocks noChangeAspect="1"/>
          </p:cNvPicPr>
          <p:nvPr/>
        </p:nvPicPr>
        <p:blipFill>
          <a:blip r:embed="rId2"/>
          <a:stretch>
            <a:fillRect/>
          </a:stretch>
        </p:blipFill>
        <p:spPr>
          <a:xfrm>
            <a:off x="355427" y="1534408"/>
            <a:ext cx="2475731" cy="2334260"/>
          </a:xfrm>
          <a:prstGeom prst="rect">
            <a:avLst/>
          </a:prstGeom>
          <a:ln>
            <a:noFill/>
          </a:ln>
          <a:effectLst>
            <a:outerShdw blurRad="190500" algn="tl" rotWithShape="0">
              <a:srgbClr val="000000">
                <a:alpha val="70000"/>
              </a:srgbClr>
            </a:outerShdw>
          </a:effectLst>
        </p:spPr>
      </p:pic>
      <p:sp>
        <p:nvSpPr>
          <p:cNvPr id="16" name="Dikdörtgen 11">
            <a:extLst>
              <a:ext uri="{FF2B5EF4-FFF2-40B4-BE49-F238E27FC236}">
                <a16:creationId xmlns:a16="http://schemas.microsoft.com/office/drawing/2014/main" id="{5DF12DA0-8FAD-471F-8800-86FED55045CF}"/>
              </a:ext>
            </a:extLst>
          </p:cNvPr>
          <p:cNvSpPr/>
          <p:nvPr/>
        </p:nvSpPr>
        <p:spPr>
          <a:xfrm>
            <a:off x="3001818" y="1534408"/>
            <a:ext cx="7453746" cy="830997"/>
          </a:xfrm>
          <a:prstGeom prst="rect">
            <a:avLst/>
          </a:prstGeom>
        </p:spPr>
        <p:txBody>
          <a:bodyPr wrap="square">
            <a:spAutoFit/>
          </a:bodyPr>
          <a:lstStyle/>
          <a:p>
            <a:pPr marL="285750" indent="-285750">
              <a:buFontTx/>
              <a:buChar char="-"/>
            </a:pPr>
            <a:r>
              <a:rPr lang="tr-TR" sz="1600" dirty="0">
                <a:solidFill>
                  <a:srgbClr val="000000"/>
                </a:solidFill>
                <a:latin typeface="BoschSansCond-Regular"/>
              </a:rPr>
              <a:t>Normally open contact, change before the application to normally closed contact</a:t>
            </a:r>
            <a:endParaRPr lang="de-DE" sz="1600" dirty="0">
              <a:solidFill>
                <a:srgbClr val="000000"/>
              </a:solidFill>
              <a:latin typeface="BoschSansCond-Regular"/>
            </a:endParaRPr>
          </a:p>
          <a:p>
            <a:endParaRPr lang="tr-TR" sz="1600" dirty="0">
              <a:solidFill>
                <a:srgbClr val="000000"/>
              </a:solidFill>
              <a:latin typeface="BoschSansCond-Regular"/>
            </a:endParaRPr>
          </a:p>
          <a:p>
            <a:pPr marL="285750" indent="-285750">
              <a:buFontTx/>
              <a:buChar char="-"/>
            </a:pPr>
            <a:r>
              <a:rPr lang="tr-TR" sz="1600" dirty="0">
                <a:solidFill>
                  <a:srgbClr val="000000"/>
                </a:solidFill>
                <a:latin typeface="BoschSansCond-Regular"/>
              </a:rPr>
              <a:t>Can be </a:t>
            </a:r>
            <a:r>
              <a:rPr lang="tr-TR" sz="1600" dirty="0" err="1">
                <a:solidFill>
                  <a:srgbClr val="000000"/>
                </a:solidFill>
                <a:latin typeface="BoschSansCond-Regular"/>
              </a:rPr>
              <a:t>linked</a:t>
            </a:r>
            <a:r>
              <a:rPr lang="tr-TR" sz="1600" dirty="0">
                <a:solidFill>
                  <a:srgbClr val="000000"/>
                </a:solidFill>
                <a:latin typeface="BoschSansCond-Regular"/>
              </a:rPr>
              <a:t> </a:t>
            </a:r>
            <a:r>
              <a:rPr lang="tr-TR" sz="1600" dirty="0" err="1">
                <a:solidFill>
                  <a:srgbClr val="000000"/>
                </a:solidFill>
                <a:latin typeface="BoschSansCond-Regular"/>
              </a:rPr>
              <a:t>with</a:t>
            </a:r>
            <a:r>
              <a:rPr lang="tr-TR" sz="1600" dirty="0">
                <a:solidFill>
                  <a:srgbClr val="000000"/>
                </a:solidFill>
                <a:latin typeface="BoschSansCond-Regular"/>
              </a:rPr>
              <a:t> hotel </a:t>
            </a:r>
            <a:r>
              <a:rPr lang="tr-TR" sz="1600" dirty="0" err="1">
                <a:solidFill>
                  <a:srgbClr val="000000"/>
                </a:solidFill>
                <a:latin typeface="BoschSansCond-Regular"/>
              </a:rPr>
              <a:t>card</a:t>
            </a:r>
            <a:r>
              <a:rPr lang="tr-TR" sz="1600" dirty="0">
                <a:solidFill>
                  <a:srgbClr val="000000"/>
                </a:solidFill>
                <a:latin typeface="BoschSansCond-Regular"/>
              </a:rPr>
              <a:t> </a:t>
            </a:r>
            <a:r>
              <a:rPr lang="tr-TR" sz="1600" dirty="0" err="1">
                <a:solidFill>
                  <a:srgbClr val="000000"/>
                </a:solidFill>
                <a:latin typeface="BoschSansCond-Regular"/>
              </a:rPr>
              <a:t>switch</a:t>
            </a:r>
            <a:r>
              <a:rPr lang="tr-TR" sz="1600" dirty="0">
                <a:solidFill>
                  <a:srgbClr val="000000"/>
                </a:solidFill>
                <a:latin typeface="BoschSansCond-Regular"/>
              </a:rPr>
              <a:t>, </a:t>
            </a:r>
            <a:r>
              <a:rPr lang="tr-TR" sz="1600" dirty="0" err="1">
                <a:solidFill>
                  <a:srgbClr val="000000"/>
                </a:solidFill>
                <a:latin typeface="BoschSansCond-Regular"/>
              </a:rPr>
              <a:t>door</a:t>
            </a:r>
            <a:r>
              <a:rPr lang="tr-TR" sz="1600" dirty="0">
                <a:solidFill>
                  <a:srgbClr val="000000"/>
                </a:solidFill>
                <a:latin typeface="BoschSansCond-Regular"/>
              </a:rPr>
              <a:t> &amp; </a:t>
            </a:r>
            <a:r>
              <a:rPr lang="tr-TR" sz="1600" dirty="0" err="1">
                <a:solidFill>
                  <a:srgbClr val="000000"/>
                </a:solidFill>
                <a:latin typeface="BoschSansCond-Regular"/>
              </a:rPr>
              <a:t>window</a:t>
            </a:r>
            <a:r>
              <a:rPr lang="tr-TR" sz="1600" dirty="0">
                <a:solidFill>
                  <a:srgbClr val="000000"/>
                </a:solidFill>
                <a:latin typeface="BoschSansCond-Regular"/>
              </a:rPr>
              <a:t> </a:t>
            </a:r>
            <a:r>
              <a:rPr lang="tr-TR" sz="1600" dirty="0" err="1">
                <a:solidFill>
                  <a:srgbClr val="000000"/>
                </a:solidFill>
                <a:latin typeface="BoschSansCond-Regular"/>
              </a:rPr>
              <a:t>switch</a:t>
            </a:r>
            <a:endParaRPr lang="en-GB" sz="1600" dirty="0">
              <a:solidFill>
                <a:srgbClr val="000000"/>
              </a:solidFill>
            </a:endParaRPr>
          </a:p>
        </p:txBody>
      </p:sp>
      <p:sp>
        <p:nvSpPr>
          <p:cNvPr id="4" name="Rectangle 3">
            <a:extLst>
              <a:ext uri="{FF2B5EF4-FFF2-40B4-BE49-F238E27FC236}">
                <a16:creationId xmlns:a16="http://schemas.microsoft.com/office/drawing/2014/main" id="{DC1F0637-D6AC-42F3-9F00-767E21275A0D}"/>
              </a:ext>
            </a:extLst>
          </p:cNvPr>
          <p:cNvSpPr/>
          <p:nvPr/>
        </p:nvSpPr>
        <p:spPr>
          <a:xfrm>
            <a:off x="549852" y="4045287"/>
            <a:ext cx="9869482" cy="1477328"/>
          </a:xfrm>
          <a:prstGeom prst="rect">
            <a:avLst/>
          </a:prstGeom>
        </p:spPr>
        <p:txBody>
          <a:bodyPr wrap="square">
            <a:spAutoFit/>
          </a:bodyPr>
          <a:lstStyle/>
          <a:p>
            <a:pPr>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option 1:  card plugged out : AC is off and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ARC</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is locked</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card plugged in again: AC is OFF,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ARC</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is unlocked, user need to turn AC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with ARC</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option 2: card plugged out : AC is off and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ARC</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is locked</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card plugged in again: AC is ON,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ARC</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is unlocked,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u</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ser </a:t>
            </a:r>
            <a:r>
              <a:rPr lang="tr-T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response is not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needed. </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5">
            <a:extLst>
              <a:ext uri="{FF2B5EF4-FFF2-40B4-BE49-F238E27FC236}">
                <a16:creationId xmlns:a16="http://schemas.microsoft.com/office/drawing/2014/main" id="{D4053906-B6B3-4F5D-BF27-2745DB2D3006}"/>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3310654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en-US" dirty="0"/>
              <a:t>ARC C-1 &amp; H-1   -  Wired Controllers</a:t>
            </a:r>
          </a:p>
          <a:p>
            <a:pPr lvl="0"/>
            <a:endParaRPr lang="en-US" dirty="0"/>
          </a:p>
        </p:txBody>
      </p:sp>
      <p:sp>
        <p:nvSpPr>
          <p:cNvPr id="162" name="TextBox 161">
            <a:extLst>
              <a:ext uri="{FF2B5EF4-FFF2-40B4-BE49-F238E27FC236}">
                <a16:creationId xmlns:a16="http://schemas.microsoft.com/office/drawing/2014/main" id="{77A51290-0646-4FD2-93D4-DD60CA65C0DF}"/>
              </a:ext>
            </a:extLst>
          </p:cNvPr>
          <p:cNvSpPr txBox="1"/>
          <p:nvPr/>
        </p:nvSpPr>
        <p:spPr>
          <a:xfrm>
            <a:off x="357661" y="1204972"/>
            <a:ext cx="2061410" cy="319421"/>
          </a:xfrm>
          <a:prstGeom prst="rect">
            <a:avLst/>
          </a:prstGeom>
          <a:solidFill>
            <a:scrgbClr r="0" g="0" b="0">
              <a:alpha val="0"/>
            </a:scrgbClr>
          </a:solidFill>
          <a:ln/>
        </p:spPr>
        <p:txBody>
          <a:bodyPr wrap="square" lIns="0" tIns="0" rIns="0" bIns="0" rtlCol="0">
            <a:noAutofit/>
          </a:bodyPr>
          <a:lstStyle/>
          <a:p>
            <a:pPr marL="252000" indent="-252000">
              <a:lnSpc>
                <a:spcPts val="2300"/>
              </a:lnSpc>
              <a:spcBef>
                <a:spcPts val="500"/>
              </a:spcBef>
            </a:pPr>
            <a:r>
              <a:rPr lang="en-US" dirty="0">
                <a:solidFill>
                  <a:srgbClr val="000000"/>
                </a:solidFill>
              </a:rPr>
              <a:t>Single Use cases</a:t>
            </a:r>
          </a:p>
        </p:txBody>
      </p:sp>
      <p:sp>
        <p:nvSpPr>
          <p:cNvPr id="163" name="TextBox 162">
            <a:extLst>
              <a:ext uri="{FF2B5EF4-FFF2-40B4-BE49-F238E27FC236}">
                <a16:creationId xmlns:a16="http://schemas.microsoft.com/office/drawing/2014/main" id="{68EE476F-838C-458E-A76D-C74AD2D9A17A}"/>
              </a:ext>
            </a:extLst>
          </p:cNvPr>
          <p:cNvSpPr txBox="1"/>
          <p:nvPr/>
        </p:nvSpPr>
        <p:spPr>
          <a:xfrm>
            <a:off x="2863764" y="1207741"/>
            <a:ext cx="2061410" cy="319421"/>
          </a:xfrm>
          <a:prstGeom prst="rect">
            <a:avLst/>
          </a:prstGeom>
          <a:solidFill>
            <a:scrgbClr r="0" g="0" b="0">
              <a:alpha val="0"/>
            </a:scrgbClr>
          </a:solidFill>
          <a:ln/>
        </p:spPr>
        <p:txBody>
          <a:bodyPr wrap="square" lIns="0" tIns="0" rIns="0" bIns="0" rtlCol="0">
            <a:noAutofit/>
          </a:bodyPr>
          <a:lstStyle/>
          <a:p>
            <a:pPr marL="252000" indent="-252000">
              <a:lnSpc>
                <a:spcPts val="2300"/>
              </a:lnSpc>
              <a:spcBef>
                <a:spcPts val="500"/>
              </a:spcBef>
            </a:pPr>
            <a:r>
              <a:rPr lang="en-US" dirty="0">
                <a:solidFill>
                  <a:srgbClr val="000000"/>
                </a:solidFill>
              </a:rPr>
              <a:t>Twin Use cases</a:t>
            </a:r>
          </a:p>
        </p:txBody>
      </p:sp>
      <p:pic>
        <p:nvPicPr>
          <p:cNvPr id="164" name="Picture 163">
            <a:extLst>
              <a:ext uri="{FF2B5EF4-FFF2-40B4-BE49-F238E27FC236}">
                <a16:creationId xmlns:a16="http://schemas.microsoft.com/office/drawing/2014/main" id="{FBF8F06A-442B-44F9-926F-0EBEA66E25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661" y="1582502"/>
            <a:ext cx="943762" cy="1375311"/>
          </a:xfrm>
          <a:prstGeom prst="rect">
            <a:avLst/>
          </a:prstGeom>
        </p:spPr>
      </p:pic>
      <p:pic>
        <p:nvPicPr>
          <p:cNvPr id="165" name="Picture 164">
            <a:extLst>
              <a:ext uri="{FF2B5EF4-FFF2-40B4-BE49-F238E27FC236}">
                <a16:creationId xmlns:a16="http://schemas.microsoft.com/office/drawing/2014/main" id="{D8D36513-8226-4384-A230-3FCE2D009C0D}"/>
              </a:ext>
            </a:extLst>
          </p:cNvPr>
          <p:cNvPicPr/>
          <p:nvPr/>
        </p:nvPicPr>
        <p:blipFill rotWithShape="1">
          <a:blip r:embed="rId3"/>
          <a:srcRect l="47451" t="33945" r="5246" b="54339"/>
          <a:stretch/>
        </p:blipFill>
        <p:spPr>
          <a:xfrm>
            <a:off x="614902" y="3465525"/>
            <a:ext cx="844657" cy="338605"/>
          </a:xfrm>
          <a:prstGeom prst="rect">
            <a:avLst/>
          </a:prstGeom>
        </p:spPr>
      </p:pic>
      <p:pic>
        <p:nvPicPr>
          <p:cNvPr id="166" name="Picture 165">
            <a:extLst>
              <a:ext uri="{FF2B5EF4-FFF2-40B4-BE49-F238E27FC236}">
                <a16:creationId xmlns:a16="http://schemas.microsoft.com/office/drawing/2014/main" id="{5D9DB5C0-6C31-4970-8710-37286A816941}"/>
              </a:ext>
            </a:extLst>
          </p:cNvPr>
          <p:cNvPicPr/>
          <p:nvPr/>
        </p:nvPicPr>
        <p:blipFill rotWithShape="1">
          <a:blip r:embed="rId3"/>
          <a:srcRect l="47451" t="33945" r="5246" b="54339"/>
          <a:stretch/>
        </p:blipFill>
        <p:spPr>
          <a:xfrm>
            <a:off x="1518671" y="3432251"/>
            <a:ext cx="844657" cy="338605"/>
          </a:xfrm>
          <a:prstGeom prst="rect">
            <a:avLst/>
          </a:prstGeom>
        </p:spPr>
      </p:pic>
      <p:cxnSp>
        <p:nvCxnSpPr>
          <p:cNvPr id="167" name="Elbow Connector 22">
            <a:extLst>
              <a:ext uri="{FF2B5EF4-FFF2-40B4-BE49-F238E27FC236}">
                <a16:creationId xmlns:a16="http://schemas.microsoft.com/office/drawing/2014/main" id="{E8918815-7CD3-4888-B4D0-4FD27372E0D3}"/>
              </a:ext>
            </a:extLst>
          </p:cNvPr>
          <p:cNvCxnSpPr>
            <a:stCxn id="164" idx="2"/>
            <a:endCxn id="165" idx="0"/>
          </p:cNvCxnSpPr>
          <p:nvPr/>
        </p:nvCxnSpPr>
        <p:spPr>
          <a:xfrm rot="16200000" flipH="1">
            <a:off x="679530" y="3107824"/>
            <a:ext cx="507712" cy="20768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68" name="Elbow Connector 24">
            <a:extLst>
              <a:ext uri="{FF2B5EF4-FFF2-40B4-BE49-F238E27FC236}">
                <a16:creationId xmlns:a16="http://schemas.microsoft.com/office/drawing/2014/main" id="{F0800418-30CD-4F33-B5CF-D9622386E19A}"/>
              </a:ext>
            </a:extLst>
          </p:cNvPr>
          <p:cNvCxnSpPr>
            <a:stCxn id="165" idx="0"/>
            <a:endCxn id="166" idx="0"/>
          </p:cNvCxnSpPr>
          <p:nvPr/>
        </p:nvCxnSpPr>
        <p:spPr>
          <a:xfrm rot="5400000" flipH="1" flipV="1">
            <a:off x="1472478" y="2997004"/>
            <a:ext cx="33274" cy="903769"/>
          </a:xfrm>
          <a:prstGeom prst="bentConnector3">
            <a:avLst>
              <a:gd name="adj1" fmla="val 787023"/>
            </a:avLst>
          </a:prstGeom>
        </p:spPr>
        <p:style>
          <a:lnRef idx="1">
            <a:schemeClr val="dk1"/>
          </a:lnRef>
          <a:fillRef idx="0">
            <a:schemeClr val="dk1"/>
          </a:fillRef>
          <a:effectRef idx="0">
            <a:schemeClr val="dk1"/>
          </a:effectRef>
          <a:fontRef idx="minor">
            <a:schemeClr val="tx1"/>
          </a:fontRef>
        </p:style>
      </p:cxnSp>
      <p:sp>
        <p:nvSpPr>
          <p:cNvPr id="169" name="TextBox 168">
            <a:extLst>
              <a:ext uri="{FF2B5EF4-FFF2-40B4-BE49-F238E27FC236}">
                <a16:creationId xmlns:a16="http://schemas.microsoft.com/office/drawing/2014/main" id="{6B6161B3-302C-4122-82B7-270A499EA72C}"/>
              </a:ext>
            </a:extLst>
          </p:cNvPr>
          <p:cNvSpPr txBox="1"/>
          <p:nvPr/>
        </p:nvSpPr>
        <p:spPr>
          <a:xfrm>
            <a:off x="1400101" y="2996626"/>
            <a:ext cx="493198"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PQE</a:t>
            </a:r>
            <a:endParaRPr kumimoji="0" lang="en-GB" sz="1400" b="0" i="0" u="none" strike="noStrike" kern="0" cap="none" spc="0" normalizeH="0" baseline="0" noProof="0" dirty="0" err="1">
              <a:ln>
                <a:noFill/>
              </a:ln>
              <a:solidFill>
                <a:srgbClr val="000000"/>
              </a:solidFill>
              <a:effectLst/>
              <a:uLnTx/>
              <a:uFillTx/>
            </a:endParaRPr>
          </a:p>
        </p:txBody>
      </p:sp>
      <p:pic>
        <p:nvPicPr>
          <p:cNvPr id="170" name="Resim 35">
            <a:extLst>
              <a:ext uri="{FF2B5EF4-FFF2-40B4-BE49-F238E27FC236}">
                <a16:creationId xmlns:a16="http://schemas.microsoft.com/office/drawing/2014/main" id="{173F0673-066A-456A-94F9-BF602F2C4FF5}"/>
              </a:ext>
            </a:extLst>
          </p:cNvPr>
          <p:cNvPicPr>
            <a:picLocks noChangeAspect="1"/>
          </p:cNvPicPr>
          <p:nvPr/>
        </p:nvPicPr>
        <p:blipFill>
          <a:blip r:embed="rId4"/>
          <a:stretch>
            <a:fillRect/>
          </a:stretch>
        </p:blipFill>
        <p:spPr>
          <a:xfrm>
            <a:off x="1547829" y="4289133"/>
            <a:ext cx="809669" cy="655765"/>
          </a:xfrm>
          <a:prstGeom prst="rect">
            <a:avLst/>
          </a:prstGeom>
        </p:spPr>
      </p:pic>
      <p:cxnSp>
        <p:nvCxnSpPr>
          <p:cNvPr id="171" name="Straight Connector 170">
            <a:extLst>
              <a:ext uri="{FF2B5EF4-FFF2-40B4-BE49-F238E27FC236}">
                <a16:creationId xmlns:a16="http://schemas.microsoft.com/office/drawing/2014/main" id="{6FE11B2D-A7DE-4114-B4BA-6CC42A3363A9}"/>
              </a:ext>
            </a:extLst>
          </p:cNvPr>
          <p:cNvCxnSpPr>
            <a:stCxn id="165" idx="2"/>
          </p:cNvCxnSpPr>
          <p:nvPr/>
        </p:nvCxnSpPr>
        <p:spPr>
          <a:xfrm>
            <a:off x="1037231" y="3804130"/>
            <a:ext cx="0" cy="522132"/>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pic>
        <p:nvPicPr>
          <p:cNvPr id="172" name="Resim 35_">
            <a:extLst>
              <a:ext uri="{FF2B5EF4-FFF2-40B4-BE49-F238E27FC236}">
                <a16:creationId xmlns:a16="http://schemas.microsoft.com/office/drawing/2014/main" id="{1A38504A-626A-4FFB-BF26-0BA8B1A9628B}"/>
              </a:ext>
            </a:extLst>
          </p:cNvPr>
          <p:cNvPicPr>
            <a:picLocks noChangeAspect="1"/>
          </p:cNvPicPr>
          <p:nvPr/>
        </p:nvPicPr>
        <p:blipFill>
          <a:blip r:embed="rId4"/>
          <a:stretch>
            <a:fillRect/>
          </a:stretch>
        </p:blipFill>
        <p:spPr>
          <a:xfrm>
            <a:off x="649890" y="4289134"/>
            <a:ext cx="809669" cy="655765"/>
          </a:xfrm>
          <a:prstGeom prst="rect">
            <a:avLst/>
          </a:prstGeom>
        </p:spPr>
      </p:pic>
      <p:cxnSp>
        <p:nvCxnSpPr>
          <p:cNvPr id="173" name="Straight Connector 172">
            <a:extLst>
              <a:ext uri="{FF2B5EF4-FFF2-40B4-BE49-F238E27FC236}">
                <a16:creationId xmlns:a16="http://schemas.microsoft.com/office/drawing/2014/main" id="{41369E44-27B0-4332-8CB6-176B4AA450F3}"/>
              </a:ext>
            </a:extLst>
          </p:cNvPr>
          <p:cNvCxnSpPr>
            <a:stCxn id="166" idx="2"/>
            <a:endCxn id="170" idx="0"/>
          </p:cNvCxnSpPr>
          <p:nvPr/>
        </p:nvCxnSpPr>
        <p:spPr>
          <a:xfrm>
            <a:off x="1941000" y="3770856"/>
            <a:ext cx="11664" cy="518277"/>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174" name="TextBox 173">
            <a:extLst>
              <a:ext uri="{FF2B5EF4-FFF2-40B4-BE49-F238E27FC236}">
                <a16:creationId xmlns:a16="http://schemas.microsoft.com/office/drawing/2014/main" id="{2BBAB708-B49A-4749-9B6F-B81D96240A3E}"/>
              </a:ext>
            </a:extLst>
          </p:cNvPr>
          <p:cNvSpPr txBox="1"/>
          <p:nvPr/>
        </p:nvSpPr>
        <p:spPr>
          <a:xfrm>
            <a:off x="602597" y="4000727"/>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sp>
        <p:nvSpPr>
          <p:cNvPr id="175" name="TextBox 174">
            <a:extLst>
              <a:ext uri="{FF2B5EF4-FFF2-40B4-BE49-F238E27FC236}">
                <a16:creationId xmlns:a16="http://schemas.microsoft.com/office/drawing/2014/main" id="{B5E8B490-4BB8-4A15-97DD-8440DD6C6541}"/>
              </a:ext>
            </a:extLst>
          </p:cNvPr>
          <p:cNvSpPr txBox="1"/>
          <p:nvPr/>
        </p:nvSpPr>
        <p:spPr>
          <a:xfrm>
            <a:off x="1483213" y="4002659"/>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pic>
        <p:nvPicPr>
          <p:cNvPr id="176" name="Picture 175">
            <a:extLst>
              <a:ext uri="{FF2B5EF4-FFF2-40B4-BE49-F238E27FC236}">
                <a16:creationId xmlns:a16="http://schemas.microsoft.com/office/drawing/2014/main" id="{D62641B5-CB8F-4A38-B9BE-9C43213DE8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764" y="1524393"/>
            <a:ext cx="943762" cy="1375311"/>
          </a:xfrm>
          <a:prstGeom prst="rect">
            <a:avLst/>
          </a:prstGeom>
        </p:spPr>
      </p:pic>
      <p:pic>
        <p:nvPicPr>
          <p:cNvPr id="177" name="Picture 176">
            <a:extLst>
              <a:ext uri="{FF2B5EF4-FFF2-40B4-BE49-F238E27FC236}">
                <a16:creationId xmlns:a16="http://schemas.microsoft.com/office/drawing/2014/main" id="{81EB5534-8757-465E-8E92-A97012F6D628}"/>
              </a:ext>
            </a:extLst>
          </p:cNvPr>
          <p:cNvPicPr/>
          <p:nvPr/>
        </p:nvPicPr>
        <p:blipFill rotWithShape="1">
          <a:blip r:embed="rId3"/>
          <a:srcRect l="47451" t="33945" r="5246" b="54339"/>
          <a:stretch/>
        </p:blipFill>
        <p:spPr>
          <a:xfrm>
            <a:off x="3076554" y="3501842"/>
            <a:ext cx="844657" cy="338605"/>
          </a:xfrm>
          <a:prstGeom prst="rect">
            <a:avLst/>
          </a:prstGeom>
        </p:spPr>
      </p:pic>
      <p:pic>
        <p:nvPicPr>
          <p:cNvPr id="178" name="Picture 177">
            <a:extLst>
              <a:ext uri="{FF2B5EF4-FFF2-40B4-BE49-F238E27FC236}">
                <a16:creationId xmlns:a16="http://schemas.microsoft.com/office/drawing/2014/main" id="{42F54BA7-79D9-4DF9-AA4F-B27C05DAA6BF}"/>
              </a:ext>
            </a:extLst>
          </p:cNvPr>
          <p:cNvPicPr/>
          <p:nvPr/>
        </p:nvPicPr>
        <p:blipFill rotWithShape="1">
          <a:blip r:embed="rId3"/>
          <a:srcRect l="47451" t="33945" r="5246" b="54339"/>
          <a:stretch/>
        </p:blipFill>
        <p:spPr>
          <a:xfrm>
            <a:off x="4080517" y="3432251"/>
            <a:ext cx="844657" cy="338605"/>
          </a:xfrm>
          <a:prstGeom prst="rect">
            <a:avLst/>
          </a:prstGeom>
        </p:spPr>
      </p:pic>
      <p:cxnSp>
        <p:nvCxnSpPr>
          <p:cNvPr id="179" name="Elbow Connector 43">
            <a:extLst>
              <a:ext uri="{FF2B5EF4-FFF2-40B4-BE49-F238E27FC236}">
                <a16:creationId xmlns:a16="http://schemas.microsoft.com/office/drawing/2014/main" id="{9B697CCF-6CC5-48AA-9F3E-770BFB76CE61}"/>
              </a:ext>
            </a:extLst>
          </p:cNvPr>
          <p:cNvCxnSpPr>
            <a:stCxn id="176" idx="2"/>
            <a:endCxn id="177" idx="0"/>
          </p:cNvCxnSpPr>
          <p:nvPr/>
        </p:nvCxnSpPr>
        <p:spPr>
          <a:xfrm rot="16200000" flipH="1">
            <a:off x="3116195" y="3119154"/>
            <a:ext cx="602138" cy="16323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80" name="Elbow Connector 44">
            <a:extLst>
              <a:ext uri="{FF2B5EF4-FFF2-40B4-BE49-F238E27FC236}">
                <a16:creationId xmlns:a16="http://schemas.microsoft.com/office/drawing/2014/main" id="{68285D48-5800-4306-93A4-952D1438832D}"/>
              </a:ext>
            </a:extLst>
          </p:cNvPr>
          <p:cNvCxnSpPr>
            <a:stCxn id="177" idx="0"/>
            <a:endCxn id="178" idx="0"/>
          </p:cNvCxnSpPr>
          <p:nvPr/>
        </p:nvCxnSpPr>
        <p:spPr>
          <a:xfrm rot="5400000" flipH="1" flipV="1">
            <a:off x="3966069" y="2965066"/>
            <a:ext cx="69591" cy="1003963"/>
          </a:xfrm>
          <a:prstGeom prst="bentConnector3">
            <a:avLst>
              <a:gd name="adj1" fmla="val 428491"/>
            </a:avLst>
          </a:prstGeom>
        </p:spPr>
        <p:style>
          <a:lnRef idx="1">
            <a:schemeClr val="dk1"/>
          </a:lnRef>
          <a:fillRef idx="0">
            <a:schemeClr val="dk1"/>
          </a:fillRef>
          <a:effectRef idx="0">
            <a:schemeClr val="dk1"/>
          </a:effectRef>
          <a:fontRef idx="minor">
            <a:schemeClr val="tx1"/>
          </a:fontRef>
        </p:style>
      </p:cxnSp>
      <p:sp>
        <p:nvSpPr>
          <p:cNvPr id="181" name="TextBox 180">
            <a:extLst>
              <a:ext uri="{FF2B5EF4-FFF2-40B4-BE49-F238E27FC236}">
                <a16:creationId xmlns:a16="http://schemas.microsoft.com/office/drawing/2014/main" id="{CA9739D6-0D5C-4A9C-A7B5-AF0CD43DE308}"/>
              </a:ext>
            </a:extLst>
          </p:cNvPr>
          <p:cNvSpPr txBox="1"/>
          <p:nvPr/>
        </p:nvSpPr>
        <p:spPr>
          <a:xfrm>
            <a:off x="3964675" y="2981395"/>
            <a:ext cx="398778" cy="31870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PQE</a:t>
            </a:r>
            <a:endParaRPr kumimoji="0" lang="en-GB" sz="1400" b="0" i="0" u="none" strike="noStrike" kern="0" cap="none" spc="0" normalizeH="0" baseline="0" noProof="0" dirty="0" err="1">
              <a:ln>
                <a:noFill/>
              </a:ln>
              <a:solidFill>
                <a:srgbClr val="000000"/>
              </a:solidFill>
              <a:effectLst/>
              <a:uLnTx/>
              <a:uFillTx/>
            </a:endParaRPr>
          </a:p>
        </p:txBody>
      </p:sp>
      <p:pic>
        <p:nvPicPr>
          <p:cNvPr id="182" name="Resim 35__">
            <a:extLst>
              <a:ext uri="{FF2B5EF4-FFF2-40B4-BE49-F238E27FC236}">
                <a16:creationId xmlns:a16="http://schemas.microsoft.com/office/drawing/2014/main" id="{EB5A089C-A346-4B2B-9E3A-15EC3329412E}"/>
              </a:ext>
            </a:extLst>
          </p:cNvPr>
          <p:cNvPicPr>
            <a:picLocks noChangeAspect="1"/>
          </p:cNvPicPr>
          <p:nvPr/>
        </p:nvPicPr>
        <p:blipFill>
          <a:blip r:embed="rId4"/>
          <a:stretch>
            <a:fillRect/>
          </a:stretch>
        </p:blipFill>
        <p:spPr>
          <a:xfrm>
            <a:off x="4074686" y="4261317"/>
            <a:ext cx="809669" cy="655765"/>
          </a:xfrm>
          <a:prstGeom prst="rect">
            <a:avLst/>
          </a:prstGeom>
        </p:spPr>
      </p:pic>
      <p:cxnSp>
        <p:nvCxnSpPr>
          <p:cNvPr id="183" name="Straight Connector 182">
            <a:extLst>
              <a:ext uri="{FF2B5EF4-FFF2-40B4-BE49-F238E27FC236}">
                <a16:creationId xmlns:a16="http://schemas.microsoft.com/office/drawing/2014/main" id="{65E6F80F-32D7-4F35-83D3-1D4FADDE729E}"/>
              </a:ext>
            </a:extLst>
          </p:cNvPr>
          <p:cNvCxnSpPr>
            <a:stCxn id="177" idx="2"/>
          </p:cNvCxnSpPr>
          <p:nvPr/>
        </p:nvCxnSpPr>
        <p:spPr>
          <a:xfrm>
            <a:off x="3498883" y="3840447"/>
            <a:ext cx="0" cy="522132"/>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pic>
        <p:nvPicPr>
          <p:cNvPr id="184" name="Resim 35___">
            <a:extLst>
              <a:ext uri="{FF2B5EF4-FFF2-40B4-BE49-F238E27FC236}">
                <a16:creationId xmlns:a16="http://schemas.microsoft.com/office/drawing/2014/main" id="{C115CB2E-C620-48FE-BFE1-FE519869C39D}"/>
              </a:ext>
            </a:extLst>
          </p:cNvPr>
          <p:cNvPicPr>
            <a:picLocks noChangeAspect="1"/>
          </p:cNvPicPr>
          <p:nvPr/>
        </p:nvPicPr>
        <p:blipFill>
          <a:blip r:embed="rId4"/>
          <a:stretch>
            <a:fillRect/>
          </a:stretch>
        </p:blipFill>
        <p:spPr>
          <a:xfrm>
            <a:off x="3070724" y="4261317"/>
            <a:ext cx="809669" cy="655765"/>
          </a:xfrm>
          <a:prstGeom prst="rect">
            <a:avLst/>
          </a:prstGeom>
        </p:spPr>
      </p:pic>
      <p:cxnSp>
        <p:nvCxnSpPr>
          <p:cNvPr id="185" name="Straight Connector 184">
            <a:extLst>
              <a:ext uri="{FF2B5EF4-FFF2-40B4-BE49-F238E27FC236}">
                <a16:creationId xmlns:a16="http://schemas.microsoft.com/office/drawing/2014/main" id="{179B53A1-4F8C-4B71-9A3E-98CC0D1F1AE6}"/>
              </a:ext>
            </a:extLst>
          </p:cNvPr>
          <p:cNvCxnSpPr>
            <a:stCxn id="178" idx="2"/>
            <a:endCxn id="182" idx="0"/>
          </p:cNvCxnSpPr>
          <p:nvPr/>
        </p:nvCxnSpPr>
        <p:spPr>
          <a:xfrm flipH="1">
            <a:off x="4479521" y="3770856"/>
            <a:ext cx="23325" cy="490461"/>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186" name="TextBox 185">
            <a:extLst>
              <a:ext uri="{FF2B5EF4-FFF2-40B4-BE49-F238E27FC236}">
                <a16:creationId xmlns:a16="http://schemas.microsoft.com/office/drawing/2014/main" id="{8B4F1AD9-77B4-446A-BA03-034D00C81091}"/>
              </a:ext>
            </a:extLst>
          </p:cNvPr>
          <p:cNvSpPr txBox="1"/>
          <p:nvPr/>
        </p:nvSpPr>
        <p:spPr>
          <a:xfrm>
            <a:off x="2959190" y="4018788"/>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pic>
        <p:nvPicPr>
          <p:cNvPr id="187" name="Resim 35____">
            <a:extLst>
              <a:ext uri="{FF2B5EF4-FFF2-40B4-BE49-F238E27FC236}">
                <a16:creationId xmlns:a16="http://schemas.microsoft.com/office/drawing/2014/main" id="{900519BB-F229-4787-A481-732958DC16C6}"/>
              </a:ext>
            </a:extLst>
          </p:cNvPr>
          <p:cNvPicPr>
            <a:picLocks noChangeAspect="1"/>
          </p:cNvPicPr>
          <p:nvPr/>
        </p:nvPicPr>
        <p:blipFill>
          <a:blip r:embed="rId4"/>
          <a:stretch>
            <a:fillRect/>
          </a:stretch>
        </p:blipFill>
        <p:spPr>
          <a:xfrm>
            <a:off x="5036455" y="4266677"/>
            <a:ext cx="809669" cy="655765"/>
          </a:xfrm>
          <a:prstGeom prst="rect">
            <a:avLst/>
          </a:prstGeom>
        </p:spPr>
      </p:pic>
      <p:cxnSp>
        <p:nvCxnSpPr>
          <p:cNvPr id="188" name="Straight Connector 187">
            <a:extLst>
              <a:ext uri="{FF2B5EF4-FFF2-40B4-BE49-F238E27FC236}">
                <a16:creationId xmlns:a16="http://schemas.microsoft.com/office/drawing/2014/main" id="{BA25D247-00A8-4884-99AF-DC7B7377716D}"/>
              </a:ext>
            </a:extLst>
          </p:cNvPr>
          <p:cNvCxnSpPr>
            <a:stCxn id="178" idx="2"/>
            <a:endCxn id="187" idx="0"/>
          </p:cNvCxnSpPr>
          <p:nvPr/>
        </p:nvCxnSpPr>
        <p:spPr>
          <a:xfrm>
            <a:off x="4502846" y="3770856"/>
            <a:ext cx="938444" cy="495821"/>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sp>
        <p:nvSpPr>
          <p:cNvPr id="189" name="TextBox 188">
            <a:extLst>
              <a:ext uri="{FF2B5EF4-FFF2-40B4-BE49-F238E27FC236}">
                <a16:creationId xmlns:a16="http://schemas.microsoft.com/office/drawing/2014/main" id="{D59C3D0B-2CD0-4712-ADDD-50431C8D0E8E}"/>
              </a:ext>
            </a:extLst>
          </p:cNvPr>
          <p:cNvSpPr txBox="1"/>
          <p:nvPr/>
        </p:nvSpPr>
        <p:spPr>
          <a:xfrm>
            <a:off x="4012967" y="4028543"/>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sp>
        <p:nvSpPr>
          <p:cNvPr id="190" name="TextBox 189">
            <a:extLst>
              <a:ext uri="{FF2B5EF4-FFF2-40B4-BE49-F238E27FC236}">
                <a16:creationId xmlns:a16="http://schemas.microsoft.com/office/drawing/2014/main" id="{FBA13B4B-521D-459B-A763-88D882328803}"/>
              </a:ext>
            </a:extLst>
          </p:cNvPr>
          <p:cNvSpPr txBox="1"/>
          <p:nvPr/>
        </p:nvSpPr>
        <p:spPr>
          <a:xfrm>
            <a:off x="5306192" y="3971218"/>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sp>
        <p:nvSpPr>
          <p:cNvPr id="191" name="TextBox 190">
            <a:extLst>
              <a:ext uri="{FF2B5EF4-FFF2-40B4-BE49-F238E27FC236}">
                <a16:creationId xmlns:a16="http://schemas.microsoft.com/office/drawing/2014/main" id="{38919EC2-F939-49EB-A8EB-3BE016E19E58}"/>
              </a:ext>
            </a:extLst>
          </p:cNvPr>
          <p:cNvSpPr txBox="1"/>
          <p:nvPr/>
        </p:nvSpPr>
        <p:spPr>
          <a:xfrm>
            <a:off x="4166931" y="4962872"/>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Master</a:t>
            </a:r>
            <a:endParaRPr kumimoji="0" lang="en-GB" sz="1400" b="0" i="0" u="none" strike="noStrike" kern="0" cap="none" spc="0" normalizeH="0" baseline="0" noProof="0" dirty="0" err="1">
              <a:ln>
                <a:noFill/>
              </a:ln>
              <a:solidFill>
                <a:srgbClr val="000000"/>
              </a:solidFill>
              <a:effectLst/>
              <a:uLnTx/>
              <a:uFillTx/>
            </a:endParaRPr>
          </a:p>
        </p:txBody>
      </p:sp>
      <p:sp>
        <p:nvSpPr>
          <p:cNvPr id="192" name="TextBox 191">
            <a:extLst>
              <a:ext uri="{FF2B5EF4-FFF2-40B4-BE49-F238E27FC236}">
                <a16:creationId xmlns:a16="http://schemas.microsoft.com/office/drawing/2014/main" id="{5BBBFEAD-7EA2-47D7-BE09-4FE1D57BAE0F}"/>
              </a:ext>
            </a:extLst>
          </p:cNvPr>
          <p:cNvSpPr txBox="1"/>
          <p:nvPr/>
        </p:nvSpPr>
        <p:spPr>
          <a:xfrm>
            <a:off x="5220947" y="4962872"/>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err="1">
                <a:ln>
                  <a:noFill/>
                </a:ln>
                <a:solidFill>
                  <a:srgbClr val="000000"/>
                </a:solidFill>
                <a:effectLst/>
                <a:uLnTx/>
                <a:uFillTx/>
              </a:rPr>
              <a:t>Slave</a:t>
            </a:r>
            <a:endParaRPr kumimoji="0" lang="en-GB" sz="1400" b="0" i="0" u="none" strike="noStrike" kern="0" cap="none" spc="0" normalizeH="0" baseline="0" noProof="0" dirty="0" err="1">
              <a:ln>
                <a:noFill/>
              </a:ln>
              <a:solidFill>
                <a:srgbClr val="000000"/>
              </a:solidFill>
              <a:effectLst/>
              <a:uLnTx/>
              <a:uFillTx/>
            </a:endParaRPr>
          </a:p>
        </p:txBody>
      </p:sp>
      <p:pic>
        <p:nvPicPr>
          <p:cNvPr id="194" name="Picture 193">
            <a:extLst>
              <a:ext uri="{FF2B5EF4-FFF2-40B4-BE49-F238E27FC236}">
                <a16:creationId xmlns:a16="http://schemas.microsoft.com/office/drawing/2014/main" id="{E982DB9E-63FF-4D66-8CBA-FB48102F9D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531" y="1580118"/>
            <a:ext cx="943762" cy="1375311"/>
          </a:xfrm>
          <a:prstGeom prst="rect">
            <a:avLst/>
          </a:prstGeom>
        </p:spPr>
      </p:pic>
      <p:pic>
        <p:nvPicPr>
          <p:cNvPr id="195" name="Picture 194">
            <a:extLst>
              <a:ext uri="{FF2B5EF4-FFF2-40B4-BE49-F238E27FC236}">
                <a16:creationId xmlns:a16="http://schemas.microsoft.com/office/drawing/2014/main" id="{9021CD80-2CFD-4A73-8B34-53FAE6C52CF5}"/>
              </a:ext>
            </a:extLst>
          </p:cNvPr>
          <p:cNvPicPr/>
          <p:nvPr/>
        </p:nvPicPr>
        <p:blipFill rotWithShape="1">
          <a:blip r:embed="rId3"/>
          <a:srcRect l="47451" t="33945" r="5246" b="54339"/>
          <a:stretch/>
        </p:blipFill>
        <p:spPr>
          <a:xfrm>
            <a:off x="6311615" y="3352924"/>
            <a:ext cx="844657" cy="338605"/>
          </a:xfrm>
          <a:prstGeom prst="rect">
            <a:avLst/>
          </a:prstGeom>
        </p:spPr>
      </p:pic>
      <p:pic>
        <p:nvPicPr>
          <p:cNvPr id="196" name="Picture 195">
            <a:extLst>
              <a:ext uri="{FF2B5EF4-FFF2-40B4-BE49-F238E27FC236}">
                <a16:creationId xmlns:a16="http://schemas.microsoft.com/office/drawing/2014/main" id="{403CDB54-4CBA-4C27-808C-6604652561B2}"/>
              </a:ext>
            </a:extLst>
          </p:cNvPr>
          <p:cNvPicPr/>
          <p:nvPr/>
        </p:nvPicPr>
        <p:blipFill rotWithShape="1">
          <a:blip r:embed="rId3"/>
          <a:srcRect l="47451" t="33945" r="5246" b="54339"/>
          <a:stretch/>
        </p:blipFill>
        <p:spPr>
          <a:xfrm>
            <a:off x="7165328" y="3335359"/>
            <a:ext cx="844657" cy="338605"/>
          </a:xfrm>
          <a:prstGeom prst="rect">
            <a:avLst/>
          </a:prstGeom>
        </p:spPr>
      </p:pic>
      <p:cxnSp>
        <p:nvCxnSpPr>
          <p:cNvPr id="197" name="Elbow Connector 20">
            <a:extLst>
              <a:ext uri="{FF2B5EF4-FFF2-40B4-BE49-F238E27FC236}">
                <a16:creationId xmlns:a16="http://schemas.microsoft.com/office/drawing/2014/main" id="{7851B143-2575-4B3F-B164-D70493155EB2}"/>
              </a:ext>
            </a:extLst>
          </p:cNvPr>
          <p:cNvCxnSpPr>
            <a:stCxn id="194" idx="2"/>
            <a:endCxn id="195" idx="0"/>
          </p:cNvCxnSpPr>
          <p:nvPr/>
        </p:nvCxnSpPr>
        <p:spPr>
          <a:xfrm rot="16200000" flipH="1">
            <a:off x="6434431" y="3053410"/>
            <a:ext cx="397495" cy="201532"/>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98" name="Elbow Connector 21">
            <a:extLst>
              <a:ext uri="{FF2B5EF4-FFF2-40B4-BE49-F238E27FC236}">
                <a16:creationId xmlns:a16="http://schemas.microsoft.com/office/drawing/2014/main" id="{94171208-16E5-403D-8741-17031B829C20}"/>
              </a:ext>
            </a:extLst>
          </p:cNvPr>
          <p:cNvCxnSpPr>
            <a:stCxn id="195" idx="0"/>
            <a:endCxn id="196" idx="0"/>
          </p:cNvCxnSpPr>
          <p:nvPr/>
        </p:nvCxnSpPr>
        <p:spPr>
          <a:xfrm rot="5400000" flipH="1" flipV="1">
            <a:off x="7152018" y="2917286"/>
            <a:ext cx="17565" cy="853713"/>
          </a:xfrm>
          <a:prstGeom prst="bentConnector3">
            <a:avLst>
              <a:gd name="adj1" fmla="val 1401452"/>
            </a:avLst>
          </a:prstGeom>
        </p:spPr>
        <p:style>
          <a:lnRef idx="1">
            <a:schemeClr val="dk1"/>
          </a:lnRef>
          <a:fillRef idx="0">
            <a:schemeClr val="dk1"/>
          </a:fillRef>
          <a:effectRef idx="0">
            <a:schemeClr val="dk1"/>
          </a:effectRef>
          <a:fontRef idx="minor">
            <a:schemeClr val="tx1"/>
          </a:fontRef>
        </p:style>
      </p:cxnSp>
      <p:sp>
        <p:nvSpPr>
          <p:cNvPr id="199" name="TextBox 198">
            <a:extLst>
              <a:ext uri="{FF2B5EF4-FFF2-40B4-BE49-F238E27FC236}">
                <a16:creationId xmlns:a16="http://schemas.microsoft.com/office/drawing/2014/main" id="{B3F6CEA2-168D-42BF-AB58-E622DB0D4E42}"/>
              </a:ext>
            </a:extLst>
          </p:cNvPr>
          <p:cNvSpPr txBox="1"/>
          <p:nvPr/>
        </p:nvSpPr>
        <p:spPr>
          <a:xfrm>
            <a:off x="7234736" y="2788510"/>
            <a:ext cx="493198"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PQE</a:t>
            </a:r>
            <a:endParaRPr kumimoji="0" lang="en-GB" sz="1400" b="0" i="0" u="none" strike="noStrike" kern="0" cap="none" spc="0" normalizeH="0" baseline="0" noProof="0" dirty="0" err="1">
              <a:ln>
                <a:noFill/>
              </a:ln>
              <a:solidFill>
                <a:srgbClr val="000000"/>
              </a:solidFill>
              <a:effectLst/>
              <a:uLnTx/>
              <a:uFillTx/>
            </a:endParaRPr>
          </a:p>
        </p:txBody>
      </p:sp>
      <p:cxnSp>
        <p:nvCxnSpPr>
          <p:cNvPr id="200" name="Straight Connector 199">
            <a:extLst>
              <a:ext uri="{FF2B5EF4-FFF2-40B4-BE49-F238E27FC236}">
                <a16:creationId xmlns:a16="http://schemas.microsoft.com/office/drawing/2014/main" id="{CC56FE5A-E696-4280-BF4E-733DF83938D0}"/>
              </a:ext>
            </a:extLst>
          </p:cNvPr>
          <p:cNvCxnSpPr>
            <a:cxnSpLocks/>
          </p:cNvCxnSpPr>
          <p:nvPr/>
        </p:nvCxnSpPr>
        <p:spPr>
          <a:xfrm>
            <a:off x="9277748" y="3682746"/>
            <a:ext cx="17708" cy="995045"/>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0050EF75-4277-4579-AA5C-FA0FBC78E49E}"/>
              </a:ext>
            </a:extLst>
          </p:cNvPr>
          <p:cNvSpPr txBox="1"/>
          <p:nvPr/>
        </p:nvSpPr>
        <p:spPr>
          <a:xfrm>
            <a:off x="6922147" y="3898764"/>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lang="tr-TR" sz="1400" kern="0" dirty="0">
                <a:solidFill>
                  <a:srgbClr val="000000"/>
                </a:solidFill>
              </a:rPr>
              <a:t>D1-D2</a:t>
            </a:r>
            <a:endParaRPr kumimoji="0" lang="en-GB" sz="1400" b="0" i="0" u="none" strike="noStrike" kern="0" cap="none" spc="0" normalizeH="0" baseline="0" noProof="0" dirty="0" err="1">
              <a:ln>
                <a:noFill/>
              </a:ln>
              <a:solidFill>
                <a:srgbClr val="000000"/>
              </a:solidFill>
              <a:effectLst/>
              <a:uLnTx/>
              <a:uFillTx/>
            </a:endParaRPr>
          </a:p>
        </p:txBody>
      </p:sp>
      <p:cxnSp>
        <p:nvCxnSpPr>
          <p:cNvPr id="202" name="Elbow Connector 29">
            <a:extLst>
              <a:ext uri="{FF2B5EF4-FFF2-40B4-BE49-F238E27FC236}">
                <a16:creationId xmlns:a16="http://schemas.microsoft.com/office/drawing/2014/main" id="{7F4ADC45-680A-433B-9A82-2CD4C71D454A}"/>
              </a:ext>
            </a:extLst>
          </p:cNvPr>
          <p:cNvCxnSpPr>
            <a:cxnSpLocks/>
            <a:stCxn id="196" idx="0"/>
            <a:endCxn id="203" idx="0"/>
          </p:cNvCxnSpPr>
          <p:nvPr/>
        </p:nvCxnSpPr>
        <p:spPr>
          <a:xfrm rot="16200000" flipH="1">
            <a:off x="7989160" y="2933856"/>
            <a:ext cx="8906" cy="811912"/>
          </a:xfrm>
          <a:prstGeom prst="bentConnector3">
            <a:avLst>
              <a:gd name="adj1" fmla="val -2566809"/>
            </a:avLst>
          </a:prstGeom>
        </p:spPr>
        <p:style>
          <a:lnRef idx="1">
            <a:schemeClr val="dk1"/>
          </a:lnRef>
          <a:fillRef idx="0">
            <a:schemeClr val="dk1"/>
          </a:fillRef>
          <a:effectRef idx="0">
            <a:schemeClr val="dk1"/>
          </a:effectRef>
          <a:fontRef idx="minor">
            <a:schemeClr val="tx1"/>
          </a:fontRef>
        </p:style>
      </p:cxnSp>
      <p:pic>
        <p:nvPicPr>
          <p:cNvPr id="203" name="Picture 202">
            <a:extLst>
              <a:ext uri="{FF2B5EF4-FFF2-40B4-BE49-F238E27FC236}">
                <a16:creationId xmlns:a16="http://schemas.microsoft.com/office/drawing/2014/main" id="{3ECEEF73-0562-4A3A-A9CD-6BCA9E947F4E}"/>
              </a:ext>
            </a:extLst>
          </p:cNvPr>
          <p:cNvPicPr/>
          <p:nvPr/>
        </p:nvPicPr>
        <p:blipFill rotWithShape="1">
          <a:blip r:embed="rId3"/>
          <a:srcRect l="47451" t="33945" r="5246" b="54339"/>
          <a:stretch/>
        </p:blipFill>
        <p:spPr>
          <a:xfrm>
            <a:off x="7977240" y="3344265"/>
            <a:ext cx="844657" cy="338605"/>
          </a:xfrm>
          <a:prstGeom prst="rect">
            <a:avLst/>
          </a:prstGeom>
        </p:spPr>
      </p:pic>
      <p:sp>
        <p:nvSpPr>
          <p:cNvPr id="204" name="TextBox 203">
            <a:extLst>
              <a:ext uri="{FF2B5EF4-FFF2-40B4-BE49-F238E27FC236}">
                <a16:creationId xmlns:a16="http://schemas.microsoft.com/office/drawing/2014/main" id="{FFD5F2B8-A1AB-4860-8319-E7654AE4EB57}"/>
              </a:ext>
            </a:extLst>
          </p:cNvPr>
          <p:cNvSpPr txBox="1"/>
          <p:nvPr/>
        </p:nvSpPr>
        <p:spPr>
          <a:xfrm>
            <a:off x="9703601" y="3350158"/>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….16</a:t>
            </a:r>
            <a:endParaRPr kumimoji="0" lang="en-GB" sz="1400" b="0" i="0" u="none" strike="noStrike" kern="0" cap="none" spc="0" normalizeH="0" baseline="0" noProof="0" dirty="0" err="1">
              <a:ln>
                <a:noFill/>
              </a:ln>
              <a:solidFill>
                <a:srgbClr val="000000"/>
              </a:solidFill>
              <a:effectLst/>
              <a:uLnTx/>
              <a:uFillTx/>
            </a:endParaRPr>
          </a:p>
        </p:txBody>
      </p:sp>
      <p:cxnSp>
        <p:nvCxnSpPr>
          <p:cNvPr id="205" name="Elbow Connector 41">
            <a:extLst>
              <a:ext uri="{FF2B5EF4-FFF2-40B4-BE49-F238E27FC236}">
                <a16:creationId xmlns:a16="http://schemas.microsoft.com/office/drawing/2014/main" id="{5149B520-D1E5-437D-AF32-3FB30EA30F52}"/>
              </a:ext>
            </a:extLst>
          </p:cNvPr>
          <p:cNvCxnSpPr>
            <a:cxnSpLocks/>
            <a:endCxn id="206" idx="0"/>
          </p:cNvCxnSpPr>
          <p:nvPr/>
        </p:nvCxnSpPr>
        <p:spPr>
          <a:xfrm>
            <a:off x="8270691" y="3083418"/>
            <a:ext cx="940790" cy="269506"/>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6" name="Picture 205">
            <a:extLst>
              <a:ext uri="{FF2B5EF4-FFF2-40B4-BE49-F238E27FC236}">
                <a16:creationId xmlns:a16="http://schemas.microsoft.com/office/drawing/2014/main" id="{95EFF886-42EE-4FBC-8E6F-3ACD641CEBCE}"/>
              </a:ext>
            </a:extLst>
          </p:cNvPr>
          <p:cNvPicPr/>
          <p:nvPr/>
        </p:nvPicPr>
        <p:blipFill rotWithShape="1">
          <a:blip r:embed="rId3"/>
          <a:srcRect l="47451" t="33945" r="5246" b="54339"/>
          <a:stretch/>
        </p:blipFill>
        <p:spPr>
          <a:xfrm>
            <a:off x="8789152" y="3352924"/>
            <a:ext cx="844657" cy="338605"/>
          </a:xfrm>
          <a:prstGeom prst="rect">
            <a:avLst/>
          </a:prstGeom>
        </p:spPr>
      </p:pic>
      <p:pic>
        <p:nvPicPr>
          <p:cNvPr id="207" name="Resim 35_">
            <a:extLst>
              <a:ext uri="{FF2B5EF4-FFF2-40B4-BE49-F238E27FC236}">
                <a16:creationId xmlns:a16="http://schemas.microsoft.com/office/drawing/2014/main" id="{B8C84A1C-C044-4687-A426-A2FF5F82927D}"/>
              </a:ext>
            </a:extLst>
          </p:cNvPr>
          <p:cNvPicPr>
            <a:picLocks noChangeAspect="1"/>
          </p:cNvPicPr>
          <p:nvPr/>
        </p:nvPicPr>
        <p:blipFill>
          <a:blip r:embed="rId4"/>
          <a:stretch>
            <a:fillRect/>
          </a:stretch>
        </p:blipFill>
        <p:spPr>
          <a:xfrm>
            <a:off x="8893932" y="4670465"/>
            <a:ext cx="809669" cy="655765"/>
          </a:xfrm>
          <a:prstGeom prst="rect">
            <a:avLst/>
          </a:prstGeom>
        </p:spPr>
      </p:pic>
      <p:sp>
        <p:nvSpPr>
          <p:cNvPr id="208" name="TextBox 207">
            <a:extLst>
              <a:ext uri="{FF2B5EF4-FFF2-40B4-BE49-F238E27FC236}">
                <a16:creationId xmlns:a16="http://schemas.microsoft.com/office/drawing/2014/main" id="{1A08957A-9557-4490-AD82-AF89384CB341}"/>
              </a:ext>
            </a:extLst>
          </p:cNvPr>
          <p:cNvSpPr txBox="1"/>
          <p:nvPr/>
        </p:nvSpPr>
        <p:spPr>
          <a:xfrm>
            <a:off x="10319735" y="4409875"/>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cxnSp>
        <p:nvCxnSpPr>
          <p:cNvPr id="209" name="Straight Connector 208">
            <a:extLst>
              <a:ext uri="{FF2B5EF4-FFF2-40B4-BE49-F238E27FC236}">
                <a16:creationId xmlns:a16="http://schemas.microsoft.com/office/drawing/2014/main" id="{82D1DCDD-58BB-4839-AD99-466CAFD578C4}"/>
              </a:ext>
            </a:extLst>
          </p:cNvPr>
          <p:cNvCxnSpPr>
            <a:cxnSpLocks/>
            <a:stCxn id="214" idx="0"/>
          </p:cNvCxnSpPr>
          <p:nvPr/>
        </p:nvCxnSpPr>
        <p:spPr>
          <a:xfrm flipH="1" flipV="1">
            <a:off x="9295456" y="3700188"/>
            <a:ext cx="987601" cy="983061"/>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210" name="TextBox 209">
            <a:extLst>
              <a:ext uri="{FF2B5EF4-FFF2-40B4-BE49-F238E27FC236}">
                <a16:creationId xmlns:a16="http://schemas.microsoft.com/office/drawing/2014/main" id="{A9B46988-D88F-4993-8877-7F01FE988191}"/>
              </a:ext>
            </a:extLst>
          </p:cNvPr>
          <p:cNvSpPr txBox="1"/>
          <p:nvPr/>
        </p:nvSpPr>
        <p:spPr>
          <a:xfrm>
            <a:off x="8821897" y="4409875"/>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X1-X2</a:t>
            </a:r>
            <a:endParaRPr kumimoji="0" lang="en-GB" sz="1400" b="0" i="0" u="none" strike="noStrike" kern="0" cap="none" spc="0" normalizeH="0" baseline="0" noProof="0" dirty="0" err="1">
              <a:ln>
                <a:noFill/>
              </a:ln>
              <a:solidFill>
                <a:srgbClr val="000000"/>
              </a:solidFill>
              <a:effectLst/>
              <a:uLnTx/>
              <a:uFillTx/>
            </a:endParaRPr>
          </a:p>
        </p:txBody>
      </p:sp>
      <p:cxnSp>
        <p:nvCxnSpPr>
          <p:cNvPr id="211" name="Elbow Connector 62">
            <a:extLst>
              <a:ext uri="{FF2B5EF4-FFF2-40B4-BE49-F238E27FC236}">
                <a16:creationId xmlns:a16="http://schemas.microsoft.com/office/drawing/2014/main" id="{8DFABFD7-8374-4FBE-BED1-1A45592AC7E4}"/>
              </a:ext>
            </a:extLst>
          </p:cNvPr>
          <p:cNvCxnSpPr>
            <a:stCxn id="195" idx="2"/>
            <a:endCxn id="196" idx="2"/>
          </p:cNvCxnSpPr>
          <p:nvPr/>
        </p:nvCxnSpPr>
        <p:spPr>
          <a:xfrm rot="5400000" flipH="1" flipV="1">
            <a:off x="7152017" y="3255890"/>
            <a:ext cx="17565" cy="853713"/>
          </a:xfrm>
          <a:prstGeom prst="bentConnector3">
            <a:avLst>
              <a:gd name="adj1" fmla="val -1248870"/>
            </a:avLst>
          </a:prstGeom>
          <a:ln w="28575">
            <a:solidFill>
              <a:srgbClr val="A80163"/>
            </a:solidFill>
          </a:ln>
        </p:spPr>
        <p:style>
          <a:lnRef idx="1">
            <a:srgbClr val="A80163"/>
          </a:lnRef>
          <a:fillRef idx="0">
            <a:srgbClr val="A80163"/>
          </a:fillRef>
          <a:effectRef idx="0">
            <a:srgbClr val="A80163"/>
          </a:effectRef>
          <a:fontRef idx="minor">
            <a:schemeClr val="tx1"/>
          </a:fontRef>
        </p:style>
      </p:cxnSp>
      <p:cxnSp>
        <p:nvCxnSpPr>
          <p:cNvPr id="212" name="Elbow Connector 63">
            <a:extLst>
              <a:ext uri="{FF2B5EF4-FFF2-40B4-BE49-F238E27FC236}">
                <a16:creationId xmlns:a16="http://schemas.microsoft.com/office/drawing/2014/main" id="{7DB0E47B-D386-4358-9986-48537F5E0501}"/>
              </a:ext>
            </a:extLst>
          </p:cNvPr>
          <p:cNvCxnSpPr>
            <a:cxnSpLocks/>
            <a:endCxn id="203" idx="2"/>
          </p:cNvCxnSpPr>
          <p:nvPr/>
        </p:nvCxnSpPr>
        <p:spPr>
          <a:xfrm>
            <a:off x="7587657" y="3654187"/>
            <a:ext cx="811912" cy="28683"/>
          </a:xfrm>
          <a:prstGeom prst="bentConnector4">
            <a:avLst>
              <a:gd name="adj1" fmla="val 102"/>
              <a:gd name="adj2" fmla="val 896988"/>
            </a:avLst>
          </a:prstGeom>
          <a:ln w="28575">
            <a:solidFill>
              <a:srgbClr val="A80163"/>
            </a:solidFill>
          </a:ln>
        </p:spPr>
        <p:style>
          <a:lnRef idx="1">
            <a:srgbClr val="A80163"/>
          </a:lnRef>
          <a:fillRef idx="0">
            <a:srgbClr val="A80163"/>
          </a:fillRef>
          <a:effectRef idx="0">
            <a:srgbClr val="A80163"/>
          </a:effectRef>
          <a:fontRef idx="minor">
            <a:schemeClr val="tx1"/>
          </a:fontRef>
        </p:style>
      </p:cxnSp>
      <p:cxnSp>
        <p:nvCxnSpPr>
          <p:cNvPr id="213" name="Elbow Connector 64">
            <a:extLst>
              <a:ext uri="{FF2B5EF4-FFF2-40B4-BE49-F238E27FC236}">
                <a16:creationId xmlns:a16="http://schemas.microsoft.com/office/drawing/2014/main" id="{FDA5D0E4-6C6C-45DE-BD17-DD4EABF3D4EA}"/>
              </a:ext>
            </a:extLst>
          </p:cNvPr>
          <p:cNvCxnSpPr>
            <a:cxnSpLocks/>
            <a:stCxn id="203" idx="2"/>
            <a:endCxn id="206" idx="2"/>
          </p:cNvCxnSpPr>
          <p:nvPr/>
        </p:nvCxnSpPr>
        <p:spPr>
          <a:xfrm rot="16200000" flipH="1">
            <a:off x="8801196" y="3281243"/>
            <a:ext cx="8659" cy="811912"/>
          </a:xfrm>
          <a:prstGeom prst="bentConnector3">
            <a:avLst>
              <a:gd name="adj1" fmla="val 2633329"/>
            </a:avLst>
          </a:prstGeom>
          <a:ln w="28575">
            <a:solidFill>
              <a:srgbClr val="A80163"/>
            </a:solidFill>
          </a:ln>
        </p:spPr>
        <p:style>
          <a:lnRef idx="1">
            <a:srgbClr val="A80163"/>
          </a:lnRef>
          <a:fillRef idx="0">
            <a:srgbClr val="A80163"/>
          </a:fillRef>
          <a:effectRef idx="0">
            <a:srgbClr val="A80163"/>
          </a:effectRef>
          <a:fontRef idx="minor">
            <a:schemeClr val="tx1"/>
          </a:fontRef>
        </p:style>
      </p:cxnSp>
      <p:pic>
        <p:nvPicPr>
          <p:cNvPr id="214" name="Resim 35__">
            <a:extLst>
              <a:ext uri="{FF2B5EF4-FFF2-40B4-BE49-F238E27FC236}">
                <a16:creationId xmlns:a16="http://schemas.microsoft.com/office/drawing/2014/main" id="{A6B1DE2B-0793-4FF4-851C-6DE84F0F6B33}"/>
              </a:ext>
            </a:extLst>
          </p:cNvPr>
          <p:cNvPicPr>
            <a:picLocks noChangeAspect="1"/>
          </p:cNvPicPr>
          <p:nvPr/>
        </p:nvPicPr>
        <p:blipFill>
          <a:blip r:embed="rId4"/>
          <a:stretch>
            <a:fillRect/>
          </a:stretch>
        </p:blipFill>
        <p:spPr>
          <a:xfrm>
            <a:off x="9878222" y="4683249"/>
            <a:ext cx="809669" cy="655765"/>
          </a:xfrm>
          <a:prstGeom prst="rect">
            <a:avLst/>
          </a:prstGeom>
        </p:spPr>
      </p:pic>
      <p:sp>
        <p:nvSpPr>
          <p:cNvPr id="215" name="TextBox 214">
            <a:extLst>
              <a:ext uri="{FF2B5EF4-FFF2-40B4-BE49-F238E27FC236}">
                <a16:creationId xmlns:a16="http://schemas.microsoft.com/office/drawing/2014/main" id="{F5171354-1A18-4B1E-A715-98C94B7564AC}"/>
              </a:ext>
            </a:extLst>
          </p:cNvPr>
          <p:cNvSpPr txBox="1"/>
          <p:nvPr/>
        </p:nvSpPr>
        <p:spPr>
          <a:xfrm>
            <a:off x="5931369" y="1206978"/>
            <a:ext cx="3054250" cy="319421"/>
          </a:xfrm>
          <a:prstGeom prst="rect">
            <a:avLst/>
          </a:prstGeom>
          <a:solidFill>
            <a:scrgbClr r="0" g="0" b="0">
              <a:alpha val="0"/>
            </a:scrgbClr>
          </a:solidFill>
          <a:ln/>
        </p:spPr>
        <p:txBody>
          <a:bodyPr wrap="square" lIns="0" tIns="0" rIns="0" bIns="0" rtlCol="0">
            <a:noAutofit/>
          </a:bodyPr>
          <a:lstStyle/>
          <a:p>
            <a:pPr marL="252000" indent="-252000">
              <a:lnSpc>
                <a:spcPts val="2300"/>
              </a:lnSpc>
              <a:spcBef>
                <a:spcPts val="500"/>
              </a:spcBef>
            </a:pPr>
            <a:r>
              <a:rPr lang="tr-TR" dirty="0" err="1">
                <a:solidFill>
                  <a:srgbClr val="000000"/>
                </a:solidFill>
              </a:rPr>
              <a:t>Group</a:t>
            </a:r>
            <a:r>
              <a:rPr lang="en-US" dirty="0">
                <a:solidFill>
                  <a:srgbClr val="000000"/>
                </a:solidFill>
              </a:rPr>
              <a:t> Use case</a:t>
            </a:r>
            <a:r>
              <a:rPr lang="tr-TR" dirty="0">
                <a:solidFill>
                  <a:srgbClr val="000000"/>
                </a:solidFill>
              </a:rPr>
              <a:t> </a:t>
            </a:r>
            <a:r>
              <a:rPr lang="tr-TR" dirty="0" err="1">
                <a:solidFill>
                  <a:srgbClr val="000000"/>
                </a:solidFill>
              </a:rPr>
              <a:t>up</a:t>
            </a:r>
            <a:r>
              <a:rPr lang="tr-TR" dirty="0">
                <a:solidFill>
                  <a:srgbClr val="000000"/>
                </a:solidFill>
              </a:rPr>
              <a:t> </a:t>
            </a:r>
            <a:r>
              <a:rPr lang="tr-TR" dirty="0" err="1">
                <a:solidFill>
                  <a:srgbClr val="000000"/>
                </a:solidFill>
              </a:rPr>
              <a:t>to</a:t>
            </a:r>
            <a:r>
              <a:rPr lang="tr-TR" dirty="0">
                <a:solidFill>
                  <a:srgbClr val="000000"/>
                </a:solidFill>
              </a:rPr>
              <a:t> 16</a:t>
            </a:r>
            <a:endParaRPr lang="en-US" dirty="0">
              <a:solidFill>
                <a:srgbClr val="000000"/>
              </a:solidFill>
            </a:endParaRPr>
          </a:p>
        </p:txBody>
      </p:sp>
      <p:sp>
        <p:nvSpPr>
          <p:cNvPr id="57" name="TextBox 56">
            <a:extLst>
              <a:ext uri="{FF2B5EF4-FFF2-40B4-BE49-F238E27FC236}">
                <a16:creationId xmlns:a16="http://schemas.microsoft.com/office/drawing/2014/main" id="{70E12F71-6A3B-40B5-816E-867E678E5CED}"/>
              </a:ext>
            </a:extLst>
          </p:cNvPr>
          <p:cNvSpPr txBox="1"/>
          <p:nvPr/>
        </p:nvSpPr>
        <p:spPr>
          <a:xfrm>
            <a:off x="9021000" y="5326230"/>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Master</a:t>
            </a:r>
            <a:endParaRPr kumimoji="0" lang="en-GB" sz="1400" b="0" i="0" u="none" strike="noStrike" kern="0" cap="none" spc="0" normalizeH="0" baseline="0" noProof="0" dirty="0" err="1">
              <a:ln>
                <a:noFill/>
              </a:ln>
              <a:solidFill>
                <a:srgbClr val="000000"/>
              </a:solidFill>
              <a:effectLst/>
              <a:uLnTx/>
              <a:uFillTx/>
            </a:endParaRPr>
          </a:p>
        </p:txBody>
      </p:sp>
      <p:sp>
        <p:nvSpPr>
          <p:cNvPr id="58" name="TextBox 57">
            <a:extLst>
              <a:ext uri="{FF2B5EF4-FFF2-40B4-BE49-F238E27FC236}">
                <a16:creationId xmlns:a16="http://schemas.microsoft.com/office/drawing/2014/main" id="{A7E3C1FE-8EBF-49F6-AE4B-20BEEC747596}"/>
              </a:ext>
            </a:extLst>
          </p:cNvPr>
          <p:cNvSpPr txBox="1"/>
          <p:nvPr/>
        </p:nvSpPr>
        <p:spPr>
          <a:xfrm>
            <a:off x="10084814" y="5351798"/>
            <a:ext cx="625177" cy="2605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400" b="0" i="0" u="none" strike="noStrike" kern="0" cap="none" spc="0" normalizeH="0" baseline="0" noProof="0" dirty="0" err="1">
                <a:ln>
                  <a:noFill/>
                </a:ln>
                <a:solidFill>
                  <a:srgbClr val="000000"/>
                </a:solidFill>
                <a:effectLst/>
                <a:uLnTx/>
                <a:uFillTx/>
              </a:rPr>
              <a:t>Slave</a:t>
            </a:r>
            <a:endParaRPr kumimoji="0" lang="en-GB" sz="1400" b="0" i="0" u="none" strike="noStrike" kern="0" cap="none" spc="0" normalizeH="0" baseline="0" noProof="0" dirty="0" err="1">
              <a:ln>
                <a:noFill/>
              </a:ln>
              <a:solidFill>
                <a:srgbClr val="000000"/>
              </a:solidFill>
              <a:effectLst/>
              <a:uLnTx/>
              <a:uFillTx/>
            </a:endParaRPr>
          </a:p>
        </p:txBody>
      </p:sp>
      <p:sp>
        <p:nvSpPr>
          <p:cNvPr id="5" name="Title 4">
            <a:extLst>
              <a:ext uri="{FF2B5EF4-FFF2-40B4-BE49-F238E27FC236}">
                <a16:creationId xmlns:a16="http://schemas.microsoft.com/office/drawing/2014/main" id="{5C3E28A4-D281-47AF-ADB8-718B54F0745B}"/>
              </a:ext>
            </a:extLst>
          </p:cNvPr>
          <p:cNvSpPr>
            <a:spLocks noGrp="1"/>
          </p:cNvSpPr>
          <p:nvPr>
            <p:ph type="title"/>
          </p:nvPr>
        </p:nvSpPr>
        <p:spPr/>
        <p:txBody>
          <a:bodyPr/>
          <a:lstStyle/>
          <a:p>
            <a:r>
              <a:rPr lang="de-DE"/>
              <a:t>Wiring</a:t>
            </a:r>
            <a:endParaRPr lang="en-US"/>
          </a:p>
        </p:txBody>
      </p:sp>
    </p:spTree>
    <p:extLst>
      <p:ext uri="{BB962C8B-B14F-4D97-AF65-F5344CB8AC3E}">
        <p14:creationId xmlns:p14="http://schemas.microsoft.com/office/powerpoint/2010/main" val="3305796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Controllers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ARC C IR</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ARC C-1 &amp; H-1</a:t>
            </a:r>
          </a:p>
          <a:p>
            <a:pPr marL="285750" indent="-285750" fontAlgn="auto">
              <a:lnSpc>
                <a:spcPct val="200000"/>
              </a:lnSpc>
              <a:spcAft>
                <a:spcPts val="0"/>
              </a:spcAft>
              <a:buFont typeface="Wingdings" panose="05000000000000000000" pitchFamily="2" charset="2"/>
              <a:buChar char="Ø"/>
            </a:pPr>
            <a:r>
              <a:rPr lang="de-DE" sz="1800"/>
              <a:t>ACC – MT</a:t>
            </a:r>
          </a:p>
          <a:p>
            <a:pPr fontAlgn="auto">
              <a:lnSpc>
                <a:spcPct val="200000"/>
              </a:lnSpc>
              <a:spcAft>
                <a:spcPts val="0"/>
              </a:spcAft>
            </a:pPr>
            <a:endParaRPr lang="de-DE" sz="1800">
              <a:solidFill>
                <a:schemeClr val="bg1">
                  <a:lumMod val="65000"/>
                </a:schemeClr>
              </a:solidFill>
            </a:endParaRPr>
          </a:p>
          <a:p>
            <a:pPr fontAlgn="auto">
              <a:lnSpc>
                <a:spcPct val="200000"/>
              </a:lnSpc>
              <a:spcAft>
                <a:spcPts val="0"/>
              </a:spcAft>
            </a:pPr>
            <a:r>
              <a:rPr lang="de-DE" sz="1800">
                <a:solidFill>
                  <a:schemeClr val="bg1">
                    <a:lumMod val="65000"/>
                  </a:schemeClr>
                </a:solidFill>
              </a:rPr>
              <a:t>Accessories</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 – CM</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 - XYE</a:t>
            </a:r>
            <a:br>
              <a:rPr lang="de-DE" sz="1800">
                <a:solidFill>
                  <a:schemeClr val="bg1">
                    <a:lumMod val="65000"/>
                  </a:schemeClr>
                </a:solidFill>
              </a:rPr>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15695453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11" name="Rectangle 13">
            <a:extLst>
              <a:ext uri="{FF2B5EF4-FFF2-40B4-BE49-F238E27FC236}">
                <a16:creationId xmlns:a16="http://schemas.microsoft.com/office/drawing/2014/main" id="{8D7C318C-F1C7-413C-8BCD-AADCC02A2910}"/>
              </a:ext>
            </a:extLst>
          </p:cNvPr>
          <p:cNvSpPr>
            <a:spLocks noChangeArrowheads="1"/>
          </p:cNvSpPr>
          <p:nvPr>
            <p:custDataLst>
              <p:tags r:id="rId1"/>
            </p:custDataLst>
          </p:nvPr>
        </p:nvSpPr>
        <p:spPr bwMode="auto">
          <a:xfrm>
            <a:off x="996156" y="4241873"/>
            <a:ext cx="1572262" cy="65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Floor Plan</a:t>
            </a:r>
            <a:r>
              <a:rPr lang="tr-TR" altLang="en-US" sz="1400" dirty="0">
                <a:solidFill>
                  <a:srgbClr val="000000"/>
                </a:solidFill>
              </a:rPr>
              <a:t> Manager</a:t>
            </a:r>
            <a:endParaRPr lang="en-US" altLang="en-US" sz="1400" dirty="0">
              <a:solidFill>
                <a:srgbClr val="000000"/>
              </a:solidFill>
            </a:endParaRPr>
          </a:p>
        </p:txBody>
      </p:sp>
      <p:sp>
        <p:nvSpPr>
          <p:cNvPr id="12" name="Rectangle 14">
            <a:extLst>
              <a:ext uri="{FF2B5EF4-FFF2-40B4-BE49-F238E27FC236}">
                <a16:creationId xmlns:a16="http://schemas.microsoft.com/office/drawing/2014/main" id="{617AA077-DDC6-4400-A7B5-49A3F21CE28B}"/>
              </a:ext>
            </a:extLst>
          </p:cNvPr>
          <p:cNvSpPr>
            <a:spLocks noChangeArrowheads="1"/>
          </p:cNvSpPr>
          <p:nvPr>
            <p:custDataLst>
              <p:tags r:id="rId2"/>
            </p:custDataLst>
          </p:nvPr>
        </p:nvSpPr>
        <p:spPr bwMode="auto">
          <a:xfrm>
            <a:off x="7274718" y="2449849"/>
            <a:ext cx="3847307" cy="89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err="1">
                <a:solidFill>
                  <a:srgbClr val="000000"/>
                </a:solidFill>
              </a:rPr>
              <a:t>Local</a:t>
            </a:r>
            <a:r>
              <a:rPr lang="tr-TR" altLang="en-US" sz="1400" dirty="0">
                <a:solidFill>
                  <a:srgbClr val="000000"/>
                </a:solidFill>
              </a:rPr>
              <a:t> Remote (Web Access)</a:t>
            </a:r>
          </a:p>
          <a:p>
            <a:pPr eaLnBrk="1" hangingPunct="1">
              <a:lnSpc>
                <a:spcPct val="100000"/>
              </a:lnSpc>
              <a:spcBef>
                <a:spcPct val="50000"/>
              </a:spcBef>
              <a:buClr>
                <a:srgbClr val="000000"/>
              </a:buClr>
              <a:buSzPct val="100000"/>
              <a:buFontTx/>
              <a:buNone/>
            </a:pPr>
            <a:r>
              <a:rPr lang="tr-TR" altLang="en-US" sz="1400" dirty="0">
                <a:solidFill>
                  <a:srgbClr val="000000"/>
                </a:solidFill>
              </a:rPr>
              <a:t>E-mail </a:t>
            </a:r>
            <a:r>
              <a:rPr lang="tr-TR" altLang="en-US" sz="1400" dirty="0" err="1">
                <a:solidFill>
                  <a:srgbClr val="000000"/>
                </a:solidFill>
              </a:rPr>
              <a:t>alerts</a:t>
            </a:r>
            <a:endParaRPr lang="tr-TR" altLang="en-US" sz="1400" dirty="0">
              <a:solidFill>
                <a:srgbClr val="000000"/>
              </a:solidFill>
            </a:endParaRPr>
          </a:p>
          <a:p>
            <a:pPr eaLnBrk="1" hangingPunct="1">
              <a:lnSpc>
                <a:spcPct val="100000"/>
              </a:lnSpc>
              <a:spcBef>
                <a:spcPct val="50000"/>
              </a:spcBef>
              <a:buClr>
                <a:srgbClr val="000000"/>
              </a:buClr>
              <a:buSzPct val="100000"/>
              <a:buFontTx/>
              <a:buNone/>
            </a:pPr>
            <a:endParaRPr lang="tr-TR" altLang="en-US" sz="1400" dirty="0">
              <a:solidFill>
                <a:srgbClr val="000000"/>
              </a:solidFill>
            </a:endParaRPr>
          </a:p>
        </p:txBody>
      </p:sp>
      <p:sp>
        <p:nvSpPr>
          <p:cNvPr id="13" name="Line 15">
            <a:extLst>
              <a:ext uri="{FF2B5EF4-FFF2-40B4-BE49-F238E27FC236}">
                <a16:creationId xmlns:a16="http://schemas.microsoft.com/office/drawing/2014/main" id="{7E60D709-4DC0-4386-B32F-8F42CE6BB14E}"/>
              </a:ext>
            </a:extLst>
          </p:cNvPr>
          <p:cNvSpPr>
            <a:spLocks noChangeShapeType="1"/>
          </p:cNvSpPr>
          <p:nvPr/>
        </p:nvSpPr>
        <p:spPr bwMode="auto">
          <a:xfrm flipV="1">
            <a:off x="3291769" y="3967832"/>
            <a:ext cx="539661" cy="328005"/>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14" name="Rectangle 14_">
            <a:extLst>
              <a:ext uri="{FF2B5EF4-FFF2-40B4-BE49-F238E27FC236}">
                <a16:creationId xmlns:a16="http://schemas.microsoft.com/office/drawing/2014/main" id="{4CE192ED-BDA3-40A2-83CF-8DF24FFF7AF2}"/>
              </a:ext>
            </a:extLst>
          </p:cNvPr>
          <p:cNvSpPr>
            <a:spLocks noChangeArrowheads="1"/>
          </p:cNvSpPr>
          <p:nvPr>
            <p:custDataLst>
              <p:tags r:id="rId3"/>
            </p:custDataLst>
          </p:nvPr>
        </p:nvSpPr>
        <p:spPr bwMode="auto">
          <a:xfrm>
            <a:off x="7289006" y="4354831"/>
            <a:ext cx="3716813" cy="101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Extendable Solution</a:t>
            </a:r>
          </a:p>
          <a:p>
            <a:pPr eaLnBrk="1" hangingPunct="1">
              <a:lnSpc>
                <a:spcPct val="100000"/>
              </a:lnSpc>
              <a:buClr>
                <a:srgbClr val="000000"/>
              </a:buClr>
              <a:buSzPct val="100000"/>
              <a:buFontTx/>
              <a:buNone/>
            </a:pPr>
            <a:r>
              <a:rPr lang="en-US" altLang="en-US" sz="1400" dirty="0">
                <a:solidFill>
                  <a:srgbClr val="000000"/>
                </a:solidFill>
              </a:rPr>
              <a:t>One device for various application connected up to 256 Indoor Units</a:t>
            </a:r>
            <a:endParaRPr lang="tr-TR" altLang="en-US" sz="1400" dirty="0">
              <a:solidFill>
                <a:srgbClr val="000000"/>
              </a:solidFill>
            </a:endParaRPr>
          </a:p>
          <a:p>
            <a:pPr>
              <a:lnSpc>
                <a:spcPct val="100000"/>
              </a:lnSpc>
              <a:buClr>
                <a:srgbClr val="000000"/>
              </a:buClr>
              <a:buSzPct val="100000"/>
              <a:buNone/>
            </a:pPr>
            <a:endParaRPr lang="en-GB" altLang="en-US" sz="1200" dirty="0">
              <a:solidFill>
                <a:srgbClr val="FF0000"/>
              </a:solidFill>
            </a:endParaRPr>
          </a:p>
          <a:p>
            <a:pPr eaLnBrk="1" hangingPunct="1">
              <a:lnSpc>
                <a:spcPct val="100000"/>
              </a:lnSpc>
              <a:buClr>
                <a:srgbClr val="000000"/>
              </a:buClr>
              <a:buSzPct val="100000"/>
              <a:buFontTx/>
              <a:buNone/>
            </a:pPr>
            <a:endParaRPr lang="en-US" altLang="en-US" sz="1400" dirty="0">
              <a:solidFill>
                <a:srgbClr val="000000"/>
              </a:solidFill>
            </a:endParaRPr>
          </a:p>
        </p:txBody>
      </p:sp>
      <p:sp>
        <p:nvSpPr>
          <p:cNvPr id="15" name="Oval 16">
            <a:extLst>
              <a:ext uri="{FF2B5EF4-FFF2-40B4-BE49-F238E27FC236}">
                <a16:creationId xmlns:a16="http://schemas.microsoft.com/office/drawing/2014/main" id="{B1DB8F71-CE80-45A0-B9F7-B9D4F39FB1FA}"/>
              </a:ext>
            </a:extLst>
          </p:cNvPr>
          <p:cNvSpPr>
            <a:spLocks noChangeArrowheads="1"/>
          </p:cNvSpPr>
          <p:nvPr/>
        </p:nvSpPr>
        <p:spPr bwMode="auto">
          <a:xfrm>
            <a:off x="6879432" y="1357594"/>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4</a:t>
            </a:r>
          </a:p>
        </p:txBody>
      </p:sp>
      <p:sp>
        <p:nvSpPr>
          <p:cNvPr id="16" name="Oval 13">
            <a:extLst>
              <a:ext uri="{FF2B5EF4-FFF2-40B4-BE49-F238E27FC236}">
                <a16:creationId xmlns:a16="http://schemas.microsoft.com/office/drawing/2014/main" id="{D3CB9187-7F10-4FA6-A7D6-AC1523718D81}"/>
              </a:ext>
            </a:extLst>
          </p:cNvPr>
          <p:cNvSpPr>
            <a:spLocks noChangeArrowheads="1"/>
          </p:cNvSpPr>
          <p:nvPr/>
        </p:nvSpPr>
        <p:spPr bwMode="auto">
          <a:xfrm>
            <a:off x="3032920" y="2922650"/>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2</a:t>
            </a:r>
          </a:p>
        </p:txBody>
      </p:sp>
      <p:sp>
        <p:nvSpPr>
          <p:cNvPr id="17" name="Oval 18">
            <a:extLst>
              <a:ext uri="{FF2B5EF4-FFF2-40B4-BE49-F238E27FC236}">
                <a16:creationId xmlns:a16="http://schemas.microsoft.com/office/drawing/2014/main" id="{1607841F-B9CA-436D-B716-4E66D88B6817}"/>
              </a:ext>
            </a:extLst>
          </p:cNvPr>
          <p:cNvSpPr>
            <a:spLocks noChangeArrowheads="1"/>
          </p:cNvSpPr>
          <p:nvPr/>
        </p:nvSpPr>
        <p:spPr bwMode="auto">
          <a:xfrm>
            <a:off x="6903245" y="4610419"/>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tr-TR" sz="1600" b="1" dirty="0">
                <a:solidFill>
                  <a:srgbClr val="FFFFFF"/>
                </a:solidFill>
                <a:effectLst>
                  <a:outerShdw blurRad="38100" dist="38100" dir="2700000" algn="tl">
                    <a:srgbClr val="000000"/>
                  </a:outerShdw>
                </a:effectLst>
                <a:latin typeface="Arial" charset="0"/>
              </a:rPr>
              <a:t>7</a:t>
            </a:r>
            <a:endParaRPr lang="en-US" sz="1600" b="1" dirty="0">
              <a:solidFill>
                <a:srgbClr val="FFFFFF"/>
              </a:solidFill>
              <a:effectLst>
                <a:outerShdw blurRad="38100" dist="38100" dir="2700000" algn="tl">
                  <a:srgbClr val="000000"/>
                </a:outerShdw>
              </a:effectLst>
              <a:latin typeface="Arial" charset="0"/>
            </a:endParaRPr>
          </a:p>
        </p:txBody>
      </p:sp>
      <p:sp>
        <p:nvSpPr>
          <p:cNvPr id="18" name="Oval 14">
            <a:extLst>
              <a:ext uri="{FF2B5EF4-FFF2-40B4-BE49-F238E27FC236}">
                <a16:creationId xmlns:a16="http://schemas.microsoft.com/office/drawing/2014/main" id="{15653B18-8E54-4D9B-949A-7751EE6ADC4B}"/>
              </a:ext>
            </a:extLst>
          </p:cNvPr>
          <p:cNvSpPr>
            <a:spLocks noChangeArrowheads="1"/>
          </p:cNvSpPr>
          <p:nvPr/>
        </p:nvSpPr>
        <p:spPr bwMode="auto">
          <a:xfrm>
            <a:off x="2903581" y="1721169"/>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1</a:t>
            </a:r>
          </a:p>
        </p:txBody>
      </p:sp>
      <p:sp>
        <p:nvSpPr>
          <p:cNvPr id="21" name="Oval 20">
            <a:extLst>
              <a:ext uri="{FF2B5EF4-FFF2-40B4-BE49-F238E27FC236}">
                <a16:creationId xmlns:a16="http://schemas.microsoft.com/office/drawing/2014/main" id="{273FB125-7157-4A26-821E-EF7453C9C3C2}"/>
              </a:ext>
            </a:extLst>
          </p:cNvPr>
          <p:cNvSpPr>
            <a:spLocks noChangeArrowheads="1"/>
          </p:cNvSpPr>
          <p:nvPr/>
        </p:nvSpPr>
        <p:spPr bwMode="auto">
          <a:xfrm>
            <a:off x="3013868" y="4231700"/>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3</a:t>
            </a:r>
          </a:p>
        </p:txBody>
      </p:sp>
      <p:sp>
        <p:nvSpPr>
          <p:cNvPr id="22" name="Line 15__">
            <a:extLst>
              <a:ext uri="{FF2B5EF4-FFF2-40B4-BE49-F238E27FC236}">
                <a16:creationId xmlns:a16="http://schemas.microsoft.com/office/drawing/2014/main" id="{A0304EEE-02EA-4EAE-BAAB-EE3658890D14}"/>
              </a:ext>
            </a:extLst>
          </p:cNvPr>
          <p:cNvSpPr>
            <a:spLocks noChangeShapeType="1"/>
          </p:cNvSpPr>
          <p:nvPr/>
        </p:nvSpPr>
        <p:spPr bwMode="auto">
          <a:xfrm flipH="1" flipV="1">
            <a:off x="5462280" y="4065548"/>
            <a:ext cx="1426673" cy="644880"/>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23" name="Line 16___">
            <a:extLst>
              <a:ext uri="{FF2B5EF4-FFF2-40B4-BE49-F238E27FC236}">
                <a16:creationId xmlns:a16="http://schemas.microsoft.com/office/drawing/2014/main" id="{467CD1FB-270B-4C9E-B36A-FA61440D0025}"/>
              </a:ext>
            </a:extLst>
          </p:cNvPr>
          <p:cNvSpPr>
            <a:spLocks noChangeShapeType="1"/>
          </p:cNvSpPr>
          <p:nvPr/>
        </p:nvSpPr>
        <p:spPr bwMode="auto">
          <a:xfrm flipV="1">
            <a:off x="6210468" y="1611630"/>
            <a:ext cx="695951" cy="693738"/>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24" name="Rectangle 13___">
            <a:extLst>
              <a:ext uri="{FF2B5EF4-FFF2-40B4-BE49-F238E27FC236}">
                <a16:creationId xmlns:a16="http://schemas.microsoft.com/office/drawing/2014/main" id="{E4B2A8D1-1884-4524-90C7-0D66A758CB33}"/>
              </a:ext>
            </a:extLst>
          </p:cNvPr>
          <p:cNvSpPr>
            <a:spLocks noChangeArrowheads="1"/>
          </p:cNvSpPr>
          <p:nvPr>
            <p:custDataLst>
              <p:tags r:id="rId4"/>
            </p:custDataLst>
          </p:nvPr>
        </p:nvSpPr>
        <p:spPr bwMode="auto">
          <a:xfrm>
            <a:off x="977443" y="1482887"/>
            <a:ext cx="2180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Internet connectivity</a:t>
            </a:r>
            <a:br>
              <a:rPr lang="en-US" altLang="en-US" sz="1400" dirty="0">
                <a:solidFill>
                  <a:srgbClr val="000000"/>
                </a:solidFill>
              </a:rPr>
            </a:br>
            <a:r>
              <a:rPr lang="en-US" altLang="en-US" sz="1400" dirty="0">
                <a:solidFill>
                  <a:srgbClr val="000000"/>
                </a:solidFill>
              </a:rPr>
              <a:t>New in market</a:t>
            </a:r>
            <a:r>
              <a:rPr lang="tr-TR" altLang="en-US" sz="1400" dirty="0">
                <a:solidFill>
                  <a:srgbClr val="000000"/>
                </a:solidFill>
              </a:rPr>
              <a:t>:</a:t>
            </a:r>
            <a:r>
              <a:rPr lang="en-US" altLang="en-US" sz="1400" dirty="0">
                <a:solidFill>
                  <a:srgbClr val="000000"/>
                </a:solidFill>
              </a:rPr>
              <a:t> remote update </a:t>
            </a:r>
          </a:p>
        </p:txBody>
      </p:sp>
      <p:sp>
        <p:nvSpPr>
          <p:cNvPr id="25" name="Rectangle 14__">
            <a:extLst>
              <a:ext uri="{FF2B5EF4-FFF2-40B4-BE49-F238E27FC236}">
                <a16:creationId xmlns:a16="http://schemas.microsoft.com/office/drawing/2014/main" id="{38C9258F-68DA-4758-BFBE-4777F4919F65}"/>
              </a:ext>
            </a:extLst>
          </p:cNvPr>
          <p:cNvSpPr>
            <a:spLocks noChangeArrowheads="1"/>
          </p:cNvSpPr>
          <p:nvPr>
            <p:custDataLst>
              <p:tags r:id="rId5"/>
            </p:custDataLst>
          </p:nvPr>
        </p:nvSpPr>
        <p:spPr bwMode="auto">
          <a:xfrm>
            <a:off x="7255668" y="1325879"/>
            <a:ext cx="3428097" cy="55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a:solidFill>
                  <a:srgbClr val="000000"/>
                </a:solidFill>
              </a:rPr>
              <a:t>POE (Power Over Ethernet)</a:t>
            </a:r>
            <a:endParaRPr lang="tr-TR" altLang="en-US" sz="1200" dirty="0">
              <a:solidFill>
                <a:srgbClr val="FF0000"/>
              </a:solidFill>
            </a:endParaRPr>
          </a:p>
          <a:p>
            <a:pPr eaLnBrk="1" hangingPunct="1">
              <a:lnSpc>
                <a:spcPct val="100000"/>
              </a:lnSpc>
              <a:spcBef>
                <a:spcPct val="50000"/>
              </a:spcBef>
              <a:buClr>
                <a:srgbClr val="000000"/>
              </a:buClr>
              <a:buSzPct val="100000"/>
              <a:buNone/>
            </a:pPr>
            <a:endParaRPr lang="en-GB" altLang="en-US" sz="1200" dirty="0">
              <a:solidFill>
                <a:srgbClr val="FF0000"/>
              </a:solidFill>
            </a:endParaRPr>
          </a:p>
        </p:txBody>
      </p:sp>
      <p:sp>
        <p:nvSpPr>
          <p:cNvPr id="26" name="Line 9_">
            <a:extLst>
              <a:ext uri="{FF2B5EF4-FFF2-40B4-BE49-F238E27FC236}">
                <a16:creationId xmlns:a16="http://schemas.microsoft.com/office/drawing/2014/main" id="{7E026D47-B6B4-4E93-B04E-23CAABABE6C0}"/>
              </a:ext>
            </a:extLst>
          </p:cNvPr>
          <p:cNvSpPr>
            <a:spLocks noChangeShapeType="1"/>
          </p:cNvSpPr>
          <p:nvPr/>
        </p:nvSpPr>
        <p:spPr bwMode="auto">
          <a:xfrm flipH="1">
            <a:off x="6417936" y="2775268"/>
            <a:ext cx="461497" cy="238629"/>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27" name="Rectangle 13____">
            <a:extLst>
              <a:ext uri="{FF2B5EF4-FFF2-40B4-BE49-F238E27FC236}">
                <a16:creationId xmlns:a16="http://schemas.microsoft.com/office/drawing/2014/main" id="{E6233FEE-A0CC-43E0-91EC-E09F27F4981E}"/>
              </a:ext>
            </a:extLst>
          </p:cNvPr>
          <p:cNvSpPr>
            <a:spLocks noChangeArrowheads="1"/>
          </p:cNvSpPr>
          <p:nvPr>
            <p:custDataLst>
              <p:tags r:id="rId6"/>
            </p:custDataLst>
          </p:nvPr>
        </p:nvSpPr>
        <p:spPr bwMode="auto">
          <a:xfrm>
            <a:off x="922699" y="2759233"/>
            <a:ext cx="1897166" cy="58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Easy Usage </a:t>
            </a:r>
          </a:p>
          <a:p>
            <a:pPr eaLnBrk="1" hangingPunct="1">
              <a:lnSpc>
                <a:spcPct val="100000"/>
              </a:lnSpc>
              <a:spcBef>
                <a:spcPct val="50000"/>
              </a:spcBef>
              <a:buClr>
                <a:srgbClr val="000000"/>
              </a:buClr>
              <a:buSzPct val="100000"/>
              <a:buFontTx/>
              <a:buNone/>
            </a:pPr>
            <a:r>
              <a:rPr lang="en-US" altLang="en-US" sz="1400" dirty="0">
                <a:solidFill>
                  <a:srgbClr val="000000"/>
                </a:solidFill>
              </a:rPr>
              <a:t>Dashboard and tile view</a:t>
            </a:r>
          </a:p>
          <a:p>
            <a:pPr eaLnBrk="1" hangingPunct="1">
              <a:lnSpc>
                <a:spcPct val="100000"/>
              </a:lnSpc>
              <a:spcBef>
                <a:spcPct val="50000"/>
              </a:spcBef>
              <a:buClr>
                <a:srgbClr val="000000"/>
              </a:buClr>
              <a:buSzPct val="100000"/>
              <a:buFontTx/>
              <a:buNone/>
            </a:pPr>
            <a:endParaRPr lang="en-US" altLang="en-US" sz="1400" dirty="0">
              <a:solidFill>
                <a:srgbClr val="000000"/>
              </a:solidFill>
            </a:endParaRPr>
          </a:p>
        </p:txBody>
      </p:sp>
      <p:sp>
        <p:nvSpPr>
          <p:cNvPr id="28" name="Oval 13_">
            <a:extLst>
              <a:ext uri="{FF2B5EF4-FFF2-40B4-BE49-F238E27FC236}">
                <a16:creationId xmlns:a16="http://schemas.microsoft.com/office/drawing/2014/main" id="{229BCF23-5BB2-402F-A35B-B33CE35A84DC}"/>
              </a:ext>
            </a:extLst>
          </p:cNvPr>
          <p:cNvSpPr>
            <a:spLocks noChangeArrowheads="1"/>
          </p:cNvSpPr>
          <p:nvPr/>
        </p:nvSpPr>
        <p:spPr bwMode="auto">
          <a:xfrm>
            <a:off x="6903244" y="2544048"/>
            <a:ext cx="288925" cy="287337"/>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en-US" sz="1600" b="1" dirty="0">
                <a:solidFill>
                  <a:srgbClr val="FFFFFF"/>
                </a:solidFill>
                <a:effectLst>
                  <a:outerShdw blurRad="38100" dist="38100" dir="2700000" algn="tl">
                    <a:srgbClr val="000000"/>
                  </a:outerShdw>
                </a:effectLst>
                <a:latin typeface="Arial" charset="0"/>
              </a:rPr>
              <a:t>5</a:t>
            </a:r>
          </a:p>
        </p:txBody>
      </p:sp>
      <p:sp>
        <p:nvSpPr>
          <p:cNvPr id="31" name="Line 9__">
            <a:extLst>
              <a:ext uri="{FF2B5EF4-FFF2-40B4-BE49-F238E27FC236}">
                <a16:creationId xmlns:a16="http://schemas.microsoft.com/office/drawing/2014/main" id="{B92515B5-5336-4EEA-8D45-93BF47F811CB}"/>
              </a:ext>
            </a:extLst>
          </p:cNvPr>
          <p:cNvSpPr>
            <a:spLocks noChangeShapeType="1"/>
          </p:cNvSpPr>
          <p:nvPr/>
        </p:nvSpPr>
        <p:spPr bwMode="auto">
          <a:xfrm flipH="1" flipV="1">
            <a:off x="6348779" y="3628513"/>
            <a:ext cx="530653" cy="86555"/>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2" name="Rectangle 14___">
            <a:extLst>
              <a:ext uri="{FF2B5EF4-FFF2-40B4-BE49-F238E27FC236}">
                <a16:creationId xmlns:a16="http://schemas.microsoft.com/office/drawing/2014/main" id="{725B2096-9E94-4E18-A938-3DA1B12F7670}"/>
              </a:ext>
            </a:extLst>
          </p:cNvPr>
          <p:cNvSpPr>
            <a:spLocks noChangeArrowheads="1"/>
          </p:cNvSpPr>
          <p:nvPr>
            <p:custDataLst>
              <p:tags r:id="rId7"/>
            </p:custDataLst>
          </p:nvPr>
        </p:nvSpPr>
        <p:spPr bwMode="auto">
          <a:xfrm>
            <a:off x="7289007" y="3524235"/>
            <a:ext cx="3588862" cy="54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tr-TR" altLang="en-US" sz="1400" dirty="0">
                <a:solidFill>
                  <a:srgbClr val="000000"/>
                </a:solidFill>
              </a:rPr>
              <a:t>Schedule</a:t>
            </a:r>
            <a:br>
              <a:rPr lang="en-GB" altLang="en-US" sz="1400" dirty="0">
                <a:solidFill>
                  <a:srgbClr val="000000"/>
                </a:solidFill>
              </a:rPr>
            </a:br>
            <a:r>
              <a:rPr lang="tr-TR" altLang="en-US" sz="1400" dirty="0">
                <a:solidFill>
                  <a:srgbClr val="000000"/>
                </a:solidFill>
              </a:rPr>
              <a:t>New Schedule </a:t>
            </a:r>
            <a:r>
              <a:rPr lang="tr-TR" altLang="en-US" sz="1400" dirty="0" err="1">
                <a:solidFill>
                  <a:srgbClr val="000000"/>
                </a:solidFill>
              </a:rPr>
              <a:t>function</a:t>
            </a:r>
            <a:r>
              <a:rPr lang="tr-TR" altLang="en-US" sz="1400" dirty="0">
                <a:solidFill>
                  <a:srgbClr val="000000"/>
                </a:solidFill>
              </a:rPr>
              <a:t>, </a:t>
            </a:r>
            <a:r>
              <a:rPr lang="tr-TR" altLang="en-US" sz="1400" dirty="0" err="1">
                <a:solidFill>
                  <a:srgbClr val="000000"/>
                </a:solidFill>
              </a:rPr>
              <a:t>Bosch</a:t>
            </a:r>
            <a:r>
              <a:rPr lang="tr-TR" altLang="en-US" sz="1400" dirty="0">
                <a:solidFill>
                  <a:srgbClr val="000000"/>
                </a:solidFill>
              </a:rPr>
              <a:t> </a:t>
            </a:r>
            <a:r>
              <a:rPr lang="tr-TR" altLang="en-US" sz="1400" dirty="0" err="1">
                <a:solidFill>
                  <a:srgbClr val="000000"/>
                </a:solidFill>
              </a:rPr>
              <a:t>property</a:t>
            </a:r>
            <a:r>
              <a:rPr lang="tr-TR" altLang="en-US" sz="1400" dirty="0">
                <a:solidFill>
                  <a:srgbClr val="000000"/>
                </a:solidFill>
              </a:rPr>
              <a:t> </a:t>
            </a:r>
            <a:endParaRPr lang="en-GB" altLang="en-US" sz="1400" dirty="0">
              <a:solidFill>
                <a:srgbClr val="000000"/>
              </a:solidFill>
            </a:endParaRPr>
          </a:p>
        </p:txBody>
      </p:sp>
      <p:sp>
        <p:nvSpPr>
          <p:cNvPr id="33" name="Oval 13__">
            <a:extLst>
              <a:ext uri="{FF2B5EF4-FFF2-40B4-BE49-F238E27FC236}">
                <a16:creationId xmlns:a16="http://schemas.microsoft.com/office/drawing/2014/main" id="{A2B0BB65-E9AB-4256-8613-D24429D953B5}"/>
              </a:ext>
            </a:extLst>
          </p:cNvPr>
          <p:cNvSpPr>
            <a:spLocks noChangeArrowheads="1"/>
          </p:cNvSpPr>
          <p:nvPr/>
        </p:nvSpPr>
        <p:spPr bwMode="auto">
          <a:xfrm>
            <a:off x="6909595" y="3611880"/>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tr-TR" sz="1600" b="1" dirty="0">
                <a:solidFill>
                  <a:srgbClr val="FFFFFF"/>
                </a:solidFill>
                <a:effectLst>
                  <a:outerShdw blurRad="38100" dist="38100" dir="2700000" algn="tl">
                    <a:srgbClr val="000000"/>
                  </a:outerShdw>
                </a:effectLst>
                <a:latin typeface="Arial" charset="0"/>
              </a:rPr>
              <a:t>6</a:t>
            </a:r>
            <a:endParaRPr lang="en-US" sz="1600" b="1" dirty="0">
              <a:solidFill>
                <a:srgbClr val="FFFFFF"/>
              </a:solidFill>
              <a:effectLst>
                <a:outerShdw blurRad="38100" dist="38100" dir="2700000" algn="tl">
                  <a:srgbClr val="000000"/>
                </a:outerShdw>
              </a:effectLst>
              <a:latin typeface="Arial" charset="0"/>
            </a:endParaRPr>
          </a:p>
        </p:txBody>
      </p:sp>
      <p:sp>
        <p:nvSpPr>
          <p:cNvPr id="34" name="Line 15_">
            <a:extLst>
              <a:ext uri="{FF2B5EF4-FFF2-40B4-BE49-F238E27FC236}">
                <a16:creationId xmlns:a16="http://schemas.microsoft.com/office/drawing/2014/main" id="{5C1BD6F2-08F3-4063-AEFD-4A1415A3892F}"/>
              </a:ext>
            </a:extLst>
          </p:cNvPr>
          <p:cNvSpPr>
            <a:spLocks noChangeShapeType="1"/>
          </p:cNvSpPr>
          <p:nvPr/>
        </p:nvSpPr>
        <p:spPr bwMode="auto">
          <a:xfrm>
            <a:off x="3226792" y="2001929"/>
            <a:ext cx="596702" cy="352650"/>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5" name="Line 9">
            <a:extLst>
              <a:ext uri="{FF2B5EF4-FFF2-40B4-BE49-F238E27FC236}">
                <a16:creationId xmlns:a16="http://schemas.microsoft.com/office/drawing/2014/main" id="{745FFC2E-3846-42B6-935D-0E2EE81B2A7D}"/>
              </a:ext>
            </a:extLst>
          </p:cNvPr>
          <p:cNvSpPr>
            <a:spLocks noChangeShapeType="1"/>
          </p:cNvSpPr>
          <p:nvPr/>
        </p:nvSpPr>
        <p:spPr bwMode="auto">
          <a:xfrm flipH="1" flipV="1">
            <a:off x="3329781" y="3119153"/>
            <a:ext cx="501650" cy="84106"/>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6" name="Line 15___">
            <a:extLst>
              <a:ext uri="{FF2B5EF4-FFF2-40B4-BE49-F238E27FC236}">
                <a16:creationId xmlns:a16="http://schemas.microsoft.com/office/drawing/2014/main" id="{C0EEDAAF-FE62-4B67-A399-A43F21CB92D6}"/>
              </a:ext>
            </a:extLst>
          </p:cNvPr>
          <p:cNvSpPr>
            <a:spLocks noChangeShapeType="1"/>
          </p:cNvSpPr>
          <p:nvPr/>
        </p:nvSpPr>
        <p:spPr bwMode="auto">
          <a:xfrm flipV="1">
            <a:off x="4941577" y="4026249"/>
            <a:ext cx="2" cy="328582"/>
          </a:xfrm>
          <a:prstGeom prst="line">
            <a:avLst/>
          </a:prstGeom>
          <a:noFill/>
          <a:ln w="57150">
            <a:solidFill>
              <a:srgbClr val="DF0024"/>
            </a:solidFill>
            <a:prstDash val="sysDot"/>
            <a:round/>
            <a:headEnd/>
            <a:tailEnd/>
          </a:ln>
          <a:extLst>
            <a:ext uri="{909E8E84-426E-40DD-AFC4-6F175D3DCCD1}">
              <a14:hiddenFill xmlns:a14="http://schemas.microsoft.com/office/drawing/2010/main">
                <a:noFill/>
              </a14:hiddenFill>
            </a:ext>
          </a:extLst>
        </p:spPr>
        <p:txBody>
          <a:bodyPr>
            <a:noAutofit/>
          </a:bodyPr>
          <a:lstStyle/>
          <a:p>
            <a:endParaRPr lang="en-US"/>
          </a:p>
        </p:txBody>
      </p:sp>
      <p:sp>
        <p:nvSpPr>
          <p:cNvPr id="37" name="Oval 36">
            <a:extLst>
              <a:ext uri="{FF2B5EF4-FFF2-40B4-BE49-F238E27FC236}">
                <a16:creationId xmlns:a16="http://schemas.microsoft.com/office/drawing/2014/main" id="{3611C721-6C4B-467B-A8FD-C128769D1629}"/>
              </a:ext>
            </a:extLst>
          </p:cNvPr>
          <p:cNvSpPr>
            <a:spLocks noChangeArrowheads="1"/>
          </p:cNvSpPr>
          <p:nvPr/>
        </p:nvSpPr>
        <p:spPr bwMode="auto">
          <a:xfrm>
            <a:off x="4797114" y="4403695"/>
            <a:ext cx="288925" cy="287338"/>
          </a:xfrm>
          <a:prstGeom prst="ellipse">
            <a:avLst/>
          </a:prstGeom>
          <a:solidFill>
            <a:srgbClr val="EF2614"/>
          </a:solidFill>
          <a:ln w="9525">
            <a:noFill/>
            <a:round/>
            <a:headEnd/>
            <a:tailEnd/>
          </a:ln>
          <a:effectLst>
            <a:outerShdw dist="45791" dir="2021404" algn="ctr" rotWithShape="0">
              <a:schemeClr val="bg2">
                <a:alpha val="50000"/>
              </a:schemeClr>
            </a:outerShdw>
          </a:effectLst>
        </p:spPr>
        <p:txBody>
          <a:bodyPr wrap="none" lIns="0" tIns="0" rIns="0" bIns="0" anchor="ctr" anchorCtr="1">
            <a:noAutofit/>
          </a:bodyPr>
          <a:lstStyle/>
          <a:p>
            <a:pPr defTabSz="839788">
              <a:defRPr/>
            </a:pPr>
            <a:r>
              <a:rPr lang="tr-TR" sz="1600" b="1" dirty="0">
                <a:solidFill>
                  <a:srgbClr val="FFFFFF"/>
                </a:solidFill>
                <a:effectLst>
                  <a:outerShdw blurRad="38100" dist="38100" dir="2700000" algn="tl">
                    <a:srgbClr val="000000"/>
                  </a:outerShdw>
                </a:effectLst>
                <a:latin typeface="Arial" charset="0"/>
              </a:rPr>
              <a:t>8</a:t>
            </a:r>
            <a:endParaRPr lang="en-US" sz="1600" b="1" dirty="0">
              <a:solidFill>
                <a:srgbClr val="FFFFFF"/>
              </a:solidFill>
              <a:effectLst>
                <a:outerShdw blurRad="38100" dist="38100" dir="2700000" algn="tl">
                  <a:srgbClr val="000000"/>
                </a:outerShdw>
              </a:effectLst>
              <a:latin typeface="Arial" charset="0"/>
            </a:endParaRPr>
          </a:p>
        </p:txBody>
      </p:sp>
      <p:sp>
        <p:nvSpPr>
          <p:cNvPr id="38" name="Rectangle 13_">
            <a:extLst>
              <a:ext uri="{FF2B5EF4-FFF2-40B4-BE49-F238E27FC236}">
                <a16:creationId xmlns:a16="http://schemas.microsoft.com/office/drawing/2014/main" id="{17DB296D-AA14-4010-BBB1-7F7349E19012}"/>
              </a:ext>
            </a:extLst>
          </p:cNvPr>
          <p:cNvSpPr>
            <a:spLocks noChangeArrowheads="1"/>
          </p:cNvSpPr>
          <p:nvPr>
            <p:custDataLst>
              <p:tags r:id="rId8"/>
            </p:custDataLst>
          </p:nvPr>
        </p:nvSpPr>
        <p:spPr bwMode="auto">
          <a:xfrm>
            <a:off x="4329671" y="4801444"/>
            <a:ext cx="1299190" cy="48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defTabSz="1103313">
              <a:lnSpc>
                <a:spcPct val="111000"/>
              </a:lnSpc>
              <a:buClr>
                <a:srgbClr val="3A5A82"/>
              </a:buClr>
              <a:buSzPct val="65000"/>
              <a:buFont typeface="Wingdings" panose="05000000000000000000" pitchFamily="2" charset="2"/>
              <a:buChar char="è"/>
              <a:defRPr>
                <a:solidFill>
                  <a:schemeClr val="tx1"/>
                </a:solidFill>
                <a:latin typeface="Bosch Office Sans" pitchFamily="2" charset="0"/>
              </a:defRPr>
            </a:lvl1pPr>
            <a:lvl2pPr marL="742950" indent="-28575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2pPr>
            <a:lvl3pPr marL="11430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3pPr>
            <a:lvl4pPr marL="16002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4pPr>
            <a:lvl5pPr marL="2057400" indent="-228600" defTabSz="1103313">
              <a:lnSpc>
                <a:spcPct val="111000"/>
              </a:lnSpc>
              <a:buClr>
                <a:srgbClr val="3A5A82"/>
              </a:buClr>
              <a:buSzPct val="50000"/>
              <a:buFont typeface="Wingdings" panose="05000000000000000000" pitchFamily="2" charset="2"/>
              <a:buChar char=""/>
              <a:defRPr>
                <a:solidFill>
                  <a:schemeClr val="tx1"/>
                </a:solidFill>
                <a:latin typeface="Bosch Office Sans" pitchFamily="2" charset="0"/>
              </a:defRPr>
            </a:lvl5pPr>
            <a:lvl6pPr marL="25146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6pPr>
            <a:lvl7pPr marL="29718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7pPr>
            <a:lvl8pPr marL="34290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8pPr>
            <a:lvl9pPr marL="3886200" indent="-228600" defTabSz="1103313" eaLnBrk="0" fontAlgn="base" hangingPunct="0">
              <a:lnSpc>
                <a:spcPct val="111000"/>
              </a:lnSpc>
              <a:spcBef>
                <a:spcPct val="0"/>
              </a:spcBef>
              <a:spcAft>
                <a:spcPct val="0"/>
              </a:spcAft>
              <a:buClr>
                <a:srgbClr val="3A5A82"/>
              </a:buClr>
              <a:buSzPct val="50000"/>
              <a:buFont typeface="Wingdings" panose="05000000000000000000" pitchFamily="2" charset="2"/>
              <a:buChar char=""/>
              <a:defRPr>
                <a:solidFill>
                  <a:schemeClr val="tx1"/>
                </a:solidFill>
                <a:latin typeface="Bosch Office Sans" pitchFamily="2" charset="0"/>
              </a:defRPr>
            </a:lvl9pPr>
          </a:lstStyle>
          <a:p>
            <a:pPr eaLnBrk="1" hangingPunct="1">
              <a:lnSpc>
                <a:spcPct val="100000"/>
              </a:lnSpc>
              <a:spcBef>
                <a:spcPct val="50000"/>
              </a:spcBef>
              <a:buClr>
                <a:srgbClr val="000000"/>
              </a:buClr>
              <a:buSzPct val="100000"/>
              <a:buFontTx/>
              <a:buNone/>
            </a:pPr>
            <a:r>
              <a:rPr lang="en-US" altLang="en-US" sz="1400" dirty="0">
                <a:solidFill>
                  <a:srgbClr val="000000"/>
                </a:solidFill>
              </a:rPr>
              <a:t>Monitor System Parameters </a:t>
            </a:r>
          </a:p>
        </p:txBody>
      </p:sp>
      <p:pic>
        <p:nvPicPr>
          <p:cNvPr id="39" name="Inhaltsplatzhalter 4">
            <a:extLst>
              <a:ext uri="{FF2B5EF4-FFF2-40B4-BE49-F238E27FC236}">
                <a16:creationId xmlns:a16="http://schemas.microsoft.com/office/drawing/2014/main" id="{2E7DF9B3-F815-432A-BD35-95611F6FE44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599746" y="2120869"/>
            <a:ext cx="2991194" cy="2093837"/>
          </a:xfrm>
          <a:prstGeom prst="rect">
            <a:avLst/>
          </a:prstGeom>
        </p:spPr>
      </p:pic>
      <p:sp>
        <p:nvSpPr>
          <p:cNvPr id="5" name="Title 4">
            <a:extLst>
              <a:ext uri="{FF2B5EF4-FFF2-40B4-BE49-F238E27FC236}">
                <a16:creationId xmlns:a16="http://schemas.microsoft.com/office/drawing/2014/main" id="{42AD69CD-F914-4927-BA4A-CA40AA1ABF5C}"/>
              </a:ext>
            </a:extLst>
          </p:cNvPr>
          <p:cNvSpPr>
            <a:spLocks noGrp="1"/>
          </p:cNvSpPr>
          <p:nvPr>
            <p:ph type="title"/>
          </p:nvPr>
        </p:nvSpPr>
        <p:spPr/>
        <p:txBody>
          <a:bodyPr/>
          <a:lstStyle/>
          <a:p>
            <a:r>
              <a:rPr lang="de-DE"/>
              <a:t>Key Functions</a:t>
            </a:r>
            <a:endParaRPr lang="en-US"/>
          </a:p>
        </p:txBody>
      </p:sp>
    </p:spTree>
    <p:extLst>
      <p:ext uri="{BB962C8B-B14F-4D97-AF65-F5344CB8AC3E}">
        <p14:creationId xmlns:p14="http://schemas.microsoft.com/office/powerpoint/2010/main" val="31414874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43" name="object 51">
            <a:extLst>
              <a:ext uri="{FF2B5EF4-FFF2-40B4-BE49-F238E27FC236}">
                <a16:creationId xmlns:a16="http://schemas.microsoft.com/office/drawing/2014/main" id="{2A316228-0A30-4DA0-BE0B-6B51E319C46E}"/>
              </a:ext>
            </a:extLst>
          </p:cNvPr>
          <p:cNvSpPr/>
          <p:nvPr/>
        </p:nvSpPr>
        <p:spPr>
          <a:xfrm>
            <a:off x="5237244" y="11778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44" name="Rectangle 43">
            <a:extLst>
              <a:ext uri="{FF2B5EF4-FFF2-40B4-BE49-F238E27FC236}">
                <a16:creationId xmlns:a16="http://schemas.microsoft.com/office/drawing/2014/main" id="{46F89BC4-90BC-430C-BE7D-88AABD6CCE74}"/>
              </a:ext>
            </a:extLst>
          </p:cNvPr>
          <p:cNvSpPr/>
          <p:nvPr/>
        </p:nvSpPr>
        <p:spPr>
          <a:xfrm>
            <a:off x="329584" y="1311982"/>
            <a:ext cx="4181594" cy="369332"/>
          </a:xfrm>
          <a:prstGeom prst="rect">
            <a:avLst/>
          </a:prstGeom>
        </p:spPr>
        <p:txBody>
          <a:bodyPr wrap="none">
            <a:spAutoFit/>
          </a:bodyPr>
          <a:lstStyle/>
          <a:p>
            <a:r>
              <a:rPr lang="en-US" b="1" dirty="0">
                <a:solidFill>
                  <a:srgbClr val="000000"/>
                </a:solidFill>
              </a:rPr>
              <a:t>Different View Options for Operation</a:t>
            </a:r>
            <a:endParaRPr lang="en-US" dirty="0">
              <a:solidFill>
                <a:srgbClr val="000000"/>
              </a:solidFill>
            </a:endParaRPr>
          </a:p>
        </p:txBody>
      </p:sp>
      <p:sp>
        <p:nvSpPr>
          <p:cNvPr id="45" name="object 35_____">
            <a:extLst>
              <a:ext uri="{FF2B5EF4-FFF2-40B4-BE49-F238E27FC236}">
                <a16:creationId xmlns:a16="http://schemas.microsoft.com/office/drawing/2014/main" id="{91D22AF7-9874-4026-948B-A43FEA569138}"/>
              </a:ext>
            </a:extLst>
          </p:cNvPr>
          <p:cNvSpPr/>
          <p:nvPr/>
        </p:nvSpPr>
        <p:spPr>
          <a:xfrm rot="5400000">
            <a:off x="7693553" y="10657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46" name="Rectangle 4__">
            <a:extLst>
              <a:ext uri="{FF2B5EF4-FFF2-40B4-BE49-F238E27FC236}">
                <a16:creationId xmlns:a16="http://schemas.microsoft.com/office/drawing/2014/main" id="{373C1566-B612-4489-AC77-AE166ADD42CF}"/>
              </a:ext>
            </a:extLst>
          </p:cNvPr>
          <p:cNvSpPr/>
          <p:nvPr/>
        </p:nvSpPr>
        <p:spPr>
          <a:xfrm>
            <a:off x="5832651" y="1311982"/>
            <a:ext cx="2664191" cy="369332"/>
          </a:xfrm>
          <a:prstGeom prst="rect">
            <a:avLst/>
          </a:prstGeom>
        </p:spPr>
        <p:txBody>
          <a:bodyPr wrap="none">
            <a:spAutoFit/>
          </a:bodyPr>
          <a:lstStyle/>
          <a:p>
            <a:pPr>
              <a:spcBef>
                <a:spcPct val="50000"/>
              </a:spcBef>
              <a:buClr>
                <a:srgbClr val="000000"/>
              </a:buClr>
              <a:buSzPct val="100000"/>
            </a:pPr>
            <a:r>
              <a:rPr lang="en-US" altLang="en-US" b="1" dirty="0">
                <a:solidFill>
                  <a:srgbClr val="000000"/>
                </a:solidFill>
              </a:rPr>
              <a:t>Dashboard &amp; Tile View</a:t>
            </a:r>
          </a:p>
        </p:txBody>
      </p:sp>
      <p:sp>
        <p:nvSpPr>
          <p:cNvPr id="47" name="Rectangle 4___">
            <a:extLst>
              <a:ext uri="{FF2B5EF4-FFF2-40B4-BE49-F238E27FC236}">
                <a16:creationId xmlns:a16="http://schemas.microsoft.com/office/drawing/2014/main" id="{326F9839-2F5D-40B7-B77F-5BACEF68BCBD}"/>
              </a:ext>
            </a:extLst>
          </p:cNvPr>
          <p:cNvSpPr/>
          <p:nvPr/>
        </p:nvSpPr>
        <p:spPr>
          <a:xfrm>
            <a:off x="5914636" y="3621287"/>
            <a:ext cx="3801041" cy="369332"/>
          </a:xfrm>
          <a:prstGeom prst="rect">
            <a:avLst/>
          </a:prstGeom>
        </p:spPr>
        <p:txBody>
          <a:bodyPr wrap="none">
            <a:spAutoFit/>
          </a:bodyPr>
          <a:lstStyle/>
          <a:p>
            <a:r>
              <a:rPr lang="tr-TR" b="1" dirty="0" err="1">
                <a:solidFill>
                  <a:srgbClr val="000000"/>
                </a:solidFill>
              </a:rPr>
              <a:t>Native</a:t>
            </a:r>
            <a:r>
              <a:rPr lang="tr-TR" b="1" dirty="0">
                <a:solidFill>
                  <a:srgbClr val="000000"/>
                </a:solidFill>
              </a:rPr>
              <a:t> </a:t>
            </a:r>
            <a:r>
              <a:rPr lang="tr-TR" b="1" dirty="0" err="1">
                <a:solidFill>
                  <a:srgbClr val="000000"/>
                </a:solidFill>
              </a:rPr>
              <a:t>Languages</a:t>
            </a:r>
            <a:r>
              <a:rPr lang="tr-TR" b="1" dirty="0">
                <a:solidFill>
                  <a:srgbClr val="000000"/>
                </a:solidFill>
              </a:rPr>
              <a:t> </a:t>
            </a:r>
            <a:r>
              <a:rPr lang="tr-TR" b="1" dirty="0" err="1">
                <a:solidFill>
                  <a:srgbClr val="000000"/>
                </a:solidFill>
              </a:rPr>
              <a:t>for</a:t>
            </a:r>
            <a:r>
              <a:rPr lang="tr-TR" b="1" dirty="0">
                <a:solidFill>
                  <a:srgbClr val="000000"/>
                </a:solidFill>
              </a:rPr>
              <a:t> </a:t>
            </a:r>
            <a:r>
              <a:rPr lang="tr-TR" b="1" dirty="0" err="1">
                <a:solidFill>
                  <a:srgbClr val="000000"/>
                </a:solidFill>
              </a:rPr>
              <a:t>all</a:t>
            </a:r>
            <a:r>
              <a:rPr lang="tr-TR" b="1" dirty="0">
                <a:solidFill>
                  <a:srgbClr val="000000"/>
                </a:solidFill>
              </a:rPr>
              <a:t> </a:t>
            </a:r>
            <a:r>
              <a:rPr lang="tr-TR" b="1" dirty="0" err="1">
                <a:solidFill>
                  <a:srgbClr val="000000"/>
                </a:solidFill>
              </a:rPr>
              <a:t>markets</a:t>
            </a:r>
            <a:endParaRPr lang="en-US" dirty="0">
              <a:solidFill>
                <a:srgbClr val="000000"/>
              </a:solidFill>
            </a:endParaRPr>
          </a:p>
        </p:txBody>
      </p:sp>
      <p:sp>
        <p:nvSpPr>
          <p:cNvPr id="48" name="Rectangle 47">
            <a:extLst>
              <a:ext uri="{FF2B5EF4-FFF2-40B4-BE49-F238E27FC236}">
                <a16:creationId xmlns:a16="http://schemas.microsoft.com/office/drawing/2014/main" id="{EBF8199C-96A8-42D4-9897-92E8BB8055D1}"/>
              </a:ext>
            </a:extLst>
          </p:cNvPr>
          <p:cNvSpPr/>
          <p:nvPr/>
        </p:nvSpPr>
        <p:spPr>
          <a:xfrm>
            <a:off x="86174" y="1705140"/>
            <a:ext cx="1440269" cy="240387"/>
          </a:xfrm>
          <a:prstGeom prst="rect">
            <a:avLst/>
          </a:prstGeom>
        </p:spPr>
        <p:txBody>
          <a:bodyPr wrap="square">
            <a:spAutoFit/>
          </a:bodyPr>
          <a:lstStyle/>
          <a:p>
            <a:pPr marL="507600" lvl="1" indent="-273600" fontAlgn="auto">
              <a:lnSpc>
                <a:spcPct val="103000"/>
              </a:lnSpc>
              <a:spcBef>
                <a:spcPts val="500"/>
              </a:spcBef>
              <a:spcAft>
                <a:spcPts val="0"/>
              </a:spcAft>
              <a:buFont typeface="Wingdings" panose="05000000000000000000" pitchFamily="2" charset="2"/>
              <a:buChar char="Ø"/>
            </a:pPr>
            <a:r>
              <a:rPr lang="tr-TR" sz="1000" dirty="0" err="1">
                <a:solidFill>
                  <a:srgbClr val="000000"/>
                </a:solidFill>
                <a:latin typeface="Bosch Office Sans"/>
              </a:rPr>
              <a:t>Icon</a:t>
            </a:r>
            <a:r>
              <a:rPr lang="tr-TR" sz="1000" dirty="0">
                <a:solidFill>
                  <a:srgbClr val="000000"/>
                </a:solidFill>
                <a:latin typeface="Bosch Office Sans"/>
              </a:rPr>
              <a:t> </a:t>
            </a:r>
            <a:r>
              <a:rPr lang="tr-TR" sz="1000" dirty="0" err="1">
                <a:solidFill>
                  <a:srgbClr val="000000"/>
                </a:solidFill>
                <a:latin typeface="Bosch Office Sans"/>
              </a:rPr>
              <a:t>View</a:t>
            </a:r>
            <a:endParaRPr lang="en-US" sz="1000" dirty="0">
              <a:solidFill>
                <a:srgbClr val="000000"/>
              </a:solidFill>
              <a:latin typeface="Bosch Office Sans"/>
            </a:endParaRPr>
          </a:p>
        </p:txBody>
      </p:sp>
      <p:sp>
        <p:nvSpPr>
          <p:cNvPr id="49" name="Rectangle 48">
            <a:extLst>
              <a:ext uri="{FF2B5EF4-FFF2-40B4-BE49-F238E27FC236}">
                <a16:creationId xmlns:a16="http://schemas.microsoft.com/office/drawing/2014/main" id="{7ACBD58D-A290-440C-9517-97BACF6CF6B2}"/>
              </a:ext>
            </a:extLst>
          </p:cNvPr>
          <p:cNvSpPr/>
          <p:nvPr/>
        </p:nvSpPr>
        <p:spPr>
          <a:xfrm>
            <a:off x="5393896" y="4422128"/>
            <a:ext cx="2570317" cy="553998"/>
          </a:xfrm>
          <a:prstGeom prst="rect">
            <a:avLst/>
          </a:prstGeom>
        </p:spPr>
        <p:txBody>
          <a:bodyPr wrap="square">
            <a:spAutoFit/>
          </a:bodyPr>
          <a:lstStyle/>
          <a:p>
            <a:pPr marL="171450" indent="-171450">
              <a:buFont typeface="Wingdings" panose="05000000000000000000" pitchFamily="2" charset="2"/>
              <a:buChar char="Ø"/>
            </a:pPr>
            <a:r>
              <a:rPr lang="en-US" sz="1000" dirty="0">
                <a:solidFill>
                  <a:srgbClr val="000000"/>
                </a:solidFill>
              </a:rPr>
              <a:t>English, Turkish, Spanish, German, Portuguese, French, Polish</a:t>
            </a:r>
            <a:r>
              <a:rPr lang="tr-TR" sz="1000" dirty="0">
                <a:solidFill>
                  <a:srgbClr val="000000"/>
                </a:solidFill>
              </a:rPr>
              <a:t>, </a:t>
            </a:r>
            <a:r>
              <a:rPr lang="en-US" sz="1000" dirty="0">
                <a:solidFill>
                  <a:srgbClr val="000000"/>
                </a:solidFill>
              </a:rPr>
              <a:t>Russian, Kazakh, </a:t>
            </a:r>
          </a:p>
        </p:txBody>
      </p:sp>
      <p:pic>
        <p:nvPicPr>
          <p:cNvPr id="50" name="Picture 49">
            <a:extLst>
              <a:ext uri="{FF2B5EF4-FFF2-40B4-BE49-F238E27FC236}">
                <a16:creationId xmlns:a16="http://schemas.microsoft.com/office/drawing/2014/main" id="{9C8E5331-CEDD-49C7-8F3E-55681C2FF4C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43041" y="1669978"/>
            <a:ext cx="2374854" cy="1475802"/>
          </a:xfrm>
          <a:prstGeom prst="rect">
            <a:avLst/>
          </a:prstGeom>
        </p:spPr>
      </p:pic>
      <p:sp>
        <p:nvSpPr>
          <p:cNvPr id="51" name="Rectangle 50">
            <a:extLst>
              <a:ext uri="{FF2B5EF4-FFF2-40B4-BE49-F238E27FC236}">
                <a16:creationId xmlns:a16="http://schemas.microsoft.com/office/drawing/2014/main" id="{C34C0FF6-8115-4CE2-9071-46B527068892}"/>
              </a:ext>
            </a:extLst>
          </p:cNvPr>
          <p:cNvSpPr/>
          <p:nvPr/>
        </p:nvSpPr>
        <p:spPr>
          <a:xfrm>
            <a:off x="5571448" y="2138588"/>
            <a:ext cx="2089355" cy="553998"/>
          </a:xfrm>
          <a:prstGeom prst="rect">
            <a:avLst/>
          </a:prstGeom>
        </p:spPr>
        <p:txBody>
          <a:bodyPr wrap="square">
            <a:spAutoFit/>
          </a:bodyPr>
          <a:lstStyle/>
          <a:p>
            <a:pPr marL="171450" indent="-171450">
              <a:buFont typeface="Wingdings" panose="05000000000000000000" pitchFamily="2" charset="2"/>
              <a:buChar char="Ø"/>
            </a:pPr>
            <a:r>
              <a:rPr lang="en-US" sz="1000" dirty="0">
                <a:solidFill>
                  <a:srgbClr val="000000"/>
                </a:solidFill>
              </a:rPr>
              <a:t>Quick Access to menus</a:t>
            </a:r>
          </a:p>
          <a:p>
            <a:pPr marL="171450" indent="-171450">
              <a:buFont typeface="Wingdings" panose="05000000000000000000" pitchFamily="2" charset="2"/>
              <a:buChar char="Ø"/>
            </a:pPr>
            <a:r>
              <a:rPr lang="en-US" sz="1000" dirty="0">
                <a:solidFill>
                  <a:srgbClr val="000000"/>
                </a:solidFill>
              </a:rPr>
              <a:t>Monitor system overview</a:t>
            </a:r>
          </a:p>
          <a:p>
            <a:pPr marL="171450" indent="-171450">
              <a:buFont typeface="Wingdings" panose="05000000000000000000" pitchFamily="2" charset="2"/>
              <a:buChar char="Ø"/>
            </a:pPr>
            <a:r>
              <a:rPr lang="en-US" sz="1000" dirty="0">
                <a:solidFill>
                  <a:srgbClr val="000000"/>
                </a:solidFill>
              </a:rPr>
              <a:t>Clear information</a:t>
            </a:r>
          </a:p>
        </p:txBody>
      </p:sp>
      <p:pic>
        <p:nvPicPr>
          <p:cNvPr id="52" name="Picture 51">
            <a:extLst>
              <a:ext uri="{FF2B5EF4-FFF2-40B4-BE49-F238E27FC236}">
                <a16:creationId xmlns:a16="http://schemas.microsoft.com/office/drawing/2014/main" id="{8321F170-DC53-4166-955B-AEA1EA9589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2613" y="4255972"/>
            <a:ext cx="2042961" cy="1276851"/>
          </a:xfrm>
          <a:prstGeom prst="rect">
            <a:avLst/>
          </a:prstGeom>
        </p:spPr>
      </p:pic>
      <p:sp>
        <p:nvSpPr>
          <p:cNvPr id="53" name="Rectangle 52">
            <a:extLst>
              <a:ext uri="{FF2B5EF4-FFF2-40B4-BE49-F238E27FC236}">
                <a16:creationId xmlns:a16="http://schemas.microsoft.com/office/drawing/2014/main" id="{CDD2A84D-36DC-46F1-A389-566B2C7A6462}"/>
              </a:ext>
            </a:extLst>
          </p:cNvPr>
          <p:cNvSpPr/>
          <p:nvPr/>
        </p:nvSpPr>
        <p:spPr>
          <a:xfrm>
            <a:off x="444307" y="4529951"/>
            <a:ext cx="1000866" cy="246221"/>
          </a:xfrm>
          <a:prstGeom prst="rect">
            <a:avLst/>
          </a:prstGeom>
        </p:spPr>
        <p:txBody>
          <a:bodyPr wrap="square">
            <a:spAutoFit/>
          </a:bodyPr>
          <a:lstStyle/>
          <a:p>
            <a:pPr marL="171450" indent="-171450">
              <a:buFont typeface="Wingdings" panose="05000000000000000000" pitchFamily="2" charset="2"/>
              <a:buChar char="Ø"/>
            </a:pPr>
            <a:r>
              <a:rPr lang="tr-TR" sz="1000" dirty="0" err="1">
                <a:solidFill>
                  <a:srgbClr val="000000"/>
                </a:solidFill>
              </a:rPr>
              <a:t>Floor</a:t>
            </a:r>
            <a:r>
              <a:rPr lang="tr-TR" sz="1000" dirty="0">
                <a:solidFill>
                  <a:srgbClr val="000000"/>
                </a:solidFill>
              </a:rPr>
              <a:t> Plan</a:t>
            </a:r>
            <a:endParaRPr lang="en-US" sz="1000" dirty="0">
              <a:solidFill>
                <a:srgbClr val="000000"/>
              </a:solidFill>
            </a:endParaRPr>
          </a:p>
        </p:txBody>
      </p:sp>
      <p:pic>
        <p:nvPicPr>
          <p:cNvPr id="54" name="Picture 53">
            <a:extLst>
              <a:ext uri="{FF2B5EF4-FFF2-40B4-BE49-F238E27FC236}">
                <a16:creationId xmlns:a16="http://schemas.microsoft.com/office/drawing/2014/main" id="{711A0BB7-A093-4BDC-8A27-481A0C64B3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7365" y="1613806"/>
            <a:ext cx="2083329" cy="1302081"/>
          </a:xfrm>
          <a:prstGeom prst="rect">
            <a:avLst/>
          </a:prstGeom>
        </p:spPr>
      </p:pic>
      <p:sp>
        <p:nvSpPr>
          <p:cNvPr id="55" name="Rectangle 54">
            <a:extLst>
              <a:ext uri="{FF2B5EF4-FFF2-40B4-BE49-F238E27FC236}">
                <a16:creationId xmlns:a16="http://schemas.microsoft.com/office/drawing/2014/main" id="{9AF3C239-CAB5-443F-91AC-23CBE91565AB}"/>
              </a:ext>
            </a:extLst>
          </p:cNvPr>
          <p:cNvSpPr/>
          <p:nvPr/>
        </p:nvSpPr>
        <p:spPr>
          <a:xfrm>
            <a:off x="152400" y="3144705"/>
            <a:ext cx="1623848" cy="240387"/>
          </a:xfrm>
          <a:prstGeom prst="rect">
            <a:avLst/>
          </a:prstGeom>
        </p:spPr>
        <p:txBody>
          <a:bodyPr wrap="square">
            <a:spAutoFit/>
          </a:bodyPr>
          <a:lstStyle/>
          <a:p>
            <a:pPr marL="507600" lvl="1" indent="-273600" fontAlgn="auto">
              <a:lnSpc>
                <a:spcPct val="103000"/>
              </a:lnSpc>
              <a:spcBef>
                <a:spcPts val="500"/>
              </a:spcBef>
              <a:spcAft>
                <a:spcPts val="0"/>
              </a:spcAft>
              <a:buFont typeface="Wingdings" panose="05000000000000000000" pitchFamily="2" charset="2"/>
              <a:buChar char="Ø"/>
            </a:pPr>
            <a:r>
              <a:rPr lang="tr-TR" sz="1000" dirty="0" err="1">
                <a:solidFill>
                  <a:srgbClr val="000000"/>
                </a:solidFill>
                <a:latin typeface="Bosch Office Sans"/>
              </a:rPr>
              <a:t>List</a:t>
            </a:r>
            <a:r>
              <a:rPr lang="tr-TR" sz="1000" dirty="0">
                <a:solidFill>
                  <a:srgbClr val="000000"/>
                </a:solidFill>
                <a:latin typeface="Bosch Office Sans"/>
              </a:rPr>
              <a:t> </a:t>
            </a:r>
            <a:r>
              <a:rPr lang="tr-TR" sz="1000" dirty="0" err="1">
                <a:solidFill>
                  <a:srgbClr val="000000"/>
                </a:solidFill>
                <a:latin typeface="Bosch Office Sans"/>
              </a:rPr>
              <a:t>View</a:t>
            </a:r>
            <a:endParaRPr lang="en-US" sz="1000" dirty="0">
              <a:solidFill>
                <a:srgbClr val="000000"/>
              </a:solidFill>
              <a:latin typeface="Bosch Office Sans"/>
            </a:endParaRPr>
          </a:p>
        </p:txBody>
      </p:sp>
      <p:pic>
        <p:nvPicPr>
          <p:cNvPr id="56" name="Picture 55">
            <a:extLst>
              <a:ext uri="{FF2B5EF4-FFF2-40B4-BE49-F238E27FC236}">
                <a16:creationId xmlns:a16="http://schemas.microsoft.com/office/drawing/2014/main" id="{2CF5D658-F5EF-4F41-9346-9EE6D281B3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03231" y="2952642"/>
            <a:ext cx="2080191" cy="1234675"/>
          </a:xfrm>
          <a:prstGeom prst="rect">
            <a:avLst/>
          </a:prstGeom>
        </p:spPr>
      </p:pic>
      <p:pic>
        <p:nvPicPr>
          <p:cNvPr id="57" name="Picture 56">
            <a:extLst>
              <a:ext uri="{FF2B5EF4-FFF2-40B4-BE49-F238E27FC236}">
                <a16:creationId xmlns:a16="http://schemas.microsoft.com/office/drawing/2014/main" id="{509E8E71-E0E6-4ADB-9CA2-005180915A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43041" y="4164532"/>
            <a:ext cx="2374854" cy="1484283"/>
          </a:xfrm>
          <a:prstGeom prst="rect">
            <a:avLst/>
          </a:prstGeom>
        </p:spPr>
      </p:pic>
      <p:sp>
        <p:nvSpPr>
          <p:cNvPr id="5" name="Title 4">
            <a:extLst>
              <a:ext uri="{FF2B5EF4-FFF2-40B4-BE49-F238E27FC236}">
                <a16:creationId xmlns:a16="http://schemas.microsoft.com/office/drawing/2014/main" id="{401B00F4-A609-4FEB-BED7-8E06FFDC71FD}"/>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24905944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11" name="object 51">
            <a:extLst>
              <a:ext uri="{FF2B5EF4-FFF2-40B4-BE49-F238E27FC236}">
                <a16:creationId xmlns:a16="http://schemas.microsoft.com/office/drawing/2014/main" id="{D15BBDBF-51A4-479C-B866-BB25CD3CBEAE}"/>
              </a:ext>
            </a:extLst>
          </p:cNvPr>
          <p:cNvSpPr/>
          <p:nvPr/>
        </p:nvSpPr>
        <p:spPr>
          <a:xfrm>
            <a:off x="5237244" y="11778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12" name="object 35__">
            <a:extLst>
              <a:ext uri="{FF2B5EF4-FFF2-40B4-BE49-F238E27FC236}">
                <a16:creationId xmlns:a16="http://schemas.microsoft.com/office/drawing/2014/main" id="{C41CE669-2ED4-45BC-B79C-7868B16088A6}"/>
              </a:ext>
            </a:extLst>
          </p:cNvPr>
          <p:cNvSpPr/>
          <p:nvPr/>
        </p:nvSpPr>
        <p:spPr>
          <a:xfrm rot="5400000">
            <a:off x="2613458" y="10752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3" name="Rectangle 12">
            <a:extLst>
              <a:ext uri="{FF2B5EF4-FFF2-40B4-BE49-F238E27FC236}">
                <a16:creationId xmlns:a16="http://schemas.microsoft.com/office/drawing/2014/main" id="{F67D3505-6C80-439C-A60D-A5DB72D588B1}"/>
              </a:ext>
            </a:extLst>
          </p:cNvPr>
          <p:cNvSpPr/>
          <p:nvPr/>
        </p:nvSpPr>
        <p:spPr>
          <a:xfrm>
            <a:off x="329584" y="1311982"/>
            <a:ext cx="1877437" cy="369332"/>
          </a:xfrm>
          <a:prstGeom prst="rect">
            <a:avLst/>
          </a:prstGeom>
        </p:spPr>
        <p:txBody>
          <a:bodyPr wrap="none">
            <a:spAutoFit/>
          </a:bodyPr>
          <a:lstStyle/>
          <a:p>
            <a:r>
              <a:rPr lang="tr-TR" b="1" dirty="0">
                <a:solidFill>
                  <a:srgbClr val="000000"/>
                </a:solidFill>
              </a:rPr>
              <a:t>Remote Update</a:t>
            </a:r>
            <a:endParaRPr lang="en-US" dirty="0">
              <a:solidFill>
                <a:srgbClr val="000000"/>
              </a:solidFill>
            </a:endParaRPr>
          </a:p>
        </p:txBody>
      </p:sp>
      <p:sp>
        <p:nvSpPr>
          <p:cNvPr id="14" name="object 35_____">
            <a:extLst>
              <a:ext uri="{FF2B5EF4-FFF2-40B4-BE49-F238E27FC236}">
                <a16:creationId xmlns:a16="http://schemas.microsoft.com/office/drawing/2014/main" id="{78CFA463-930A-4413-9DE1-B604907D1641}"/>
              </a:ext>
            </a:extLst>
          </p:cNvPr>
          <p:cNvSpPr/>
          <p:nvPr/>
        </p:nvSpPr>
        <p:spPr>
          <a:xfrm rot="5400000">
            <a:off x="7693553" y="10657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5" name="Rectangle 4_">
            <a:extLst>
              <a:ext uri="{FF2B5EF4-FFF2-40B4-BE49-F238E27FC236}">
                <a16:creationId xmlns:a16="http://schemas.microsoft.com/office/drawing/2014/main" id="{37A94E6F-803B-4FD2-BFE7-520DAF8C0B41}"/>
              </a:ext>
            </a:extLst>
          </p:cNvPr>
          <p:cNvSpPr/>
          <p:nvPr/>
        </p:nvSpPr>
        <p:spPr>
          <a:xfrm>
            <a:off x="411479" y="3569980"/>
            <a:ext cx="2326278" cy="369332"/>
          </a:xfrm>
          <a:prstGeom prst="rect">
            <a:avLst/>
          </a:prstGeom>
        </p:spPr>
        <p:txBody>
          <a:bodyPr wrap="none">
            <a:spAutoFit/>
          </a:bodyPr>
          <a:lstStyle/>
          <a:p>
            <a:r>
              <a:rPr lang="tr-TR" b="1" dirty="0" err="1">
                <a:solidFill>
                  <a:srgbClr val="000000"/>
                </a:solidFill>
              </a:rPr>
              <a:t>Floor</a:t>
            </a:r>
            <a:r>
              <a:rPr lang="tr-TR" b="1" dirty="0">
                <a:solidFill>
                  <a:srgbClr val="000000"/>
                </a:solidFill>
              </a:rPr>
              <a:t> Plan Manager</a:t>
            </a:r>
            <a:endParaRPr lang="en-US" dirty="0">
              <a:solidFill>
                <a:srgbClr val="000000"/>
              </a:solidFill>
            </a:endParaRPr>
          </a:p>
        </p:txBody>
      </p:sp>
      <p:sp>
        <p:nvSpPr>
          <p:cNvPr id="16" name="Rectangle 4__">
            <a:extLst>
              <a:ext uri="{FF2B5EF4-FFF2-40B4-BE49-F238E27FC236}">
                <a16:creationId xmlns:a16="http://schemas.microsoft.com/office/drawing/2014/main" id="{8F38366F-2C5C-41CC-89EB-7E2CBFE78674}"/>
              </a:ext>
            </a:extLst>
          </p:cNvPr>
          <p:cNvSpPr/>
          <p:nvPr/>
        </p:nvSpPr>
        <p:spPr>
          <a:xfrm>
            <a:off x="5832651" y="1311982"/>
            <a:ext cx="2108269" cy="369332"/>
          </a:xfrm>
          <a:prstGeom prst="rect">
            <a:avLst/>
          </a:prstGeom>
        </p:spPr>
        <p:txBody>
          <a:bodyPr wrap="none">
            <a:spAutoFit/>
          </a:bodyPr>
          <a:lstStyle/>
          <a:p>
            <a:pPr>
              <a:spcBef>
                <a:spcPct val="50000"/>
              </a:spcBef>
              <a:buClr>
                <a:srgbClr val="000000"/>
              </a:buClr>
              <a:buSzPct val="100000"/>
            </a:pPr>
            <a:r>
              <a:rPr lang="tr-TR" altLang="en-US" b="1" dirty="0">
                <a:solidFill>
                  <a:srgbClr val="000000"/>
                </a:solidFill>
              </a:rPr>
              <a:t>Manual on </a:t>
            </a:r>
            <a:r>
              <a:rPr lang="tr-TR" altLang="en-US" b="1" dirty="0" err="1">
                <a:solidFill>
                  <a:srgbClr val="000000"/>
                </a:solidFill>
              </a:rPr>
              <a:t>device</a:t>
            </a:r>
            <a:endParaRPr lang="en-US" altLang="en-US" b="1" dirty="0">
              <a:solidFill>
                <a:srgbClr val="000000"/>
              </a:solidFill>
            </a:endParaRPr>
          </a:p>
        </p:txBody>
      </p:sp>
      <p:pic>
        <p:nvPicPr>
          <p:cNvPr id="17" name="Picture 16">
            <a:extLst>
              <a:ext uri="{FF2B5EF4-FFF2-40B4-BE49-F238E27FC236}">
                <a16:creationId xmlns:a16="http://schemas.microsoft.com/office/drawing/2014/main" id="{1C7EECB0-1267-4C31-8982-DBCD68F96F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87450" y="1834477"/>
            <a:ext cx="1738861" cy="896518"/>
          </a:xfrm>
          <a:prstGeom prst="rect">
            <a:avLst/>
          </a:prstGeom>
        </p:spPr>
      </p:pic>
      <p:sp>
        <p:nvSpPr>
          <p:cNvPr id="18" name="Rectangle 17">
            <a:extLst>
              <a:ext uri="{FF2B5EF4-FFF2-40B4-BE49-F238E27FC236}">
                <a16:creationId xmlns:a16="http://schemas.microsoft.com/office/drawing/2014/main" id="{61F915F2-8945-4097-A67E-CCC96A4879F2}"/>
              </a:ext>
            </a:extLst>
          </p:cNvPr>
          <p:cNvSpPr/>
          <p:nvPr/>
        </p:nvSpPr>
        <p:spPr>
          <a:xfrm>
            <a:off x="103868" y="1893408"/>
            <a:ext cx="3192025" cy="631968"/>
          </a:xfrm>
          <a:prstGeom prst="rect">
            <a:avLst/>
          </a:prstGeom>
        </p:spPr>
        <p:txBody>
          <a:bodyPr wrap="square">
            <a:spAutoFit/>
          </a:bodyPr>
          <a:lstStyle/>
          <a:p>
            <a:pPr marL="507600" lvl="1" indent="-273600" fontAlgn="auto">
              <a:lnSpc>
                <a:spcPct val="103000"/>
              </a:lnSpc>
              <a:spcBef>
                <a:spcPts val="500"/>
              </a:spcBef>
              <a:spcAft>
                <a:spcPts val="0"/>
              </a:spcAft>
              <a:buFont typeface="Wingdings" panose="05000000000000000000" pitchFamily="2" charset="2"/>
              <a:buChar char="Ø"/>
            </a:pPr>
            <a:r>
              <a:rPr lang="en-US" sz="1000" dirty="0">
                <a:solidFill>
                  <a:srgbClr val="000000"/>
                </a:solidFill>
                <a:latin typeface="Bosch Office Sans"/>
              </a:rPr>
              <a:t>either over the Internet (remote software update)</a:t>
            </a:r>
          </a:p>
          <a:p>
            <a:pPr marL="507600" lvl="1" indent="-273600" fontAlgn="auto">
              <a:lnSpc>
                <a:spcPct val="103000"/>
              </a:lnSpc>
              <a:spcBef>
                <a:spcPts val="500"/>
              </a:spcBef>
              <a:spcAft>
                <a:spcPts val="0"/>
              </a:spcAft>
              <a:buFont typeface="Wingdings" panose="05000000000000000000" pitchFamily="2" charset="2"/>
              <a:buChar char="Ø"/>
            </a:pPr>
            <a:r>
              <a:rPr lang="en-US" sz="1000" dirty="0">
                <a:solidFill>
                  <a:srgbClr val="000000"/>
                </a:solidFill>
                <a:latin typeface="Bosch Office Sans"/>
              </a:rPr>
              <a:t>or locally via an USB stick</a:t>
            </a:r>
          </a:p>
        </p:txBody>
      </p:sp>
      <p:pic>
        <p:nvPicPr>
          <p:cNvPr id="21" name="Picture 20">
            <a:extLst>
              <a:ext uri="{FF2B5EF4-FFF2-40B4-BE49-F238E27FC236}">
                <a16:creationId xmlns:a16="http://schemas.microsoft.com/office/drawing/2014/main" id="{A7462B65-FCE3-4C61-9F14-6C0A1F0FE6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7365" y="4121094"/>
            <a:ext cx="2173179" cy="1358237"/>
          </a:xfrm>
          <a:prstGeom prst="rect">
            <a:avLst/>
          </a:prstGeom>
        </p:spPr>
      </p:pic>
      <p:sp>
        <p:nvSpPr>
          <p:cNvPr id="22" name="Rectangle 21">
            <a:extLst>
              <a:ext uri="{FF2B5EF4-FFF2-40B4-BE49-F238E27FC236}">
                <a16:creationId xmlns:a16="http://schemas.microsoft.com/office/drawing/2014/main" id="{48C0A4E0-9EBA-4D53-93BF-BE1DAFA7F77F}"/>
              </a:ext>
            </a:extLst>
          </p:cNvPr>
          <p:cNvSpPr/>
          <p:nvPr/>
        </p:nvSpPr>
        <p:spPr>
          <a:xfrm>
            <a:off x="431356" y="4465181"/>
            <a:ext cx="2089355" cy="400110"/>
          </a:xfrm>
          <a:prstGeom prst="rect">
            <a:avLst/>
          </a:prstGeom>
        </p:spPr>
        <p:txBody>
          <a:bodyPr wrap="square">
            <a:spAutoFit/>
          </a:bodyPr>
          <a:lstStyle/>
          <a:p>
            <a:pPr marL="171450" indent="-171450">
              <a:buFont typeface="Wingdings" panose="05000000000000000000" pitchFamily="2" charset="2"/>
              <a:buChar char="Ø"/>
            </a:pPr>
            <a:r>
              <a:rPr lang="tr-TR" sz="1000" dirty="0" err="1">
                <a:solidFill>
                  <a:srgbClr val="000000"/>
                </a:solidFill>
              </a:rPr>
              <a:t>Allocate</a:t>
            </a:r>
            <a:r>
              <a:rPr lang="tr-TR" sz="1000" dirty="0">
                <a:solidFill>
                  <a:srgbClr val="000000"/>
                </a:solidFill>
              </a:rPr>
              <a:t> </a:t>
            </a:r>
            <a:r>
              <a:rPr lang="tr-TR" sz="1000" dirty="0" err="1">
                <a:solidFill>
                  <a:srgbClr val="000000"/>
                </a:solidFill>
              </a:rPr>
              <a:t>indoor</a:t>
            </a:r>
            <a:r>
              <a:rPr lang="tr-TR" sz="1000" dirty="0">
                <a:solidFill>
                  <a:srgbClr val="000000"/>
                </a:solidFill>
              </a:rPr>
              <a:t> </a:t>
            </a:r>
            <a:r>
              <a:rPr lang="tr-TR" sz="1000" dirty="0" err="1">
                <a:solidFill>
                  <a:srgbClr val="000000"/>
                </a:solidFill>
              </a:rPr>
              <a:t>units</a:t>
            </a:r>
            <a:r>
              <a:rPr lang="tr-TR" sz="1000" dirty="0">
                <a:solidFill>
                  <a:srgbClr val="000000"/>
                </a:solidFill>
              </a:rPr>
              <a:t> on </a:t>
            </a:r>
            <a:r>
              <a:rPr lang="tr-TR" sz="1000" dirty="0" err="1">
                <a:solidFill>
                  <a:srgbClr val="000000"/>
                </a:solidFill>
              </a:rPr>
              <a:t>floor</a:t>
            </a:r>
            <a:r>
              <a:rPr lang="tr-TR" sz="1000" dirty="0">
                <a:solidFill>
                  <a:srgbClr val="000000"/>
                </a:solidFill>
              </a:rPr>
              <a:t> plan</a:t>
            </a:r>
            <a:endParaRPr lang="en-US" sz="1000" dirty="0">
              <a:solidFill>
                <a:srgbClr val="000000"/>
              </a:solidFill>
            </a:endParaRPr>
          </a:p>
        </p:txBody>
      </p:sp>
      <p:pic>
        <p:nvPicPr>
          <p:cNvPr id="23" name="Picture 22">
            <a:extLst>
              <a:ext uri="{FF2B5EF4-FFF2-40B4-BE49-F238E27FC236}">
                <a16:creationId xmlns:a16="http://schemas.microsoft.com/office/drawing/2014/main" id="{792F57DC-A351-4FF6-9BF9-401E45C41D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69823" y="1713832"/>
            <a:ext cx="2248072" cy="1405045"/>
          </a:xfrm>
          <a:prstGeom prst="rect">
            <a:avLst/>
          </a:prstGeom>
        </p:spPr>
      </p:pic>
      <p:sp>
        <p:nvSpPr>
          <p:cNvPr id="24" name="Rectangle 23">
            <a:extLst>
              <a:ext uri="{FF2B5EF4-FFF2-40B4-BE49-F238E27FC236}">
                <a16:creationId xmlns:a16="http://schemas.microsoft.com/office/drawing/2014/main" id="{62BB0855-0FB7-40E4-B6D7-913C323395D5}"/>
              </a:ext>
            </a:extLst>
          </p:cNvPr>
          <p:cNvSpPr/>
          <p:nvPr/>
        </p:nvSpPr>
        <p:spPr>
          <a:xfrm>
            <a:off x="5278956" y="1912336"/>
            <a:ext cx="2734215" cy="409343"/>
          </a:xfrm>
          <a:prstGeom prst="rect">
            <a:avLst/>
          </a:prstGeom>
        </p:spPr>
        <p:txBody>
          <a:bodyPr wrap="square">
            <a:spAutoFit/>
          </a:bodyPr>
          <a:lstStyle/>
          <a:p>
            <a:pPr marL="507600" lvl="1" indent="-273600" fontAlgn="auto">
              <a:lnSpc>
                <a:spcPct val="103000"/>
              </a:lnSpc>
              <a:spcBef>
                <a:spcPts val="500"/>
              </a:spcBef>
              <a:spcAft>
                <a:spcPts val="0"/>
              </a:spcAft>
              <a:buFont typeface="Wingdings" panose="05000000000000000000" pitchFamily="2" charset="2"/>
              <a:buChar char="Ø"/>
            </a:pPr>
            <a:r>
              <a:rPr lang="en-US" sz="1000" dirty="0">
                <a:solidFill>
                  <a:srgbClr val="000000"/>
                </a:solidFill>
                <a:latin typeface="Bosch Office Sans"/>
              </a:rPr>
              <a:t>Context sensitive manual on device in local language </a:t>
            </a:r>
          </a:p>
        </p:txBody>
      </p:sp>
      <p:sp>
        <p:nvSpPr>
          <p:cNvPr id="25" name="Rectangle 4___">
            <a:extLst>
              <a:ext uri="{FF2B5EF4-FFF2-40B4-BE49-F238E27FC236}">
                <a16:creationId xmlns:a16="http://schemas.microsoft.com/office/drawing/2014/main" id="{1845474F-57D2-4D9E-8BC3-BD5B7AB7836D}"/>
              </a:ext>
            </a:extLst>
          </p:cNvPr>
          <p:cNvSpPr/>
          <p:nvPr/>
        </p:nvSpPr>
        <p:spPr>
          <a:xfrm>
            <a:off x="5860079" y="3621143"/>
            <a:ext cx="3236784" cy="369332"/>
          </a:xfrm>
          <a:prstGeom prst="rect">
            <a:avLst/>
          </a:prstGeom>
        </p:spPr>
        <p:txBody>
          <a:bodyPr wrap="none">
            <a:spAutoFit/>
          </a:bodyPr>
          <a:lstStyle/>
          <a:p>
            <a:r>
              <a:rPr lang="en-US" b="1" dirty="0">
                <a:solidFill>
                  <a:srgbClr val="000000"/>
                </a:solidFill>
              </a:rPr>
              <a:t>Monitor System Parameters</a:t>
            </a:r>
            <a:endParaRPr lang="en-US" dirty="0">
              <a:solidFill>
                <a:srgbClr val="000000"/>
              </a:solidFill>
            </a:endParaRPr>
          </a:p>
        </p:txBody>
      </p:sp>
      <p:pic>
        <p:nvPicPr>
          <p:cNvPr id="26" name="Grafik 2" descr="image002">
            <a:extLst>
              <a:ext uri="{FF2B5EF4-FFF2-40B4-BE49-F238E27FC236}">
                <a16:creationId xmlns:a16="http://schemas.microsoft.com/office/drawing/2014/main" id="{7D110B66-DDB6-4288-8AC0-4DDCC92FDDA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870775" y="4224500"/>
            <a:ext cx="1300704" cy="119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4" descr="image004">
            <a:extLst>
              <a:ext uri="{FF2B5EF4-FFF2-40B4-BE49-F238E27FC236}">
                <a16:creationId xmlns:a16="http://schemas.microsoft.com/office/drawing/2014/main" id="{7A26AD5E-D3CB-46E0-8622-ACF0AC17370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88296" y="4093965"/>
            <a:ext cx="2325791" cy="146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3">
            <a:extLst>
              <a:ext uri="{FF2B5EF4-FFF2-40B4-BE49-F238E27FC236}">
                <a16:creationId xmlns:a16="http://schemas.microsoft.com/office/drawing/2014/main" id="{4C10576A-D2B5-4840-9380-CB694E5F8570}"/>
              </a:ext>
            </a:extLst>
          </p:cNvPr>
          <p:cNvSpPr txBox="1">
            <a:spLocks/>
          </p:cNvSpPr>
          <p:nvPr/>
        </p:nvSpPr>
        <p:spPr>
          <a:xfrm>
            <a:off x="419100" y="5781040"/>
            <a:ext cx="288290" cy="4102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1"/>
          </a:p>
        </p:txBody>
      </p:sp>
      <p:sp>
        <p:nvSpPr>
          <p:cNvPr id="5" name="Title 4">
            <a:extLst>
              <a:ext uri="{FF2B5EF4-FFF2-40B4-BE49-F238E27FC236}">
                <a16:creationId xmlns:a16="http://schemas.microsoft.com/office/drawing/2014/main" id="{162E5A8F-4BB7-4E49-BC47-A3FB2561D82A}"/>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988100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11" name="object 51">
            <a:extLst>
              <a:ext uri="{FF2B5EF4-FFF2-40B4-BE49-F238E27FC236}">
                <a16:creationId xmlns:a16="http://schemas.microsoft.com/office/drawing/2014/main" id="{9C83BB13-BDB8-4404-BD37-DA4353C78EAA}"/>
              </a:ext>
            </a:extLst>
          </p:cNvPr>
          <p:cNvSpPr/>
          <p:nvPr/>
        </p:nvSpPr>
        <p:spPr>
          <a:xfrm>
            <a:off x="5329065" y="1179690"/>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12" name="object 35__">
            <a:extLst>
              <a:ext uri="{FF2B5EF4-FFF2-40B4-BE49-F238E27FC236}">
                <a16:creationId xmlns:a16="http://schemas.microsoft.com/office/drawing/2014/main" id="{FF5DD728-F13A-434F-A9CF-42C17BDD8CDE}"/>
              </a:ext>
            </a:extLst>
          </p:cNvPr>
          <p:cNvSpPr/>
          <p:nvPr/>
        </p:nvSpPr>
        <p:spPr>
          <a:xfrm rot="5400000">
            <a:off x="2613458" y="10752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3" name="object 35_____">
            <a:extLst>
              <a:ext uri="{FF2B5EF4-FFF2-40B4-BE49-F238E27FC236}">
                <a16:creationId xmlns:a16="http://schemas.microsoft.com/office/drawing/2014/main" id="{DDA51D19-0DBF-4676-BA69-3DD3E26E2CC0}"/>
              </a:ext>
            </a:extLst>
          </p:cNvPr>
          <p:cNvSpPr/>
          <p:nvPr/>
        </p:nvSpPr>
        <p:spPr>
          <a:xfrm rot="5400000">
            <a:off x="7693553" y="1065756"/>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4" name="Rectangle 4__">
            <a:extLst>
              <a:ext uri="{FF2B5EF4-FFF2-40B4-BE49-F238E27FC236}">
                <a16:creationId xmlns:a16="http://schemas.microsoft.com/office/drawing/2014/main" id="{85B7F81C-0253-48C3-A2B3-4980307CAACE}"/>
              </a:ext>
            </a:extLst>
          </p:cNvPr>
          <p:cNvSpPr/>
          <p:nvPr/>
        </p:nvSpPr>
        <p:spPr>
          <a:xfrm>
            <a:off x="5832651" y="1311982"/>
            <a:ext cx="1338828" cy="369332"/>
          </a:xfrm>
          <a:prstGeom prst="rect">
            <a:avLst/>
          </a:prstGeom>
        </p:spPr>
        <p:txBody>
          <a:bodyPr wrap="none">
            <a:spAutoFit/>
          </a:bodyPr>
          <a:lstStyle/>
          <a:p>
            <a:pPr>
              <a:spcBef>
                <a:spcPct val="50000"/>
              </a:spcBef>
              <a:buClr>
                <a:srgbClr val="000000"/>
              </a:buClr>
              <a:buSzPct val="100000"/>
            </a:pPr>
            <a:r>
              <a:rPr lang="en-US" altLang="en-US" b="1" dirty="0">
                <a:solidFill>
                  <a:srgbClr val="000000"/>
                </a:solidFill>
              </a:rPr>
              <a:t>Schedules</a:t>
            </a:r>
          </a:p>
        </p:txBody>
      </p:sp>
      <p:pic>
        <p:nvPicPr>
          <p:cNvPr id="15" name="Grafik 10">
            <a:extLst>
              <a:ext uri="{FF2B5EF4-FFF2-40B4-BE49-F238E27FC236}">
                <a16:creationId xmlns:a16="http://schemas.microsoft.com/office/drawing/2014/main" id="{C89A0E22-4F87-4519-B2F8-EF8D00EEDBA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39127" y="1956350"/>
            <a:ext cx="889000" cy="787400"/>
          </a:xfrm>
          <a:prstGeom prst="rect">
            <a:avLst/>
          </a:prstGeom>
        </p:spPr>
      </p:pic>
      <p:sp>
        <p:nvSpPr>
          <p:cNvPr id="16" name="Rectangle 15">
            <a:extLst>
              <a:ext uri="{FF2B5EF4-FFF2-40B4-BE49-F238E27FC236}">
                <a16:creationId xmlns:a16="http://schemas.microsoft.com/office/drawing/2014/main" id="{61CB5BD0-28D7-478B-AD54-4F158D2F174B}"/>
              </a:ext>
            </a:extLst>
          </p:cNvPr>
          <p:cNvSpPr/>
          <p:nvPr/>
        </p:nvSpPr>
        <p:spPr>
          <a:xfrm>
            <a:off x="7355513" y="1933180"/>
            <a:ext cx="2981411" cy="553998"/>
          </a:xfrm>
          <a:prstGeom prst="rect">
            <a:avLst/>
          </a:prstGeom>
        </p:spPr>
        <p:txBody>
          <a:bodyPr wrap="square">
            <a:spAutoFit/>
          </a:bodyPr>
          <a:lstStyle/>
          <a:p>
            <a:pPr marL="171450" indent="-171450">
              <a:buFont typeface="Wingdings" panose="05000000000000000000" pitchFamily="2" charset="2"/>
              <a:buChar char="Ø"/>
            </a:pPr>
            <a:r>
              <a:rPr lang="en-US" sz="1000" dirty="0">
                <a:solidFill>
                  <a:srgbClr val="000000"/>
                </a:solidFill>
              </a:rPr>
              <a:t>Weekly schedules</a:t>
            </a:r>
          </a:p>
          <a:p>
            <a:pPr marL="171450" indent="-171450">
              <a:buFont typeface="Wingdings" panose="05000000000000000000" pitchFamily="2" charset="2"/>
              <a:buChar char="Ø"/>
            </a:pPr>
            <a:r>
              <a:rPr lang="en-US" sz="1000" dirty="0">
                <a:solidFill>
                  <a:srgbClr val="000000"/>
                </a:solidFill>
              </a:rPr>
              <a:t>Seasonal schedules</a:t>
            </a:r>
          </a:p>
          <a:p>
            <a:pPr marL="171450" indent="-171450">
              <a:buFont typeface="Wingdings" panose="05000000000000000000" pitchFamily="2" charset="2"/>
              <a:buChar char="Ø"/>
            </a:pPr>
            <a:r>
              <a:rPr lang="en-US" sz="1000" dirty="0">
                <a:solidFill>
                  <a:srgbClr val="000000"/>
                </a:solidFill>
              </a:rPr>
              <a:t>Exception management (bank holidays etc.)</a:t>
            </a:r>
          </a:p>
        </p:txBody>
      </p:sp>
      <p:pic>
        <p:nvPicPr>
          <p:cNvPr id="17" name="Picture 16">
            <a:extLst>
              <a:ext uri="{FF2B5EF4-FFF2-40B4-BE49-F238E27FC236}">
                <a16:creationId xmlns:a16="http://schemas.microsoft.com/office/drawing/2014/main" id="{E0C2D920-63ED-44F6-8313-6D53381604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8831" y="4109205"/>
            <a:ext cx="1965810" cy="1228631"/>
          </a:xfrm>
          <a:prstGeom prst="rect">
            <a:avLst/>
          </a:prstGeom>
        </p:spPr>
      </p:pic>
      <p:sp>
        <p:nvSpPr>
          <p:cNvPr id="18" name="Rectangle 4__">
            <a:extLst>
              <a:ext uri="{FF2B5EF4-FFF2-40B4-BE49-F238E27FC236}">
                <a16:creationId xmlns:a16="http://schemas.microsoft.com/office/drawing/2014/main" id="{F903722E-47E8-4BE8-A5F2-D51CA769EAC0}"/>
              </a:ext>
            </a:extLst>
          </p:cNvPr>
          <p:cNvSpPr/>
          <p:nvPr/>
        </p:nvSpPr>
        <p:spPr>
          <a:xfrm>
            <a:off x="480662" y="3635428"/>
            <a:ext cx="2710999" cy="369332"/>
          </a:xfrm>
          <a:prstGeom prst="rect">
            <a:avLst/>
          </a:prstGeom>
        </p:spPr>
        <p:txBody>
          <a:bodyPr wrap="none">
            <a:spAutoFit/>
          </a:bodyPr>
          <a:lstStyle/>
          <a:p>
            <a:pPr>
              <a:spcBef>
                <a:spcPct val="50000"/>
              </a:spcBef>
              <a:buClr>
                <a:srgbClr val="000000"/>
              </a:buClr>
              <a:buSzPct val="100000"/>
            </a:pPr>
            <a:r>
              <a:rPr lang="tr-TR" altLang="en-US" b="1" dirty="0" err="1">
                <a:solidFill>
                  <a:srgbClr val="000000"/>
                </a:solidFill>
              </a:rPr>
              <a:t>Fault</a:t>
            </a:r>
            <a:r>
              <a:rPr lang="tr-TR" altLang="en-US" b="1" dirty="0">
                <a:solidFill>
                  <a:srgbClr val="000000"/>
                </a:solidFill>
              </a:rPr>
              <a:t> </a:t>
            </a:r>
            <a:r>
              <a:rPr lang="tr-TR" altLang="en-US" b="1" dirty="0" err="1">
                <a:solidFill>
                  <a:srgbClr val="000000"/>
                </a:solidFill>
              </a:rPr>
              <a:t>and</a:t>
            </a:r>
            <a:r>
              <a:rPr lang="tr-TR" altLang="en-US" b="1" dirty="0">
                <a:solidFill>
                  <a:srgbClr val="000000"/>
                </a:solidFill>
              </a:rPr>
              <a:t> </a:t>
            </a:r>
            <a:r>
              <a:rPr lang="tr-TR" altLang="en-US" b="1" dirty="0" err="1">
                <a:solidFill>
                  <a:srgbClr val="000000"/>
                </a:solidFill>
              </a:rPr>
              <a:t>event</a:t>
            </a:r>
            <a:r>
              <a:rPr lang="tr-TR" altLang="en-US" b="1" dirty="0">
                <a:solidFill>
                  <a:srgbClr val="000000"/>
                </a:solidFill>
              </a:rPr>
              <a:t> </a:t>
            </a:r>
            <a:r>
              <a:rPr lang="tr-TR" altLang="en-US" b="1" dirty="0" err="1">
                <a:solidFill>
                  <a:srgbClr val="000000"/>
                </a:solidFill>
              </a:rPr>
              <a:t>history</a:t>
            </a:r>
            <a:endParaRPr lang="en-US" altLang="en-US" b="1" dirty="0">
              <a:solidFill>
                <a:srgbClr val="000000"/>
              </a:solidFill>
            </a:endParaRPr>
          </a:p>
        </p:txBody>
      </p:sp>
      <p:sp>
        <p:nvSpPr>
          <p:cNvPr id="21" name="Rectangle 20">
            <a:extLst>
              <a:ext uri="{FF2B5EF4-FFF2-40B4-BE49-F238E27FC236}">
                <a16:creationId xmlns:a16="http://schemas.microsoft.com/office/drawing/2014/main" id="{ED8A1FF3-0FB9-4EA9-90EF-174A7BECC3FB}"/>
              </a:ext>
            </a:extLst>
          </p:cNvPr>
          <p:cNvSpPr/>
          <p:nvPr/>
        </p:nvSpPr>
        <p:spPr>
          <a:xfrm>
            <a:off x="2703440" y="4093965"/>
            <a:ext cx="2404835" cy="518732"/>
          </a:xfrm>
          <a:prstGeom prst="rect">
            <a:avLst/>
          </a:prstGeom>
        </p:spPr>
        <p:txBody>
          <a:bodyPr wrap="square">
            <a:spAutoFit/>
          </a:bodyPr>
          <a:lstStyle/>
          <a:p>
            <a:pPr marL="252000" indent="-252000">
              <a:lnSpc>
                <a:spcPct val="107000"/>
              </a:lnSpc>
              <a:spcBef>
                <a:spcPts val="500"/>
              </a:spcBef>
              <a:buFont typeface="Wingdings" panose="05000000000000000000" pitchFamily="2" charset="2"/>
              <a:buChar char="Ø"/>
            </a:pPr>
            <a:r>
              <a:rPr lang="en-US" sz="1100" dirty="0">
                <a:solidFill>
                  <a:srgbClr val="000000"/>
                </a:solidFill>
                <a:latin typeface="Bosch Office Sans"/>
              </a:rPr>
              <a:t>Fault history </a:t>
            </a:r>
          </a:p>
          <a:p>
            <a:pPr marL="252000" indent="-252000">
              <a:lnSpc>
                <a:spcPct val="107000"/>
              </a:lnSpc>
              <a:spcBef>
                <a:spcPts val="500"/>
              </a:spcBef>
              <a:buFont typeface="Wingdings" panose="05000000000000000000" pitchFamily="2" charset="2"/>
              <a:buChar char="Ø"/>
            </a:pPr>
            <a:r>
              <a:rPr lang="tr-TR" sz="1100" dirty="0">
                <a:solidFill>
                  <a:srgbClr val="000000"/>
                </a:solidFill>
                <a:latin typeface="Bosch Office Sans"/>
              </a:rPr>
              <a:t>500</a:t>
            </a:r>
            <a:r>
              <a:rPr lang="en-US" sz="1100" dirty="0">
                <a:solidFill>
                  <a:srgbClr val="000000"/>
                </a:solidFill>
                <a:latin typeface="Bosch Office Sans"/>
              </a:rPr>
              <a:t> latest error </a:t>
            </a:r>
          </a:p>
        </p:txBody>
      </p:sp>
      <p:pic>
        <p:nvPicPr>
          <p:cNvPr id="22" name="Picture 21">
            <a:extLst>
              <a:ext uri="{FF2B5EF4-FFF2-40B4-BE49-F238E27FC236}">
                <a16:creationId xmlns:a16="http://schemas.microsoft.com/office/drawing/2014/main" id="{ED4A50E2-250C-4DBE-8594-52FF68B5F8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8831" y="1804396"/>
            <a:ext cx="1965810" cy="1228632"/>
          </a:xfrm>
          <a:prstGeom prst="rect">
            <a:avLst/>
          </a:prstGeom>
        </p:spPr>
      </p:pic>
      <p:sp>
        <p:nvSpPr>
          <p:cNvPr id="23" name="Rectangle 4__">
            <a:extLst>
              <a:ext uri="{FF2B5EF4-FFF2-40B4-BE49-F238E27FC236}">
                <a16:creationId xmlns:a16="http://schemas.microsoft.com/office/drawing/2014/main" id="{A5E98516-2416-4AA3-8B77-1E5B8FCF9DC3}"/>
              </a:ext>
            </a:extLst>
          </p:cNvPr>
          <p:cNvSpPr/>
          <p:nvPr/>
        </p:nvSpPr>
        <p:spPr>
          <a:xfrm>
            <a:off x="585583" y="1311982"/>
            <a:ext cx="1608133" cy="369332"/>
          </a:xfrm>
          <a:prstGeom prst="rect">
            <a:avLst/>
          </a:prstGeom>
        </p:spPr>
        <p:txBody>
          <a:bodyPr wrap="none">
            <a:spAutoFit/>
          </a:bodyPr>
          <a:lstStyle/>
          <a:p>
            <a:pPr>
              <a:spcBef>
                <a:spcPct val="50000"/>
              </a:spcBef>
              <a:buClr>
                <a:srgbClr val="000000"/>
              </a:buClr>
              <a:buSzPct val="100000"/>
            </a:pPr>
            <a:r>
              <a:rPr lang="tr-TR" altLang="en-US" b="1" dirty="0" err="1">
                <a:solidFill>
                  <a:srgbClr val="000000"/>
                </a:solidFill>
              </a:rPr>
              <a:t>Group</a:t>
            </a:r>
            <a:r>
              <a:rPr lang="tr-TR" altLang="en-US" b="1" dirty="0">
                <a:solidFill>
                  <a:srgbClr val="000000"/>
                </a:solidFill>
              </a:rPr>
              <a:t> Editor</a:t>
            </a:r>
            <a:endParaRPr lang="en-US" altLang="en-US" b="1" dirty="0">
              <a:solidFill>
                <a:srgbClr val="000000"/>
              </a:solidFill>
            </a:endParaRPr>
          </a:p>
        </p:txBody>
      </p:sp>
      <p:sp>
        <p:nvSpPr>
          <p:cNvPr id="24" name="Rectangle 23">
            <a:extLst>
              <a:ext uri="{FF2B5EF4-FFF2-40B4-BE49-F238E27FC236}">
                <a16:creationId xmlns:a16="http://schemas.microsoft.com/office/drawing/2014/main" id="{8339656C-B022-45A7-9B63-01FDD8BFCC37}"/>
              </a:ext>
            </a:extLst>
          </p:cNvPr>
          <p:cNvSpPr/>
          <p:nvPr/>
        </p:nvSpPr>
        <p:spPr>
          <a:xfrm>
            <a:off x="2710537" y="1794310"/>
            <a:ext cx="2404835" cy="518732"/>
          </a:xfrm>
          <a:prstGeom prst="rect">
            <a:avLst/>
          </a:prstGeom>
        </p:spPr>
        <p:txBody>
          <a:bodyPr wrap="square">
            <a:spAutoFit/>
          </a:bodyPr>
          <a:lstStyle/>
          <a:p>
            <a:pPr marL="252000" indent="-252000">
              <a:lnSpc>
                <a:spcPct val="107000"/>
              </a:lnSpc>
              <a:spcBef>
                <a:spcPts val="500"/>
              </a:spcBef>
              <a:buFont typeface="Wingdings" panose="05000000000000000000" pitchFamily="2" charset="2"/>
              <a:buChar char="Ø"/>
            </a:pPr>
            <a:r>
              <a:rPr lang="en-US" sz="1100" dirty="0">
                <a:solidFill>
                  <a:srgbClr val="000000"/>
                </a:solidFill>
                <a:latin typeface="Bosch Office Sans"/>
              </a:rPr>
              <a:t>Grouping Indoor Units</a:t>
            </a:r>
          </a:p>
          <a:p>
            <a:pPr marL="252000" indent="-252000">
              <a:lnSpc>
                <a:spcPct val="107000"/>
              </a:lnSpc>
              <a:spcBef>
                <a:spcPts val="500"/>
              </a:spcBef>
              <a:buFont typeface="Wingdings" panose="05000000000000000000" pitchFamily="2" charset="2"/>
              <a:buChar char="Ø"/>
            </a:pPr>
            <a:r>
              <a:rPr lang="en-US" sz="1100" dirty="0">
                <a:solidFill>
                  <a:srgbClr val="000000"/>
                </a:solidFill>
                <a:latin typeface="Bosch Office Sans"/>
              </a:rPr>
              <a:t>Renaming Indoor Units</a:t>
            </a:r>
          </a:p>
        </p:txBody>
      </p:sp>
      <p:sp>
        <p:nvSpPr>
          <p:cNvPr id="25" name="Rectangle 4__">
            <a:extLst>
              <a:ext uri="{FF2B5EF4-FFF2-40B4-BE49-F238E27FC236}">
                <a16:creationId xmlns:a16="http://schemas.microsoft.com/office/drawing/2014/main" id="{BD3C9578-7F12-4519-9285-44AB49234D46}"/>
              </a:ext>
            </a:extLst>
          </p:cNvPr>
          <p:cNvSpPr/>
          <p:nvPr/>
        </p:nvSpPr>
        <p:spPr>
          <a:xfrm>
            <a:off x="5855181" y="3547306"/>
            <a:ext cx="2210862" cy="369332"/>
          </a:xfrm>
          <a:prstGeom prst="rect">
            <a:avLst/>
          </a:prstGeom>
        </p:spPr>
        <p:txBody>
          <a:bodyPr wrap="none">
            <a:spAutoFit/>
          </a:bodyPr>
          <a:lstStyle/>
          <a:p>
            <a:pPr>
              <a:spcBef>
                <a:spcPct val="50000"/>
              </a:spcBef>
              <a:buClr>
                <a:srgbClr val="000000"/>
              </a:buClr>
              <a:buSzPct val="100000"/>
            </a:pPr>
            <a:r>
              <a:rPr lang="en-US" altLang="en-US" b="1" dirty="0">
                <a:solidFill>
                  <a:srgbClr val="000000"/>
                </a:solidFill>
              </a:rPr>
              <a:t>Permission Levels</a:t>
            </a:r>
          </a:p>
        </p:txBody>
      </p:sp>
      <p:grpSp>
        <p:nvGrpSpPr>
          <p:cNvPr id="26" name="Gruppieren 94">
            <a:extLst>
              <a:ext uri="{FF2B5EF4-FFF2-40B4-BE49-F238E27FC236}">
                <a16:creationId xmlns:a16="http://schemas.microsoft.com/office/drawing/2014/main" id="{AAAE3BBF-0BDD-4DFA-AA0C-D95476EFF690}"/>
              </a:ext>
            </a:extLst>
          </p:cNvPr>
          <p:cNvGrpSpPr>
            <a:grpSpLocks noChangeAspect="1"/>
          </p:cNvGrpSpPr>
          <p:nvPr/>
        </p:nvGrpSpPr>
        <p:grpSpPr>
          <a:xfrm>
            <a:off x="7587347" y="4282821"/>
            <a:ext cx="288000" cy="576000"/>
            <a:chOff x="5988812" y="2221306"/>
            <a:chExt cx="432000" cy="864000"/>
          </a:xfrm>
        </p:grpSpPr>
        <p:sp>
          <p:nvSpPr>
            <p:cNvPr id="27" name="Ellipse 95">
              <a:extLst>
                <a:ext uri="{FF2B5EF4-FFF2-40B4-BE49-F238E27FC236}">
                  <a16:creationId xmlns:a16="http://schemas.microsoft.com/office/drawing/2014/main" id="{E9BB1199-DAB7-4F3F-8895-AE707C07CFFC}"/>
                </a:ext>
              </a:extLst>
            </p:cNvPr>
            <p:cNvSpPr/>
            <p:nvPr/>
          </p:nvSpPr>
          <p:spPr>
            <a:xfrm>
              <a:off x="6060812" y="2221306"/>
              <a:ext cx="288000" cy="288000"/>
            </a:xfrm>
            <a:prstGeom prst="ellipse">
              <a:avLst/>
            </a:prstGeom>
            <a:noFill/>
            <a:ln w="19050" cap="flat" cmpd="sng" algn="ctr">
              <a:solidFill>
                <a:srgbClr val="08427E"/>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28" name="Gerader Verbinder 96">
              <a:extLst>
                <a:ext uri="{FF2B5EF4-FFF2-40B4-BE49-F238E27FC236}">
                  <a16:creationId xmlns:a16="http://schemas.microsoft.com/office/drawing/2014/main" id="{83951AE3-9387-49A2-BE46-A863E22FF690}"/>
                </a:ext>
              </a:extLst>
            </p:cNvPr>
            <p:cNvCxnSpPr>
              <a:stCxn id="27" idx="4"/>
            </p:cNvCxnSpPr>
            <p:nvPr/>
          </p:nvCxnSpPr>
          <p:spPr>
            <a:xfrm>
              <a:off x="6204812" y="2509306"/>
              <a:ext cx="0" cy="360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31" name="Gerader Verbinder 97">
              <a:extLst>
                <a:ext uri="{FF2B5EF4-FFF2-40B4-BE49-F238E27FC236}">
                  <a16:creationId xmlns:a16="http://schemas.microsoft.com/office/drawing/2014/main" id="{E44D8A4D-4819-473C-9BF1-171B73E02F61}"/>
                </a:ext>
              </a:extLst>
            </p:cNvPr>
            <p:cNvCxnSpPr/>
            <p:nvPr/>
          </p:nvCxnSpPr>
          <p:spPr>
            <a:xfrm>
              <a:off x="6204812" y="2869306"/>
              <a:ext cx="216000" cy="216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32" name="Gerader Verbinder 98">
              <a:extLst>
                <a:ext uri="{FF2B5EF4-FFF2-40B4-BE49-F238E27FC236}">
                  <a16:creationId xmlns:a16="http://schemas.microsoft.com/office/drawing/2014/main" id="{FCFDFAF9-4DC9-4AC2-903C-1FF3F3E0913A}"/>
                </a:ext>
              </a:extLst>
            </p:cNvPr>
            <p:cNvCxnSpPr/>
            <p:nvPr/>
          </p:nvCxnSpPr>
          <p:spPr>
            <a:xfrm flipV="1">
              <a:off x="5988812" y="2869306"/>
              <a:ext cx="216000" cy="216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33" name="Gerader Verbinder 99">
              <a:extLst>
                <a:ext uri="{FF2B5EF4-FFF2-40B4-BE49-F238E27FC236}">
                  <a16:creationId xmlns:a16="http://schemas.microsoft.com/office/drawing/2014/main" id="{1BCF0493-C53E-48D0-BDAD-253DC6834EAC}"/>
                </a:ext>
              </a:extLst>
            </p:cNvPr>
            <p:cNvCxnSpPr/>
            <p:nvPr/>
          </p:nvCxnSpPr>
          <p:spPr>
            <a:xfrm flipV="1">
              <a:off x="5988812" y="2653305"/>
              <a:ext cx="432000" cy="1"/>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grpSp>
      <p:grpSp>
        <p:nvGrpSpPr>
          <p:cNvPr id="34" name="Gruppieren 102">
            <a:extLst>
              <a:ext uri="{FF2B5EF4-FFF2-40B4-BE49-F238E27FC236}">
                <a16:creationId xmlns:a16="http://schemas.microsoft.com/office/drawing/2014/main" id="{FC5D819D-CC4C-4924-810C-61C1CA973706}"/>
              </a:ext>
            </a:extLst>
          </p:cNvPr>
          <p:cNvGrpSpPr>
            <a:grpSpLocks noChangeAspect="1"/>
          </p:cNvGrpSpPr>
          <p:nvPr/>
        </p:nvGrpSpPr>
        <p:grpSpPr>
          <a:xfrm>
            <a:off x="8195322" y="4284475"/>
            <a:ext cx="288000" cy="576000"/>
            <a:chOff x="5988812" y="2221306"/>
            <a:chExt cx="432000" cy="864000"/>
          </a:xfrm>
        </p:grpSpPr>
        <p:sp>
          <p:nvSpPr>
            <p:cNvPr id="35" name="Ellipse 103">
              <a:extLst>
                <a:ext uri="{FF2B5EF4-FFF2-40B4-BE49-F238E27FC236}">
                  <a16:creationId xmlns:a16="http://schemas.microsoft.com/office/drawing/2014/main" id="{85BE291E-91A8-41C8-A753-E1E7BED79BAA}"/>
                </a:ext>
              </a:extLst>
            </p:cNvPr>
            <p:cNvSpPr/>
            <p:nvPr/>
          </p:nvSpPr>
          <p:spPr>
            <a:xfrm>
              <a:off x="6060812" y="2221306"/>
              <a:ext cx="288000" cy="288000"/>
            </a:xfrm>
            <a:prstGeom prst="ellipse">
              <a:avLst/>
            </a:prstGeom>
            <a:noFill/>
            <a:ln w="19050" cap="flat" cmpd="sng" algn="ctr">
              <a:solidFill>
                <a:srgbClr val="08427E"/>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36" name="Gerader Verbinder 104">
              <a:extLst>
                <a:ext uri="{FF2B5EF4-FFF2-40B4-BE49-F238E27FC236}">
                  <a16:creationId xmlns:a16="http://schemas.microsoft.com/office/drawing/2014/main" id="{97A33D4F-D128-4BA8-9C6F-D28289B8AF93}"/>
                </a:ext>
              </a:extLst>
            </p:cNvPr>
            <p:cNvCxnSpPr>
              <a:stCxn id="35" idx="4"/>
            </p:cNvCxnSpPr>
            <p:nvPr/>
          </p:nvCxnSpPr>
          <p:spPr>
            <a:xfrm>
              <a:off x="6204812" y="2509306"/>
              <a:ext cx="0" cy="360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37" name="Gerader Verbinder 105">
              <a:extLst>
                <a:ext uri="{FF2B5EF4-FFF2-40B4-BE49-F238E27FC236}">
                  <a16:creationId xmlns:a16="http://schemas.microsoft.com/office/drawing/2014/main" id="{B16C0137-DF01-4641-9D16-651AB336539C}"/>
                </a:ext>
              </a:extLst>
            </p:cNvPr>
            <p:cNvCxnSpPr/>
            <p:nvPr/>
          </p:nvCxnSpPr>
          <p:spPr>
            <a:xfrm>
              <a:off x="6204812" y="2869306"/>
              <a:ext cx="216000" cy="216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38" name="Gerader Verbinder 106">
              <a:extLst>
                <a:ext uri="{FF2B5EF4-FFF2-40B4-BE49-F238E27FC236}">
                  <a16:creationId xmlns:a16="http://schemas.microsoft.com/office/drawing/2014/main" id="{B24186B1-60C5-484F-9C59-F8BDEA6A91E9}"/>
                </a:ext>
              </a:extLst>
            </p:cNvPr>
            <p:cNvCxnSpPr/>
            <p:nvPr/>
          </p:nvCxnSpPr>
          <p:spPr>
            <a:xfrm flipV="1">
              <a:off x="5988812" y="2869306"/>
              <a:ext cx="216000" cy="216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39" name="Gerader Verbinder 107">
              <a:extLst>
                <a:ext uri="{FF2B5EF4-FFF2-40B4-BE49-F238E27FC236}">
                  <a16:creationId xmlns:a16="http://schemas.microsoft.com/office/drawing/2014/main" id="{F40AE2BF-2953-43A6-8991-F95BAE47B0FC}"/>
                </a:ext>
              </a:extLst>
            </p:cNvPr>
            <p:cNvCxnSpPr/>
            <p:nvPr/>
          </p:nvCxnSpPr>
          <p:spPr>
            <a:xfrm flipV="1">
              <a:off x="5988812" y="2653305"/>
              <a:ext cx="432000" cy="1"/>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grpSp>
      <p:grpSp>
        <p:nvGrpSpPr>
          <p:cNvPr id="40" name="Gruppieren 110">
            <a:extLst>
              <a:ext uri="{FF2B5EF4-FFF2-40B4-BE49-F238E27FC236}">
                <a16:creationId xmlns:a16="http://schemas.microsoft.com/office/drawing/2014/main" id="{A01891C0-B3CC-4D12-8C8F-3574E51DEE66}"/>
              </a:ext>
            </a:extLst>
          </p:cNvPr>
          <p:cNvGrpSpPr>
            <a:grpSpLocks noChangeAspect="1"/>
          </p:cNvGrpSpPr>
          <p:nvPr/>
        </p:nvGrpSpPr>
        <p:grpSpPr>
          <a:xfrm>
            <a:off x="8801101" y="4284475"/>
            <a:ext cx="288000" cy="576000"/>
            <a:chOff x="5988812" y="2221306"/>
            <a:chExt cx="432000" cy="864000"/>
          </a:xfrm>
        </p:grpSpPr>
        <p:sp>
          <p:nvSpPr>
            <p:cNvPr id="41" name="Ellipse 111">
              <a:extLst>
                <a:ext uri="{FF2B5EF4-FFF2-40B4-BE49-F238E27FC236}">
                  <a16:creationId xmlns:a16="http://schemas.microsoft.com/office/drawing/2014/main" id="{EBA053DB-6F4F-465F-A683-4800B56213D0}"/>
                </a:ext>
              </a:extLst>
            </p:cNvPr>
            <p:cNvSpPr/>
            <p:nvPr/>
          </p:nvSpPr>
          <p:spPr>
            <a:xfrm>
              <a:off x="6060812" y="2221306"/>
              <a:ext cx="288000" cy="288000"/>
            </a:xfrm>
            <a:prstGeom prst="ellipse">
              <a:avLst/>
            </a:prstGeom>
            <a:noFill/>
            <a:ln w="19050" cap="flat" cmpd="sng" algn="ctr">
              <a:solidFill>
                <a:srgbClr val="08427E"/>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42" name="Gerader Verbinder 112">
              <a:extLst>
                <a:ext uri="{FF2B5EF4-FFF2-40B4-BE49-F238E27FC236}">
                  <a16:creationId xmlns:a16="http://schemas.microsoft.com/office/drawing/2014/main" id="{E5D21B55-87D4-4CA9-B850-D830BF8FE993}"/>
                </a:ext>
              </a:extLst>
            </p:cNvPr>
            <p:cNvCxnSpPr>
              <a:stCxn id="41" idx="4"/>
            </p:cNvCxnSpPr>
            <p:nvPr/>
          </p:nvCxnSpPr>
          <p:spPr>
            <a:xfrm>
              <a:off x="6204812" y="2509306"/>
              <a:ext cx="0" cy="360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43" name="Gerader Verbinder 113">
              <a:extLst>
                <a:ext uri="{FF2B5EF4-FFF2-40B4-BE49-F238E27FC236}">
                  <a16:creationId xmlns:a16="http://schemas.microsoft.com/office/drawing/2014/main" id="{C27E0E0F-B355-47F4-9600-ACAD7390277D}"/>
                </a:ext>
              </a:extLst>
            </p:cNvPr>
            <p:cNvCxnSpPr/>
            <p:nvPr/>
          </p:nvCxnSpPr>
          <p:spPr>
            <a:xfrm>
              <a:off x="6204812" y="2869306"/>
              <a:ext cx="216000" cy="216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44" name="Gerader Verbinder 114">
              <a:extLst>
                <a:ext uri="{FF2B5EF4-FFF2-40B4-BE49-F238E27FC236}">
                  <a16:creationId xmlns:a16="http://schemas.microsoft.com/office/drawing/2014/main" id="{3ABEA930-6485-4FF5-AE30-3A338AB7E3A4}"/>
                </a:ext>
              </a:extLst>
            </p:cNvPr>
            <p:cNvCxnSpPr/>
            <p:nvPr/>
          </p:nvCxnSpPr>
          <p:spPr>
            <a:xfrm flipV="1">
              <a:off x="5988812" y="2869306"/>
              <a:ext cx="216000" cy="216000"/>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cxnSp>
          <p:nvCxnSpPr>
            <p:cNvPr id="45" name="Gerader Verbinder 115">
              <a:extLst>
                <a:ext uri="{FF2B5EF4-FFF2-40B4-BE49-F238E27FC236}">
                  <a16:creationId xmlns:a16="http://schemas.microsoft.com/office/drawing/2014/main" id="{B0D6221D-90CD-4CFF-BBC8-1DF8B2CB63C1}"/>
                </a:ext>
              </a:extLst>
            </p:cNvPr>
            <p:cNvCxnSpPr/>
            <p:nvPr/>
          </p:nvCxnSpPr>
          <p:spPr>
            <a:xfrm flipV="1">
              <a:off x="5988812" y="2653305"/>
              <a:ext cx="432000" cy="1"/>
            </a:xfrm>
            <a:prstGeom prst="line">
              <a:avLst/>
            </a:prstGeom>
            <a:ln w="19050">
              <a:solidFill>
                <a:srgbClr val="08427E"/>
              </a:solidFill>
            </a:ln>
          </p:spPr>
          <p:style>
            <a:lnRef idx="1">
              <a:schemeClr val="accent1"/>
            </a:lnRef>
            <a:fillRef idx="0">
              <a:schemeClr val="accent1"/>
            </a:fillRef>
            <a:effectRef idx="0">
              <a:schemeClr val="accent1"/>
            </a:effectRef>
            <a:fontRef idx="minor">
              <a:schemeClr val="tx1"/>
            </a:fontRef>
          </p:style>
        </p:cxnSp>
      </p:grpSp>
      <p:pic>
        <p:nvPicPr>
          <p:cNvPr id="46" name="Picture 135____">
            <a:extLst>
              <a:ext uri="{FF2B5EF4-FFF2-40B4-BE49-F238E27FC236}">
                <a16:creationId xmlns:a16="http://schemas.microsoft.com/office/drawing/2014/main" id="{C90D0A87-C6E0-4E2E-8066-55632ED499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7010" y="4109205"/>
            <a:ext cx="1440000" cy="972972"/>
          </a:xfrm>
          <a:prstGeom prst="rect">
            <a:avLst/>
          </a:prstGeom>
          <a:ln>
            <a:noFill/>
          </a:ln>
          <a:effectLst>
            <a:outerShdw blurRad="190500" algn="tl" rotWithShape="0">
              <a:srgbClr val="000000">
                <a:alpha val="70000"/>
              </a:srgbClr>
            </a:outerShdw>
          </a:effectLst>
        </p:spPr>
      </p:pic>
      <p:sp>
        <p:nvSpPr>
          <p:cNvPr id="47" name="TextBox 46">
            <a:extLst>
              <a:ext uri="{FF2B5EF4-FFF2-40B4-BE49-F238E27FC236}">
                <a16:creationId xmlns:a16="http://schemas.microsoft.com/office/drawing/2014/main" id="{4F85DD47-D3F1-4EC4-9312-7827EDBC5165}"/>
              </a:ext>
            </a:extLst>
          </p:cNvPr>
          <p:cNvSpPr txBox="1"/>
          <p:nvPr/>
        </p:nvSpPr>
        <p:spPr>
          <a:xfrm>
            <a:off x="7512032" y="4979074"/>
            <a:ext cx="2619225" cy="346696"/>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en-US" sz="1100" b="0" i="0" u="none" strike="noStrike" kern="0" cap="none" spc="0" normalizeH="0" baseline="0" noProof="0" dirty="0">
                <a:ln>
                  <a:noFill/>
                </a:ln>
                <a:solidFill>
                  <a:srgbClr val="000000"/>
                </a:solidFill>
                <a:effectLst/>
                <a:uLnTx/>
                <a:uFillTx/>
              </a:rPr>
              <a:t>Low</a:t>
            </a:r>
            <a:r>
              <a:rPr lang="en-US" sz="1100" kern="0" dirty="0">
                <a:solidFill>
                  <a:srgbClr val="000000"/>
                </a:solidFill>
              </a:rPr>
              <a:t>-Mid-High permission levels</a:t>
            </a:r>
            <a:endParaRPr kumimoji="0" lang="en-US" sz="1100" b="0" i="0" u="none" strike="noStrike" kern="0" cap="none" spc="0" normalizeH="0" baseline="0" noProof="0" dirty="0" err="1">
              <a:ln>
                <a:noFill/>
              </a:ln>
              <a:solidFill>
                <a:srgbClr val="000000"/>
              </a:solidFill>
              <a:effectLst/>
              <a:uLnTx/>
              <a:uFillTx/>
            </a:endParaRPr>
          </a:p>
        </p:txBody>
      </p:sp>
      <p:sp>
        <p:nvSpPr>
          <p:cNvPr id="48" name="TextBox 47">
            <a:extLst>
              <a:ext uri="{FF2B5EF4-FFF2-40B4-BE49-F238E27FC236}">
                <a16:creationId xmlns:a16="http://schemas.microsoft.com/office/drawing/2014/main" id="{2C70EC8D-2B92-42E7-888C-394B094A8720}"/>
              </a:ext>
            </a:extLst>
          </p:cNvPr>
          <p:cNvSpPr txBox="1"/>
          <p:nvPr/>
        </p:nvSpPr>
        <p:spPr>
          <a:xfrm>
            <a:off x="7551998" y="3963743"/>
            <a:ext cx="475913" cy="240686"/>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900" b="0" i="0" u="none" strike="noStrike" kern="0" cap="none" spc="0" normalizeH="0" baseline="0" noProof="0" dirty="0">
                <a:ln>
                  <a:noFill/>
                </a:ln>
                <a:solidFill>
                  <a:srgbClr val="000000"/>
                </a:solidFill>
                <a:effectLst/>
                <a:uLnTx/>
                <a:uFillTx/>
              </a:rPr>
              <a:t>User</a:t>
            </a:r>
            <a:r>
              <a:rPr kumimoji="0" lang="tr-TR" sz="900" b="0" i="0" u="none" strike="noStrike" kern="0" cap="none" spc="0" normalizeH="0" noProof="0" dirty="0">
                <a:ln>
                  <a:noFill/>
                </a:ln>
                <a:solidFill>
                  <a:srgbClr val="000000"/>
                </a:solidFill>
                <a:effectLst/>
                <a:uLnTx/>
                <a:uFillTx/>
              </a:rPr>
              <a:t> Level</a:t>
            </a:r>
            <a:endParaRPr kumimoji="0" lang="en-US" sz="900" b="0" i="0" u="none" strike="noStrike" kern="0" cap="none" spc="0" normalizeH="0" baseline="0" noProof="0" dirty="0" err="1">
              <a:ln>
                <a:noFill/>
              </a:ln>
              <a:solidFill>
                <a:srgbClr val="000000"/>
              </a:solidFill>
              <a:effectLst/>
              <a:uLnTx/>
              <a:uFillTx/>
            </a:endParaRPr>
          </a:p>
        </p:txBody>
      </p:sp>
      <p:sp>
        <p:nvSpPr>
          <p:cNvPr id="49" name="TextBox 48">
            <a:extLst>
              <a:ext uri="{FF2B5EF4-FFF2-40B4-BE49-F238E27FC236}">
                <a16:creationId xmlns:a16="http://schemas.microsoft.com/office/drawing/2014/main" id="{D7CF7243-B104-435D-AA8C-D5ED51149091}"/>
              </a:ext>
            </a:extLst>
          </p:cNvPr>
          <p:cNvSpPr txBox="1"/>
          <p:nvPr/>
        </p:nvSpPr>
        <p:spPr>
          <a:xfrm>
            <a:off x="8076679" y="3957772"/>
            <a:ext cx="513470" cy="238332"/>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lang="tr-TR" sz="900" kern="0" dirty="0" err="1">
                <a:solidFill>
                  <a:srgbClr val="000000"/>
                </a:solidFill>
              </a:rPr>
              <a:t>Expert</a:t>
            </a:r>
            <a:r>
              <a:rPr lang="tr-TR" sz="900" kern="0" dirty="0">
                <a:solidFill>
                  <a:srgbClr val="000000"/>
                </a:solidFill>
              </a:rPr>
              <a:t> Level</a:t>
            </a:r>
            <a:endParaRPr kumimoji="0" lang="en-US" sz="900" b="0" i="0" u="none" strike="noStrike" kern="0" cap="none" spc="0" normalizeH="0" baseline="0" noProof="0" dirty="0" err="1">
              <a:ln>
                <a:noFill/>
              </a:ln>
              <a:solidFill>
                <a:srgbClr val="000000"/>
              </a:solidFill>
              <a:effectLst/>
              <a:uLnTx/>
              <a:uFillTx/>
            </a:endParaRPr>
          </a:p>
        </p:txBody>
      </p:sp>
      <p:sp>
        <p:nvSpPr>
          <p:cNvPr id="50" name="TextBox 49">
            <a:extLst>
              <a:ext uri="{FF2B5EF4-FFF2-40B4-BE49-F238E27FC236}">
                <a16:creationId xmlns:a16="http://schemas.microsoft.com/office/drawing/2014/main" id="{CB215435-7CF4-4EF6-8E89-5687E132263B}"/>
              </a:ext>
            </a:extLst>
          </p:cNvPr>
          <p:cNvSpPr txBox="1"/>
          <p:nvPr/>
        </p:nvSpPr>
        <p:spPr>
          <a:xfrm>
            <a:off x="8742052" y="3964484"/>
            <a:ext cx="326940" cy="171663"/>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lang="tr-TR" sz="900" kern="0" dirty="0" err="1">
                <a:solidFill>
                  <a:srgbClr val="000000"/>
                </a:solidFill>
              </a:rPr>
              <a:t>Admin</a:t>
            </a:r>
            <a:endParaRPr kumimoji="0" lang="en-US" sz="900" b="0" i="0" u="none" strike="noStrike" kern="0" cap="none" spc="0" normalizeH="0" baseline="0" noProof="0" dirty="0" err="1">
              <a:ln>
                <a:noFill/>
              </a:ln>
              <a:solidFill>
                <a:srgbClr val="000000"/>
              </a:solidFill>
              <a:effectLst/>
              <a:uLnTx/>
              <a:uFillTx/>
            </a:endParaRPr>
          </a:p>
        </p:txBody>
      </p:sp>
      <p:sp>
        <p:nvSpPr>
          <p:cNvPr id="51" name="Slide Number Placeholder 3">
            <a:extLst>
              <a:ext uri="{FF2B5EF4-FFF2-40B4-BE49-F238E27FC236}">
                <a16:creationId xmlns:a16="http://schemas.microsoft.com/office/drawing/2014/main" id="{C349C99E-1DE6-4B49-A49D-3B7A1BA08B5B}"/>
              </a:ext>
            </a:extLst>
          </p:cNvPr>
          <p:cNvSpPr txBox="1">
            <a:spLocks/>
          </p:cNvSpPr>
          <p:nvPr/>
        </p:nvSpPr>
        <p:spPr>
          <a:xfrm>
            <a:off x="419100" y="5781040"/>
            <a:ext cx="288290" cy="4102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1"/>
          </a:p>
        </p:txBody>
      </p:sp>
      <p:sp>
        <p:nvSpPr>
          <p:cNvPr id="5" name="Title 4">
            <a:extLst>
              <a:ext uri="{FF2B5EF4-FFF2-40B4-BE49-F238E27FC236}">
                <a16:creationId xmlns:a16="http://schemas.microsoft.com/office/drawing/2014/main" id="{7E22E579-4EEA-4819-B8F7-82500D2644B5}"/>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297289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custDataLst>
              <p:tags r:id="rId2"/>
            </p:custDataLst>
          </p:nvPr>
        </p:nvSpPr>
        <p:spPr>
          <a:xfrm>
            <a:off x="1629886" y="1295400"/>
            <a:ext cx="7708900" cy="416814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buFont typeface="Wingdings 3" panose="05040102010807070707" pitchFamily="18" charset="2"/>
              <a:buChar char=""/>
            </a:pPr>
            <a:r>
              <a:rPr lang="tr-TR" dirty="0">
                <a:solidFill>
                  <a:srgbClr val="000000"/>
                </a:solidFill>
              </a:rPr>
              <a:t>Extended range of outdoor ambient temperature operation </a:t>
            </a:r>
            <a:endParaRPr lang="en-US" dirty="0">
              <a:solidFill>
                <a:srgbClr val="000000"/>
              </a:solidFill>
            </a:endParaRPr>
          </a:p>
        </p:txBody>
      </p:sp>
      <p:grpSp>
        <p:nvGrpSpPr>
          <p:cNvPr id="16" name="Group 15"/>
          <p:cNvGrpSpPr/>
          <p:nvPr/>
        </p:nvGrpSpPr>
        <p:grpSpPr>
          <a:xfrm>
            <a:off x="3259377" y="2464474"/>
            <a:ext cx="5101698" cy="456994"/>
            <a:chOff x="1403350" y="2605787"/>
            <a:chExt cx="5156443" cy="474133"/>
          </a:xfrm>
        </p:grpSpPr>
        <p:sp>
          <p:nvSpPr>
            <p:cNvPr id="17" name="左右箭头 5"/>
            <p:cNvSpPr>
              <a:spLocks/>
            </p:cNvSpPr>
            <p:nvPr/>
          </p:nvSpPr>
          <p:spPr bwMode="auto">
            <a:xfrm>
              <a:off x="1403350" y="2605787"/>
              <a:ext cx="5156443" cy="474133"/>
            </a:xfrm>
            <a:prstGeom prst="leftRightArrow">
              <a:avLst>
                <a:gd name="adj1" fmla="val 80000"/>
                <a:gd name="adj2" fmla="val 50000"/>
              </a:avLst>
            </a:prstGeom>
            <a:solidFill>
              <a:srgbClr val="0E78C5"/>
            </a:solidFill>
            <a:ln>
              <a:noFill/>
            </a:ln>
            <a:effectLst>
              <a:outerShdw blurRad="63500" sx="102000" sy="102000" algn="ctr" rotWithShape="0">
                <a:prstClr val="black">
                  <a:alpha val="40000"/>
                </a:prstClr>
              </a:outerShdw>
            </a:effectLst>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endParaRPr lang="zh-CN" altLang="en-US" sz="1446" dirty="0">
                <a:solidFill>
                  <a:schemeClr val="bg1"/>
                </a:solidFill>
                <a:latin typeface="Bosch Office Sans" panose="020B0604020202020204" pitchFamily="34" charset="-94"/>
                <a:cs typeface="Arial" pitchFamily="34" charset="0"/>
              </a:endParaRPr>
            </a:p>
          </p:txBody>
        </p:sp>
        <p:sp>
          <p:nvSpPr>
            <p:cNvPr id="18" name="矩形 83"/>
            <p:cNvSpPr>
              <a:spLocks/>
            </p:cNvSpPr>
            <p:nvPr/>
          </p:nvSpPr>
          <p:spPr bwMode="auto">
            <a:xfrm>
              <a:off x="1753166" y="2672462"/>
              <a:ext cx="699522" cy="325966"/>
            </a:xfrm>
            <a:prstGeom prst="rect">
              <a:avLst/>
            </a:prstGeom>
            <a:solidFill>
              <a:srgbClr val="0E78C5"/>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defRPr/>
              </a:pPr>
              <a:r>
                <a:rPr lang="en-US" altLang="zh-CN" sz="1350" dirty="0">
                  <a:solidFill>
                    <a:srgbClr val="FFFFFF"/>
                  </a:solidFill>
                  <a:latin typeface="Bosch Office Sans" panose="020B0604020202020204" pitchFamily="34" charset="0"/>
                  <a:cs typeface="Arial" pitchFamily="34" charset="0"/>
                </a:rPr>
                <a:t>-</a:t>
              </a:r>
              <a:r>
                <a:rPr lang="tr-TR" altLang="zh-CN" sz="1350" dirty="0">
                  <a:solidFill>
                    <a:srgbClr val="FFFFFF"/>
                  </a:solidFill>
                  <a:latin typeface="Bosch Office Sans" panose="020B0604020202020204" pitchFamily="34" charset="0"/>
                  <a:cs typeface="Arial" pitchFamily="34" charset="0"/>
                </a:rPr>
                <a:t>5</a:t>
              </a:r>
              <a:r>
                <a:rPr lang="en-US" altLang="zh-CN" sz="1350" dirty="0">
                  <a:solidFill>
                    <a:srgbClr val="FFFFFF"/>
                  </a:solidFill>
                  <a:latin typeface="Bosch Office Sans" panose="020B0604020202020204" pitchFamily="34" charset="0"/>
                  <a:cs typeface="Arial" pitchFamily="34" charset="0"/>
                </a:rPr>
                <a:t>˚C</a:t>
              </a:r>
              <a:endParaRPr lang="zh-CN" altLang="en-US" sz="1350" dirty="0">
                <a:solidFill>
                  <a:srgbClr val="FFFFFF"/>
                </a:solidFill>
                <a:latin typeface="Bosch Office Sans" panose="020B0604020202020204" pitchFamily="34" charset="0"/>
                <a:cs typeface="Arial" pitchFamily="34" charset="0"/>
              </a:endParaRPr>
            </a:p>
          </p:txBody>
        </p:sp>
        <p:sp>
          <p:nvSpPr>
            <p:cNvPr id="19" name="矩形 84"/>
            <p:cNvSpPr>
              <a:spLocks/>
            </p:cNvSpPr>
            <p:nvPr/>
          </p:nvSpPr>
          <p:spPr bwMode="auto">
            <a:xfrm>
              <a:off x="5510455" y="2672462"/>
              <a:ext cx="887004" cy="325966"/>
            </a:xfrm>
            <a:prstGeom prst="rect">
              <a:avLst/>
            </a:prstGeom>
            <a:solidFill>
              <a:srgbClr val="0E78C5"/>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r">
                <a:defRPr/>
              </a:pPr>
              <a:r>
                <a:rPr lang="tr-TR" altLang="zh-CN" sz="1450" dirty="0">
                  <a:solidFill>
                    <a:srgbClr val="FFFFFF"/>
                  </a:solidFill>
                  <a:latin typeface="Bosch Office Sans" panose="020B0604020202020204" pitchFamily="34" charset="0"/>
                  <a:cs typeface="Arial" pitchFamily="34" charset="0"/>
                </a:rPr>
                <a:t>+</a:t>
              </a:r>
              <a:r>
                <a:rPr lang="en-US" altLang="zh-CN" sz="1450" dirty="0">
                  <a:solidFill>
                    <a:srgbClr val="FFFFFF"/>
                  </a:solidFill>
                  <a:latin typeface="Bosch Office Sans" panose="020B0604020202020204" pitchFamily="34" charset="0"/>
                  <a:cs typeface="Arial" pitchFamily="34" charset="0"/>
                </a:rPr>
                <a:t>48˚C</a:t>
              </a:r>
              <a:endParaRPr lang="zh-CN" altLang="en-US" sz="1450" dirty="0">
                <a:solidFill>
                  <a:srgbClr val="FFFFFF"/>
                </a:solidFill>
                <a:latin typeface="Bosch Office Sans" panose="020B0604020202020204" pitchFamily="34" charset="0"/>
                <a:cs typeface="Arial" pitchFamily="34" charset="0"/>
              </a:endParaRPr>
            </a:p>
          </p:txBody>
        </p:sp>
        <p:sp>
          <p:nvSpPr>
            <p:cNvPr id="20" name="矩形 87"/>
            <p:cNvSpPr>
              <a:spLocks/>
            </p:cNvSpPr>
            <p:nvPr/>
          </p:nvSpPr>
          <p:spPr bwMode="auto">
            <a:xfrm>
              <a:off x="2630412" y="2672544"/>
              <a:ext cx="2702319" cy="325966"/>
            </a:xfrm>
            <a:prstGeom prst="rect">
              <a:avLst/>
            </a:prstGeom>
            <a:solidFill>
              <a:srgbClr val="0E78C5"/>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1450" dirty="0">
                  <a:solidFill>
                    <a:srgbClr val="FFFFFF"/>
                  </a:solidFill>
                  <a:latin typeface="Bosch Office Sans" panose="020B0604020202020204" pitchFamily="34" charset="0"/>
                  <a:cs typeface="Arial" pitchFamily="34" charset="0"/>
                </a:rPr>
                <a:t>Cooling mode range</a:t>
              </a:r>
              <a:endParaRPr lang="zh-CN" altLang="en-US" sz="1450" dirty="0">
                <a:solidFill>
                  <a:srgbClr val="FFFFFF"/>
                </a:solidFill>
                <a:latin typeface="Bosch Office Sans" panose="020B0604020202020204" pitchFamily="34" charset="0"/>
                <a:cs typeface="Arial" pitchFamily="34" charset="0"/>
              </a:endParaRPr>
            </a:p>
          </p:txBody>
        </p:sp>
      </p:grpSp>
      <p:grpSp>
        <p:nvGrpSpPr>
          <p:cNvPr id="21" name="Group 20"/>
          <p:cNvGrpSpPr/>
          <p:nvPr/>
        </p:nvGrpSpPr>
        <p:grpSpPr>
          <a:xfrm>
            <a:off x="1745064" y="3310910"/>
            <a:ext cx="4352000" cy="456994"/>
            <a:chOff x="1403350" y="3847126"/>
            <a:chExt cx="5156443" cy="474133"/>
          </a:xfrm>
        </p:grpSpPr>
        <p:sp>
          <p:nvSpPr>
            <p:cNvPr id="22" name="左右箭头 5_"/>
            <p:cNvSpPr>
              <a:spLocks/>
            </p:cNvSpPr>
            <p:nvPr/>
          </p:nvSpPr>
          <p:spPr bwMode="auto">
            <a:xfrm>
              <a:off x="1403350" y="3847126"/>
              <a:ext cx="5156443" cy="474133"/>
            </a:xfrm>
            <a:prstGeom prst="leftRightArrow">
              <a:avLst>
                <a:gd name="adj1" fmla="val 80000"/>
                <a:gd name="adj2" fmla="val 50000"/>
              </a:avLst>
            </a:prstGeom>
            <a:solidFill>
              <a:srgbClr val="D70012"/>
            </a:solidFill>
            <a:ln>
              <a:noFill/>
            </a:ln>
            <a:effectLst>
              <a:outerShdw blurRad="63500" sx="102000" sy="102000" algn="ctr" rotWithShape="0">
                <a:prstClr val="black">
                  <a:alpha val="40000"/>
                </a:prstClr>
              </a:outerShdw>
            </a:effectLst>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endParaRPr lang="zh-CN" altLang="en-US" sz="1446" dirty="0">
                <a:solidFill>
                  <a:schemeClr val="bg1"/>
                </a:solidFill>
                <a:latin typeface="Bosch Office Sans" panose="020B0604020202020204" pitchFamily="34" charset="-94"/>
                <a:cs typeface="Arial" pitchFamily="34" charset="0"/>
              </a:endParaRPr>
            </a:p>
          </p:txBody>
        </p:sp>
        <p:sp>
          <p:nvSpPr>
            <p:cNvPr id="23" name="矩形 83_"/>
            <p:cNvSpPr>
              <a:spLocks/>
            </p:cNvSpPr>
            <p:nvPr/>
          </p:nvSpPr>
          <p:spPr bwMode="auto">
            <a:xfrm>
              <a:off x="1753166" y="3913801"/>
              <a:ext cx="760008" cy="325966"/>
            </a:xfrm>
            <a:prstGeom prst="rect">
              <a:avLst/>
            </a:prstGeom>
            <a:solidFill>
              <a:srgbClr val="D70012"/>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defRPr/>
              </a:pPr>
              <a:r>
                <a:rPr lang="en-US" altLang="zh-CN" sz="1350" dirty="0">
                  <a:solidFill>
                    <a:srgbClr val="FFFFFF"/>
                  </a:solidFill>
                  <a:latin typeface="Bosch Office Sans" panose="020B0604020202020204" pitchFamily="34" charset="0"/>
                  <a:cs typeface="Arial" pitchFamily="34" charset="0"/>
                </a:rPr>
                <a:t>-</a:t>
              </a:r>
              <a:r>
                <a:rPr lang="tr-TR" altLang="zh-CN" sz="1350" dirty="0">
                  <a:solidFill>
                    <a:srgbClr val="FFFFFF"/>
                  </a:solidFill>
                  <a:latin typeface="Bosch Office Sans" panose="020B0604020202020204" pitchFamily="34" charset="0"/>
                  <a:cs typeface="Arial" pitchFamily="34" charset="0"/>
                </a:rPr>
                <a:t>23</a:t>
              </a:r>
              <a:r>
                <a:rPr lang="en-US" altLang="zh-CN" sz="1350" dirty="0">
                  <a:solidFill>
                    <a:srgbClr val="FFFFFF"/>
                  </a:solidFill>
                  <a:latin typeface="Bosch Office Sans" panose="020B0604020202020204" pitchFamily="34" charset="0"/>
                  <a:cs typeface="Arial" pitchFamily="34" charset="0"/>
                </a:rPr>
                <a:t>˚C</a:t>
              </a:r>
              <a:endParaRPr lang="zh-CN" altLang="en-US" sz="1350" dirty="0">
                <a:solidFill>
                  <a:srgbClr val="FFFFFF"/>
                </a:solidFill>
                <a:latin typeface="Bosch Office Sans" panose="020B0604020202020204" pitchFamily="34" charset="0"/>
                <a:cs typeface="Arial" pitchFamily="34" charset="0"/>
              </a:endParaRPr>
            </a:p>
          </p:txBody>
        </p:sp>
        <p:sp>
          <p:nvSpPr>
            <p:cNvPr id="24" name="矩形 84_"/>
            <p:cNvSpPr>
              <a:spLocks/>
            </p:cNvSpPr>
            <p:nvPr/>
          </p:nvSpPr>
          <p:spPr bwMode="auto">
            <a:xfrm>
              <a:off x="5510455" y="3913801"/>
              <a:ext cx="887004" cy="325966"/>
            </a:xfrm>
            <a:prstGeom prst="rect">
              <a:avLst/>
            </a:prstGeom>
            <a:solidFill>
              <a:srgbClr val="D70012"/>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r">
                <a:defRPr/>
              </a:pPr>
              <a:r>
                <a:rPr lang="tr-TR" altLang="zh-CN" sz="1450" dirty="0">
                  <a:solidFill>
                    <a:srgbClr val="FFFFFF"/>
                  </a:solidFill>
                  <a:latin typeface="Bosch Office Sans" panose="020B0604020202020204" pitchFamily="34" charset="0"/>
                  <a:cs typeface="Arial" pitchFamily="34" charset="0"/>
                </a:rPr>
                <a:t>+24</a:t>
              </a:r>
              <a:r>
                <a:rPr lang="en-US" altLang="zh-CN" sz="1450" dirty="0">
                  <a:solidFill>
                    <a:srgbClr val="FFFFFF"/>
                  </a:solidFill>
                  <a:latin typeface="Bosch Office Sans" panose="020B0604020202020204" pitchFamily="34" charset="0"/>
                  <a:cs typeface="Arial" pitchFamily="34" charset="0"/>
                </a:rPr>
                <a:t>˚C</a:t>
              </a:r>
              <a:endParaRPr lang="zh-CN" altLang="en-US" sz="1450" dirty="0">
                <a:solidFill>
                  <a:srgbClr val="FFFFFF"/>
                </a:solidFill>
                <a:latin typeface="Bosch Office Sans" panose="020B0604020202020204" pitchFamily="34" charset="0"/>
                <a:cs typeface="Arial" pitchFamily="34" charset="0"/>
              </a:endParaRPr>
            </a:p>
          </p:txBody>
        </p:sp>
        <p:sp>
          <p:nvSpPr>
            <p:cNvPr id="25" name="矩形 87_"/>
            <p:cNvSpPr>
              <a:spLocks/>
            </p:cNvSpPr>
            <p:nvPr/>
          </p:nvSpPr>
          <p:spPr bwMode="auto">
            <a:xfrm>
              <a:off x="2630409" y="3913883"/>
              <a:ext cx="2702321" cy="325966"/>
            </a:xfrm>
            <a:prstGeom prst="rect">
              <a:avLst/>
            </a:prstGeom>
            <a:solidFill>
              <a:srgbClr val="D70012"/>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tr-TR" altLang="zh-CN" sz="1450" dirty="0">
                  <a:solidFill>
                    <a:srgbClr val="FFFFFF"/>
                  </a:solidFill>
                  <a:latin typeface="Bosch Office Sans" panose="020B0604020202020204" pitchFamily="34" charset="0"/>
                  <a:cs typeface="Arial" pitchFamily="34" charset="0"/>
                </a:rPr>
                <a:t>Heating</a:t>
              </a:r>
              <a:r>
                <a:rPr lang="en-US" altLang="zh-CN" sz="1450" dirty="0">
                  <a:solidFill>
                    <a:srgbClr val="FFFFFF"/>
                  </a:solidFill>
                  <a:latin typeface="Bosch Office Sans" panose="020B0604020202020204" pitchFamily="34" charset="0"/>
                  <a:cs typeface="Arial" pitchFamily="34" charset="0"/>
                </a:rPr>
                <a:t> mode range</a:t>
              </a:r>
              <a:endParaRPr lang="zh-CN" altLang="en-US" sz="1450" dirty="0">
                <a:solidFill>
                  <a:srgbClr val="FFFFFF"/>
                </a:solidFill>
                <a:latin typeface="Bosch Office Sans" panose="020B0604020202020204" pitchFamily="34" charset="0"/>
                <a:cs typeface="Arial" pitchFamily="34" charset="0"/>
              </a:endParaRPr>
            </a:p>
          </p:txBody>
        </p:sp>
      </p:grpSp>
      <p:grpSp>
        <p:nvGrpSpPr>
          <p:cNvPr id="26" name="组合 14"/>
          <p:cNvGrpSpPr/>
          <p:nvPr/>
        </p:nvGrpSpPr>
        <p:grpSpPr>
          <a:xfrm>
            <a:off x="1628923" y="4168611"/>
            <a:ext cx="7748498" cy="946975"/>
            <a:chOff x="138222" y="5059812"/>
            <a:chExt cx="8826264" cy="529433"/>
          </a:xfrm>
        </p:grpSpPr>
        <p:cxnSp>
          <p:nvCxnSpPr>
            <p:cNvPr id="27" name="直接箭头连接符 24"/>
            <p:cNvCxnSpPr>
              <a:cxnSpLocks/>
            </p:cNvCxnSpPr>
            <p:nvPr/>
          </p:nvCxnSpPr>
          <p:spPr bwMode="auto">
            <a:xfrm>
              <a:off x="270517" y="5211415"/>
              <a:ext cx="8693969" cy="0"/>
            </a:xfrm>
            <a:prstGeom prst="straightConnector1">
              <a:avLst/>
            </a:prstGeom>
            <a:solidFill>
              <a:srgbClr val="032B7B"/>
            </a:solidFill>
            <a:ln w="25400" cmpd="sng">
              <a:solidFill>
                <a:srgbClr val="002060"/>
              </a:solidFill>
              <a:tailEnd type="triangle" w="med" len="lg"/>
            </a:ln>
          </p:spPr>
          <p:style>
            <a:lnRef idx="1">
              <a:srgbClr val="3F136C"/>
            </a:lnRef>
            <a:fillRef idx="0">
              <a:srgbClr val="3F136C"/>
            </a:fillRef>
            <a:effectRef idx="0">
              <a:srgbClr val="3F136C"/>
            </a:effectRef>
            <a:fontRef idx="minor">
              <a:schemeClr val="tx1"/>
            </a:fontRef>
          </p:style>
        </p:cxnSp>
        <p:cxnSp>
          <p:nvCxnSpPr>
            <p:cNvPr id="28" name="直接连接符 30"/>
            <p:cNvCxnSpPr>
              <a:cxnSpLocks/>
            </p:cNvCxnSpPr>
            <p:nvPr/>
          </p:nvCxnSpPr>
          <p:spPr bwMode="auto">
            <a:xfrm rot="5400000">
              <a:off x="2471953" y="5179666"/>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29" name="直接连接符 33"/>
            <p:cNvCxnSpPr>
              <a:cxnSpLocks/>
            </p:cNvCxnSpPr>
            <p:nvPr/>
          </p:nvCxnSpPr>
          <p:spPr bwMode="auto">
            <a:xfrm rot="5400000">
              <a:off x="3024648"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0" name="直接连接符 34"/>
            <p:cNvCxnSpPr>
              <a:cxnSpLocks/>
            </p:cNvCxnSpPr>
            <p:nvPr/>
          </p:nvCxnSpPr>
          <p:spPr bwMode="auto">
            <a:xfrm rot="5400000">
              <a:off x="3578802"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1" name="直接连接符 35"/>
            <p:cNvCxnSpPr>
              <a:cxnSpLocks/>
            </p:cNvCxnSpPr>
            <p:nvPr/>
          </p:nvCxnSpPr>
          <p:spPr bwMode="auto">
            <a:xfrm rot="5400000">
              <a:off x="4131495"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2" name="直接连接符 36"/>
            <p:cNvCxnSpPr>
              <a:cxnSpLocks/>
            </p:cNvCxnSpPr>
            <p:nvPr/>
          </p:nvCxnSpPr>
          <p:spPr bwMode="auto">
            <a:xfrm rot="5400000">
              <a:off x="4684190"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3" name="直接连接符 37"/>
            <p:cNvCxnSpPr>
              <a:cxnSpLocks/>
            </p:cNvCxnSpPr>
            <p:nvPr/>
          </p:nvCxnSpPr>
          <p:spPr bwMode="auto">
            <a:xfrm rot="5400000">
              <a:off x="5236884"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4" name="直接连接符 38"/>
            <p:cNvCxnSpPr>
              <a:cxnSpLocks/>
            </p:cNvCxnSpPr>
            <p:nvPr/>
          </p:nvCxnSpPr>
          <p:spPr bwMode="auto">
            <a:xfrm rot="5400000">
              <a:off x="5791037"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5" name="直接连接符 39"/>
            <p:cNvCxnSpPr>
              <a:cxnSpLocks/>
            </p:cNvCxnSpPr>
            <p:nvPr/>
          </p:nvCxnSpPr>
          <p:spPr bwMode="auto">
            <a:xfrm rot="5400000">
              <a:off x="6343732"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36" name="直接连接符 40"/>
            <p:cNvCxnSpPr>
              <a:cxnSpLocks/>
            </p:cNvCxnSpPr>
            <p:nvPr/>
          </p:nvCxnSpPr>
          <p:spPr bwMode="auto">
            <a:xfrm rot="5400000">
              <a:off x="6896426"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sp>
          <p:nvSpPr>
            <p:cNvPr id="37" name="矩形 48"/>
            <p:cNvSpPr>
              <a:spLocks/>
            </p:cNvSpPr>
            <p:nvPr/>
          </p:nvSpPr>
          <p:spPr bwMode="auto">
            <a:xfrm>
              <a:off x="2268161" y="5284442"/>
              <a:ext cx="559986" cy="304801"/>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0 ˚C</a:t>
              </a:r>
              <a:endParaRPr lang="zh-CN" altLang="en-US" sz="960" b="1" i="1" dirty="0">
                <a:solidFill>
                  <a:srgbClr val="000000"/>
                </a:solidFill>
                <a:latin typeface="Bosch Office Sans" panose="020B0604020202020204" pitchFamily="34" charset="0"/>
                <a:cs typeface="Arial" pitchFamily="34" charset="0"/>
              </a:endParaRPr>
            </a:p>
          </p:txBody>
        </p:sp>
        <p:sp>
          <p:nvSpPr>
            <p:cNvPr id="38" name="矩形 49"/>
            <p:cNvSpPr>
              <a:spLocks/>
            </p:cNvSpPr>
            <p:nvPr/>
          </p:nvSpPr>
          <p:spPr bwMode="auto">
            <a:xfrm>
              <a:off x="2820856" y="5284445"/>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5 ˚C</a:t>
              </a:r>
              <a:endParaRPr lang="zh-CN" altLang="en-US" sz="960" b="1" i="1" dirty="0">
                <a:solidFill>
                  <a:srgbClr val="000000"/>
                </a:solidFill>
                <a:latin typeface="Bosch Office Sans" panose="020B0604020202020204" pitchFamily="34" charset="0"/>
                <a:cs typeface="Arial" pitchFamily="34" charset="0"/>
              </a:endParaRPr>
            </a:p>
          </p:txBody>
        </p:sp>
        <p:sp>
          <p:nvSpPr>
            <p:cNvPr id="39" name="矩形 50"/>
            <p:cNvSpPr>
              <a:spLocks/>
            </p:cNvSpPr>
            <p:nvPr/>
          </p:nvSpPr>
          <p:spPr bwMode="auto">
            <a:xfrm>
              <a:off x="3375008"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10 ˚C</a:t>
              </a:r>
              <a:endParaRPr lang="zh-CN" altLang="en-US" sz="960" b="1" i="1" dirty="0">
                <a:solidFill>
                  <a:srgbClr val="000000"/>
                </a:solidFill>
                <a:latin typeface="Bosch Office Sans" panose="020B0604020202020204" pitchFamily="34" charset="0"/>
                <a:cs typeface="Arial" pitchFamily="34" charset="0"/>
              </a:endParaRPr>
            </a:p>
          </p:txBody>
        </p:sp>
        <p:sp>
          <p:nvSpPr>
            <p:cNvPr id="40" name="矩形 51"/>
            <p:cNvSpPr>
              <a:spLocks/>
            </p:cNvSpPr>
            <p:nvPr/>
          </p:nvSpPr>
          <p:spPr bwMode="auto">
            <a:xfrm>
              <a:off x="3927703"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15 ˚C</a:t>
              </a:r>
              <a:endParaRPr lang="zh-CN" altLang="en-US" sz="960" b="1" i="1" dirty="0">
                <a:solidFill>
                  <a:srgbClr val="000000"/>
                </a:solidFill>
                <a:latin typeface="Bosch Office Sans" panose="020B0604020202020204" pitchFamily="34" charset="0"/>
                <a:cs typeface="Arial" pitchFamily="34" charset="0"/>
              </a:endParaRPr>
            </a:p>
          </p:txBody>
        </p:sp>
        <p:sp>
          <p:nvSpPr>
            <p:cNvPr id="41" name="矩形 52"/>
            <p:cNvSpPr>
              <a:spLocks/>
            </p:cNvSpPr>
            <p:nvPr/>
          </p:nvSpPr>
          <p:spPr bwMode="auto">
            <a:xfrm>
              <a:off x="4480398"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20 ˚C</a:t>
              </a:r>
              <a:endParaRPr lang="zh-CN" altLang="en-US" sz="960" b="1" i="1" dirty="0">
                <a:solidFill>
                  <a:srgbClr val="000000"/>
                </a:solidFill>
                <a:latin typeface="Bosch Office Sans" panose="020B0604020202020204" pitchFamily="34" charset="0"/>
                <a:cs typeface="Arial" pitchFamily="34" charset="0"/>
              </a:endParaRPr>
            </a:p>
          </p:txBody>
        </p:sp>
        <p:sp>
          <p:nvSpPr>
            <p:cNvPr id="42" name="矩形 53"/>
            <p:cNvSpPr>
              <a:spLocks/>
            </p:cNvSpPr>
            <p:nvPr/>
          </p:nvSpPr>
          <p:spPr bwMode="auto">
            <a:xfrm>
              <a:off x="5033091"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25 ˚C</a:t>
              </a:r>
              <a:endParaRPr lang="zh-CN" altLang="en-US" sz="960" b="1" i="1" dirty="0">
                <a:solidFill>
                  <a:srgbClr val="000000"/>
                </a:solidFill>
                <a:latin typeface="Bosch Office Sans" panose="020B0604020202020204" pitchFamily="34" charset="0"/>
                <a:cs typeface="Arial" pitchFamily="34" charset="0"/>
              </a:endParaRPr>
            </a:p>
          </p:txBody>
        </p:sp>
        <p:sp>
          <p:nvSpPr>
            <p:cNvPr id="43" name="矩形 54"/>
            <p:cNvSpPr>
              <a:spLocks/>
            </p:cNvSpPr>
            <p:nvPr/>
          </p:nvSpPr>
          <p:spPr bwMode="auto">
            <a:xfrm>
              <a:off x="5587246"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30 ˚C</a:t>
              </a:r>
              <a:endParaRPr lang="zh-CN" altLang="en-US" sz="960" b="1" i="1" dirty="0">
                <a:solidFill>
                  <a:srgbClr val="000000"/>
                </a:solidFill>
                <a:latin typeface="Bosch Office Sans" panose="020B0604020202020204" pitchFamily="34" charset="0"/>
                <a:cs typeface="Arial" pitchFamily="34" charset="0"/>
              </a:endParaRPr>
            </a:p>
          </p:txBody>
        </p:sp>
        <p:sp>
          <p:nvSpPr>
            <p:cNvPr id="44" name="矩形 55"/>
            <p:cNvSpPr>
              <a:spLocks/>
            </p:cNvSpPr>
            <p:nvPr/>
          </p:nvSpPr>
          <p:spPr bwMode="auto">
            <a:xfrm>
              <a:off x="6139941"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35 ˚C</a:t>
              </a:r>
              <a:endParaRPr lang="zh-CN" altLang="en-US" sz="960" b="1" i="1" dirty="0">
                <a:solidFill>
                  <a:srgbClr val="000000"/>
                </a:solidFill>
                <a:latin typeface="Bosch Office Sans" panose="020B0604020202020204" pitchFamily="34" charset="0"/>
                <a:cs typeface="Arial" pitchFamily="34" charset="0"/>
              </a:endParaRPr>
            </a:p>
          </p:txBody>
        </p:sp>
        <p:sp>
          <p:nvSpPr>
            <p:cNvPr id="45" name="矩形 56"/>
            <p:cNvSpPr>
              <a:spLocks/>
            </p:cNvSpPr>
            <p:nvPr/>
          </p:nvSpPr>
          <p:spPr bwMode="auto">
            <a:xfrm>
              <a:off x="6692633"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40 ˚C</a:t>
              </a:r>
              <a:endParaRPr lang="zh-CN" altLang="en-US" sz="960" b="1" i="1" dirty="0">
                <a:solidFill>
                  <a:srgbClr val="000000"/>
                </a:solidFill>
                <a:latin typeface="Bosch Office Sans" panose="020B0604020202020204" pitchFamily="34" charset="0"/>
                <a:cs typeface="Arial" pitchFamily="34" charset="0"/>
              </a:endParaRPr>
            </a:p>
          </p:txBody>
        </p:sp>
        <p:sp>
          <p:nvSpPr>
            <p:cNvPr id="46" name="矩形 57"/>
            <p:cNvSpPr>
              <a:spLocks/>
            </p:cNvSpPr>
            <p:nvPr/>
          </p:nvSpPr>
          <p:spPr bwMode="auto">
            <a:xfrm>
              <a:off x="7246785"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45 ˚C</a:t>
              </a:r>
              <a:endParaRPr lang="zh-CN" altLang="en-US" sz="960" b="1" i="1" dirty="0">
                <a:solidFill>
                  <a:srgbClr val="000000"/>
                </a:solidFill>
                <a:latin typeface="Bosch Office Sans" panose="020B0604020202020204" pitchFamily="34" charset="0"/>
                <a:cs typeface="Arial" pitchFamily="34" charset="0"/>
              </a:endParaRPr>
            </a:p>
          </p:txBody>
        </p:sp>
        <p:sp>
          <p:nvSpPr>
            <p:cNvPr id="47" name="矩形 58"/>
            <p:cNvSpPr>
              <a:spLocks/>
            </p:cNvSpPr>
            <p:nvPr/>
          </p:nvSpPr>
          <p:spPr bwMode="auto">
            <a:xfrm>
              <a:off x="7799482"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50 ˚C</a:t>
              </a:r>
              <a:endParaRPr lang="zh-CN" altLang="en-US" sz="960" b="1" i="1" dirty="0">
                <a:solidFill>
                  <a:srgbClr val="000000"/>
                </a:solidFill>
                <a:latin typeface="Bosch Office Sans" panose="020B0604020202020204" pitchFamily="34" charset="0"/>
                <a:cs typeface="Arial" pitchFamily="34" charset="0"/>
              </a:endParaRPr>
            </a:p>
          </p:txBody>
        </p:sp>
        <p:cxnSp>
          <p:nvCxnSpPr>
            <p:cNvPr id="48" name="直接连接符 61"/>
            <p:cNvCxnSpPr>
              <a:cxnSpLocks/>
            </p:cNvCxnSpPr>
            <p:nvPr/>
          </p:nvCxnSpPr>
          <p:spPr bwMode="auto">
            <a:xfrm rot="5400000">
              <a:off x="7427484"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49" name="直接连接符 62"/>
            <p:cNvCxnSpPr>
              <a:cxnSpLocks/>
            </p:cNvCxnSpPr>
            <p:nvPr/>
          </p:nvCxnSpPr>
          <p:spPr bwMode="auto">
            <a:xfrm rot="5400000">
              <a:off x="7931540" y="5179668"/>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50" name="直接连接符 69"/>
            <p:cNvCxnSpPr>
              <a:cxnSpLocks/>
            </p:cNvCxnSpPr>
            <p:nvPr/>
          </p:nvCxnSpPr>
          <p:spPr bwMode="auto">
            <a:xfrm rot="5400000">
              <a:off x="812412" y="5179668"/>
              <a:ext cx="152400" cy="0"/>
            </a:xfrm>
            <a:prstGeom prst="line">
              <a:avLst/>
            </a:prstGeom>
            <a:solidFill>
              <a:srgbClr val="032B7B"/>
            </a:solidFill>
            <a:ln w="25400">
              <a:solidFill>
                <a:srgbClr val="FFFFFF"/>
              </a:solidFill>
            </a:ln>
          </p:spPr>
          <p:style>
            <a:lnRef idx="1">
              <a:srgbClr val="3F136C"/>
            </a:lnRef>
            <a:fillRef idx="0">
              <a:srgbClr val="3F136C"/>
            </a:fillRef>
            <a:effectRef idx="0">
              <a:srgbClr val="3F136C"/>
            </a:effectRef>
            <a:fontRef idx="minor">
              <a:schemeClr val="tx1"/>
            </a:fontRef>
          </p:style>
        </p:cxnSp>
        <p:cxnSp>
          <p:nvCxnSpPr>
            <p:cNvPr id="51" name="直接连接符 70"/>
            <p:cNvCxnSpPr>
              <a:cxnSpLocks/>
            </p:cNvCxnSpPr>
            <p:nvPr/>
          </p:nvCxnSpPr>
          <p:spPr bwMode="auto">
            <a:xfrm rot="5400000">
              <a:off x="1365107" y="5179668"/>
              <a:ext cx="152400" cy="0"/>
            </a:xfrm>
            <a:prstGeom prst="line">
              <a:avLst/>
            </a:prstGeom>
            <a:solidFill>
              <a:srgbClr val="032B7B"/>
            </a:solidFill>
            <a:ln w="25400">
              <a:solidFill>
                <a:srgbClr val="FFFFFF"/>
              </a:solidFill>
            </a:ln>
          </p:spPr>
          <p:style>
            <a:lnRef idx="1">
              <a:srgbClr val="3F136C"/>
            </a:lnRef>
            <a:fillRef idx="0">
              <a:srgbClr val="3F136C"/>
            </a:fillRef>
            <a:effectRef idx="0">
              <a:srgbClr val="3F136C"/>
            </a:effectRef>
            <a:fontRef idx="minor">
              <a:schemeClr val="tx1"/>
            </a:fontRef>
          </p:style>
        </p:cxnSp>
        <p:cxnSp>
          <p:nvCxnSpPr>
            <p:cNvPr id="52" name="直接连接符 71"/>
            <p:cNvCxnSpPr>
              <a:cxnSpLocks/>
            </p:cNvCxnSpPr>
            <p:nvPr/>
          </p:nvCxnSpPr>
          <p:spPr bwMode="auto">
            <a:xfrm rot="5400000">
              <a:off x="1919260" y="5179668"/>
              <a:ext cx="152400" cy="0"/>
            </a:xfrm>
            <a:prstGeom prst="line">
              <a:avLst/>
            </a:prstGeom>
            <a:solidFill>
              <a:srgbClr val="032B7B"/>
            </a:solidFill>
            <a:ln w="25400">
              <a:solidFill>
                <a:srgbClr val="FFFFFF"/>
              </a:solidFill>
            </a:ln>
          </p:spPr>
          <p:style>
            <a:lnRef idx="1">
              <a:srgbClr val="3F136C"/>
            </a:lnRef>
            <a:fillRef idx="0">
              <a:srgbClr val="3F136C"/>
            </a:fillRef>
            <a:effectRef idx="0">
              <a:srgbClr val="3F136C"/>
            </a:effectRef>
            <a:fontRef idx="minor">
              <a:schemeClr val="tx1"/>
            </a:fontRef>
          </p:style>
        </p:cxnSp>
        <p:sp>
          <p:nvSpPr>
            <p:cNvPr id="53" name="矩形 72"/>
            <p:cNvSpPr>
              <a:spLocks/>
            </p:cNvSpPr>
            <p:nvPr/>
          </p:nvSpPr>
          <p:spPr bwMode="auto">
            <a:xfrm>
              <a:off x="1161314"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-10˚C</a:t>
              </a:r>
              <a:endParaRPr lang="zh-CN" altLang="en-US" sz="960" b="1" i="1" dirty="0">
                <a:solidFill>
                  <a:srgbClr val="000000"/>
                </a:solidFill>
                <a:latin typeface="Bosch Office Sans" panose="020B0604020202020204" pitchFamily="34" charset="0"/>
                <a:cs typeface="Arial" pitchFamily="34" charset="0"/>
              </a:endParaRPr>
            </a:p>
          </p:txBody>
        </p:sp>
        <p:sp>
          <p:nvSpPr>
            <p:cNvPr id="54" name="矩形 73"/>
            <p:cNvSpPr>
              <a:spLocks/>
            </p:cNvSpPr>
            <p:nvPr/>
          </p:nvSpPr>
          <p:spPr bwMode="auto">
            <a:xfrm>
              <a:off x="1715468"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-5 ˚C</a:t>
              </a:r>
              <a:endParaRPr lang="zh-CN" altLang="en-US" sz="960" b="1" i="1" dirty="0">
                <a:solidFill>
                  <a:srgbClr val="000000"/>
                </a:solidFill>
                <a:latin typeface="Bosch Office Sans" panose="020B0604020202020204" pitchFamily="34" charset="0"/>
                <a:cs typeface="Arial" pitchFamily="34" charset="0"/>
              </a:endParaRPr>
            </a:p>
          </p:txBody>
        </p:sp>
        <p:sp>
          <p:nvSpPr>
            <p:cNvPr id="55" name="矩形 74"/>
            <p:cNvSpPr>
              <a:spLocks/>
            </p:cNvSpPr>
            <p:nvPr/>
          </p:nvSpPr>
          <p:spPr bwMode="auto">
            <a:xfrm>
              <a:off x="608620" y="5284442"/>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-15˚C</a:t>
              </a:r>
              <a:endParaRPr lang="zh-CN" altLang="en-US" sz="960" b="1" i="1" dirty="0">
                <a:solidFill>
                  <a:srgbClr val="000000"/>
                </a:solidFill>
                <a:latin typeface="Bosch Office Sans" panose="020B0604020202020204" pitchFamily="34" charset="0"/>
                <a:cs typeface="Arial" pitchFamily="34" charset="0"/>
              </a:endParaRPr>
            </a:p>
          </p:txBody>
        </p:sp>
        <p:cxnSp>
          <p:nvCxnSpPr>
            <p:cNvPr id="56" name="直接连接符 690"/>
            <p:cNvCxnSpPr>
              <a:cxnSpLocks/>
            </p:cNvCxnSpPr>
            <p:nvPr/>
          </p:nvCxnSpPr>
          <p:spPr bwMode="auto">
            <a:xfrm rot="5400000">
              <a:off x="812412" y="5136012"/>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57" name="直接连接符 700"/>
            <p:cNvCxnSpPr>
              <a:cxnSpLocks/>
            </p:cNvCxnSpPr>
            <p:nvPr/>
          </p:nvCxnSpPr>
          <p:spPr bwMode="auto">
            <a:xfrm rot="5400000">
              <a:off x="1365107" y="5136012"/>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58" name="直接连接符 710"/>
            <p:cNvCxnSpPr>
              <a:cxnSpLocks/>
            </p:cNvCxnSpPr>
            <p:nvPr/>
          </p:nvCxnSpPr>
          <p:spPr bwMode="auto">
            <a:xfrm rot="5400000">
              <a:off x="1919260" y="5136014"/>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sp>
          <p:nvSpPr>
            <p:cNvPr id="59" name="矩形 740"/>
            <p:cNvSpPr>
              <a:spLocks/>
            </p:cNvSpPr>
            <p:nvPr/>
          </p:nvSpPr>
          <p:spPr bwMode="auto">
            <a:xfrm>
              <a:off x="138222" y="5284445"/>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-2</a:t>
              </a:r>
              <a:r>
                <a:rPr lang="tr-TR" altLang="zh-CN" sz="960" b="1" i="1" dirty="0">
                  <a:solidFill>
                    <a:srgbClr val="000000"/>
                  </a:solidFill>
                  <a:latin typeface="Bosch Office Sans" panose="020B0604020202020204" pitchFamily="34" charset="0"/>
                  <a:cs typeface="Arial" pitchFamily="34" charset="0"/>
                </a:rPr>
                <a:t>3</a:t>
              </a:r>
              <a:r>
                <a:rPr lang="en-US" altLang="zh-CN" sz="960" b="1" i="1" dirty="0">
                  <a:solidFill>
                    <a:srgbClr val="000000"/>
                  </a:solidFill>
                  <a:latin typeface="Bosch Office Sans" panose="020B0604020202020204" pitchFamily="34" charset="0"/>
                  <a:cs typeface="Arial" pitchFamily="34" charset="0"/>
                </a:rPr>
                <a:t>˚C</a:t>
              </a:r>
              <a:endParaRPr lang="zh-CN" altLang="en-US" sz="960" b="1" i="1" dirty="0">
                <a:solidFill>
                  <a:srgbClr val="000000"/>
                </a:solidFill>
                <a:latin typeface="Bosch Office Sans" panose="020B0604020202020204" pitchFamily="34" charset="0"/>
                <a:cs typeface="Arial" pitchFamily="34" charset="0"/>
              </a:endParaRPr>
            </a:p>
          </p:txBody>
        </p:sp>
        <p:cxnSp>
          <p:nvCxnSpPr>
            <p:cNvPr id="60" name="直接连接符 6900"/>
            <p:cNvCxnSpPr>
              <a:cxnSpLocks/>
            </p:cNvCxnSpPr>
            <p:nvPr/>
          </p:nvCxnSpPr>
          <p:spPr bwMode="auto">
            <a:xfrm rot="5400000">
              <a:off x="326612" y="5161389"/>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cxnSp>
          <p:nvCxnSpPr>
            <p:cNvPr id="61" name="直接连接符 390"/>
            <p:cNvCxnSpPr>
              <a:cxnSpLocks/>
            </p:cNvCxnSpPr>
            <p:nvPr/>
          </p:nvCxnSpPr>
          <p:spPr bwMode="auto">
            <a:xfrm rot="5400000">
              <a:off x="8431963" y="5161386"/>
              <a:ext cx="152400" cy="0"/>
            </a:xfrm>
            <a:prstGeom prst="line">
              <a:avLst/>
            </a:prstGeom>
            <a:solidFill>
              <a:srgbClr val="032B7B"/>
            </a:solidFill>
            <a:ln w="25400">
              <a:solidFill>
                <a:srgbClr val="002060"/>
              </a:solidFill>
            </a:ln>
          </p:spPr>
          <p:style>
            <a:lnRef idx="1">
              <a:srgbClr val="3F136C"/>
            </a:lnRef>
            <a:fillRef idx="0">
              <a:srgbClr val="3F136C"/>
            </a:fillRef>
            <a:effectRef idx="0">
              <a:srgbClr val="3F136C"/>
            </a:effectRef>
            <a:fontRef idx="minor">
              <a:schemeClr val="tx1"/>
            </a:fontRef>
          </p:style>
        </p:cxnSp>
        <p:sp>
          <p:nvSpPr>
            <p:cNvPr id="62" name="矩形 580"/>
            <p:cNvSpPr>
              <a:spLocks/>
            </p:cNvSpPr>
            <p:nvPr/>
          </p:nvSpPr>
          <p:spPr bwMode="auto">
            <a:xfrm>
              <a:off x="8311849" y="5284443"/>
              <a:ext cx="559986" cy="304800"/>
            </a:xfrm>
            <a:prstGeom prst="rect">
              <a:avLst/>
            </a:prstGeom>
            <a:solidFill>
              <a:srgbClr val="FFFFFF"/>
            </a:solidFill>
            <a:ln>
              <a:noFill/>
            </a:ln>
          </p:spPr>
          <p:style>
            <a:lnRef idx="2">
              <a:srgbClr val="3F136C">
                <a:shade val="50000"/>
              </a:srgbClr>
            </a:lnRef>
            <a:fillRef idx="1">
              <a:srgbClr val="3F136C"/>
            </a:fillRef>
            <a:effectRef idx="0">
              <a:srgbClr val="3F136C"/>
            </a:effectRef>
            <a:fontRef idx="minor">
              <a:schemeClr val="lt1"/>
            </a:fontRef>
          </p:style>
          <p:txBody>
            <a:bodyPr wrap="square" anchor="ctr"/>
            <a:lstStyle/>
            <a:p>
              <a:pPr algn="ctr">
                <a:defRPr/>
              </a:pPr>
              <a:r>
                <a:rPr lang="en-US" altLang="zh-CN" sz="960" b="1" i="1" dirty="0">
                  <a:solidFill>
                    <a:srgbClr val="000000"/>
                  </a:solidFill>
                  <a:latin typeface="Bosch Office Sans" panose="020B0604020202020204" pitchFamily="34" charset="0"/>
                  <a:cs typeface="Arial" pitchFamily="34" charset="0"/>
                </a:rPr>
                <a:t>55 ˚C</a:t>
              </a:r>
              <a:endParaRPr lang="zh-CN" altLang="en-US" sz="960" b="1" i="1" dirty="0">
                <a:solidFill>
                  <a:srgbClr val="000000"/>
                </a:solidFill>
                <a:latin typeface="Bosch Office Sans" panose="020B0604020202020204" pitchFamily="34" charset="0"/>
                <a:cs typeface="Arial" pitchFamily="34" charset="0"/>
              </a:endParaRPr>
            </a:p>
          </p:txBody>
        </p:sp>
      </p:grpSp>
      <p:sp>
        <p:nvSpPr>
          <p:cNvPr id="65" name="Title 1">
            <a:extLst>
              <a:ext uri="{FF2B5EF4-FFF2-40B4-BE49-F238E27FC236}">
                <a16:creationId xmlns:a16="http://schemas.microsoft.com/office/drawing/2014/main" id="{B770B693-74D8-42F9-847A-37B3E293DC18}"/>
              </a:ext>
            </a:extLst>
          </p:cNvPr>
          <p:cNvSpPr>
            <a:spLocks noGrp="1"/>
          </p:cNvSpPr>
          <p:nvPr>
            <p:ph type="title"/>
          </p:nvPr>
        </p:nvSpPr>
        <p:spPr>
          <a:xfrm>
            <a:off x="259200" y="648000"/>
            <a:ext cx="10450800" cy="388800"/>
          </a:xfrm>
        </p:spPr>
        <p:txBody>
          <a:bodyPr/>
          <a:lstStyle/>
          <a:p>
            <a:r>
              <a:rPr lang="de-DE"/>
              <a:t>Operation Range</a:t>
            </a:r>
            <a:endParaRPr lang="en-US"/>
          </a:p>
        </p:txBody>
      </p:sp>
      <p:sp>
        <p:nvSpPr>
          <p:cNvPr id="66" name="Text Placeholder 2">
            <a:extLst>
              <a:ext uri="{FF2B5EF4-FFF2-40B4-BE49-F238E27FC236}">
                <a16:creationId xmlns:a16="http://schemas.microsoft.com/office/drawing/2014/main" id="{A1B4B2A9-ECC6-4FD3-8F80-2B381A1E7BD1}"/>
              </a:ext>
            </a:extLst>
          </p:cNvPr>
          <p:cNvSpPr>
            <a:spLocks noGrp="1"/>
          </p:cNvSpPr>
          <p:nvPr>
            <p:ph type="body" sz="quarter" idx="15"/>
          </p:nvPr>
        </p:nvSpPr>
        <p:spPr>
          <a:xfrm>
            <a:off x="259200" y="259200"/>
            <a:ext cx="10450800" cy="388800"/>
          </a:xfrm>
        </p:spPr>
        <p:txBody>
          <a:bodyPr/>
          <a:lstStyle/>
          <a:p>
            <a:r>
              <a:rPr lang="en-US"/>
              <a:t>AF5300</a:t>
            </a:r>
          </a:p>
        </p:txBody>
      </p:sp>
    </p:spTree>
    <p:custDataLst>
      <p:tags r:id="rId1"/>
    </p:custDataLst>
    <p:extLst>
      <p:ext uri="{BB962C8B-B14F-4D97-AF65-F5344CB8AC3E}">
        <p14:creationId xmlns:p14="http://schemas.microsoft.com/office/powerpoint/2010/main" val="5110538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11" name="object 51">
            <a:extLst>
              <a:ext uri="{FF2B5EF4-FFF2-40B4-BE49-F238E27FC236}">
                <a16:creationId xmlns:a16="http://schemas.microsoft.com/office/drawing/2014/main" id="{930BFD4C-E310-4519-B6CA-B34B438EAA44}"/>
              </a:ext>
            </a:extLst>
          </p:cNvPr>
          <p:cNvSpPr/>
          <p:nvPr/>
        </p:nvSpPr>
        <p:spPr>
          <a:xfrm>
            <a:off x="5237244" y="1177815"/>
            <a:ext cx="45719" cy="4536556"/>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12" name="object 35__">
            <a:extLst>
              <a:ext uri="{FF2B5EF4-FFF2-40B4-BE49-F238E27FC236}">
                <a16:creationId xmlns:a16="http://schemas.microsoft.com/office/drawing/2014/main" id="{262B3944-8F86-4862-9E33-E044483DB217}"/>
              </a:ext>
            </a:extLst>
          </p:cNvPr>
          <p:cNvSpPr/>
          <p:nvPr/>
        </p:nvSpPr>
        <p:spPr>
          <a:xfrm rot="5400000">
            <a:off x="2613458" y="1075251"/>
            <a:ext cx="302245" cy="4706203"/>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3" name="Rectangle 12">
            <a:extLst>
              <a:ext uri="{FF2B5EF4-FFF2-40B4-BE49-F238E27FC236}">
                <a16:creationId xmlns:a16="http://schemas.microsoft.com/office/drawing/2014/main" id="{D0636623-4B34-4EDD-8547-C96ED6223CC0}"/>
              </a:ext>
            </a:extLst>
          </p:cNvPr>
          <p:cNvSpPr/>
          <p:nvPr/>
        </p:nvSpPr>
        <p:spPr>
          <a:xfrm>
            <a:off x="329584" y="1311982"/>
            <a:ext cx="3262496" cy="369332"/>
          </a:xfrm>
          <a:prstGeom prst="rect">
            <a:avLst/>
          </a:prstGeom>
        </p:spPr>
        <p:txBody>
          <a:bodyPr wrap="none">
            <a:spAutoFit/>
          </a:bodyPr>
          <a:lstStyle/>
          <a:p>
            <a:r>
              <a:rPr lang="en-US" b="1" dirty="0">
                <a:solidFill>
                  <a:srgbClr val="000000"/>
                </a:solidFill>
              </a:rPr>
              <a:t>Local Remote (Web Access)</a:t>
            </a:r>
            <a:endParaRPr lang="en-US" dirty="0">
              <a:solidFill>
                <a:srgbClr val="000000"/>
              </a:solidFill>
            </a:endParaRPr>
          </a:p>
        </p:txBody>
      </p:sp>
      <p:sp>
        <p:nvSpPr>
          <p:cNvPr id="14" name="Flowchart: Manual Operation 13">
            <a:extLst>
              <a:ext uri="{FF2B5EF4-FFF2-40B4-BE49-F238E27FC236}">
                <a16:creationId xmlns:a16="http://schemas.microsoft.com/office/drawing/2014/main" id="{26C0BC77-36C4-458A-B2D1-7851C899053B}"/>
              </a:ext>
            </a:extLst>
          </p:cNvPr>
          <p:cNvSpPr/>
          <p:nvPr/>
        </p:nvSpPr>
        <p:spPr>
          <a:xfrm>
            <a:off x="3617922" y="1288636"/>
            <a:ext cx="1517949" cy="434212"/>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Software Update</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15" name="Flowchart: Manual Operation 14">
            <a:extLst>
              <a:ext uri="{FF2B5EF4-FFF2-40B4-BE49-F238E27FC236}">
                <a16:creationId xmlns:a16="http://schemas.microsoft.com/office/drawing/2014/main" id="{88CE8008-9F96-405E-9F75-1FB2EF07D897}"/>
              </a:ext>
            </a:extLst>
          </p:cNvPr>
          <p:cNvSpPr/>
          <p:nvPr/>
        </p:nvSpPr>
        <p:spPr>
          <a:xfrm>
            <a:off x="4138484" y="3633825"/>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400" b="1" u="none" strike="noStrike" kern="0" cap="none" spc="0" normalizeH="0" baseline="0" dirty="0" err="1">
                <a:ln>
                  <a:noFill/>
                </a:ln>
                <a:solidFill>
                  <a:srgbClr val="FF0000"/>
                </a:solidFill>
                <a:effectLst/>
                <a:uLnTx/>
                <a:uFillTx/>
                <a:latin typeface="Calibri" panose="020F0502020204030204" pitchFamily="34" charset="0"/>
              </a:rPr>
              <a:t>Done</a:t>
            </a:r>
            <a:endParaRPr kumimoji="0" lang="en-US" sz="1400" b="1" u="none" strike="noStrike" kern="0" cap="none" spc="0" normalizeH="0" baseline="0" noProof="0" dirty="0">
              <a:ln>
                <a:noFill/>
              </a:ln>
              <a:solidFill>
                <a:srgbClr val="FF0000"/>
              </a:solidFill>
              <a:effectLst/>
              <a:uLnTx/>
              <a:uFillTx/>
              <a:latin typeface="Calibri" panose="020F0502020204030204" pitchFamily="34" charset="0"/>
            </a:endParaRPr>
          </a:p>
        </p:txBody>
      </p:sp>
      <p:sp>
        <p:nvSpPr>
          <p:cNvPr id="16" name="object 35_____">
            <a:extLst>
              <a:ext uri="{FF2B5EF4-FFF2-40B4-BE49-F238E27FC236}">
                <a16:creationId xmlns:a16="http://schemas.microsoft.com/office/drawing/2014/main" id="{18867F04-A20A-4542-A667-CDD1D3822CCD}"/>
              </a:ext>
            </a:extLst>
          </p:cNvPr>
          <p:cNvSpPr/>
          <p:nvPr/>
        </p:nvSpPr>
        <p:spPr>
          <a:xfrm rot="5400000">
            <a:off x="7849836" y="909472"/>
            <a:ext cx="302245" cy="5018771"/>
          </a:xfrm>
          <a:custGeom>
            <a:avLst/>
            <a:gdLst/>
            <a:ahLst/>
            <a:cxnLst/>
            <a:rect l="l" t="t" r="r" b="b"/>
            <a:pathLst>
              <a:path h="1157604">
                <a:moveTo>
                  <a:pt x="0" y="0"/>
                </a:moveTo>
                <a:lnTo>
                  <a:pt x="0" y="1157477"/>
                </a:lnTo>
              </a:path>
            </a:pathLst>
          </a:custGeom>
          <a:ln w="9143">
            <a:solidFill>
              <a:srgbClr val="003164"/>
            </a:solidFill>
          </a:ln>
        </p:spPr>
        <p:txBody>
          <a:bodyPr wrap="square" lIns="0" tIns="0" rIns="0" bIns="0" rtlCol="0"/>
          <a:lstStyle/>
          <a:p>
            <a:endParaRPr/>
          </a:p>
        </p:txBody>
      </p:sp>
      <p:sp>
        <p:nvSpPr>
          <p:cNvPr id="17" name="Rectangle 4_">
            <a:extLst>
              <a:ext uri="{FF2B5EF4-FFF2-40B4-BE49-F238E27FC236}">
                <a16:creationId xmlns:a16="http://schemas.microsoft.com/office/drawing/2014/main" id="{BFFE9076-68FE-4450-BD47-350E2F62FE86}"/>
              </a:ext>
            </a:extLst>
          </p:cNvPr>
          <p:cNvSpPr/>
          <p:nvPr/>
        </p:nvSpPr>
        <p:spPr>
          <a:xfrm>
            <a:off x="426348" y="3584408"/>
            <a:ext cx="2403222" cy="369332"/>
          </a:xfrm>
          <a:prstGeom prst="rect">
            <a:avLst/>
          </a:prstGeom>
        </p:spPr>
        <p:txBody>
          <a:bodyPr wrap="none">
            <a:spAutoFit/>
          </a:bodyPr>
          <a:lstStyle/>
          <a:p>
            <a:r>
              <a:rPr lang="en-US" b="1" dirty="0">
                <a:solidFill>
                  <a:srgbClr val="000000"/>
                </a:solidFill>
              </a:rPr>
              <a:t>Extendable Solution</a:t>
            </a:r>
            <a:endParaRPr lang="en-US" dirty="0">
              <a:solidFill>
                <a:srgbClr val="000000"/>
              </a:solidFill>
            </a:endParaRPr>
          </a:p>
        </p:txBody>
      </p:sp>
      <p:pic>
        <p:nvPicPr>
          <p:cNvPr id="18" name="Grafik 43">
            <a:extLst>
              <a:ext uri="{FF2B5EF4-FFF2-40B4-BE49-F238E27FC236}">
                <a16:creationId xmlns:a16="http://schemas.microsoft.com/office/drawing/2014/main" id="{3C96D43F-D023-4891-9124-AEBB881DB4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68902" y="4475589"/>
            <a:ext cx="1081071" cy="737513"/>
          </a:xfrm>
          <a:prstGeom prst="rect">
            <a:avLst/>
          </a:prstGeom>
        </p:spPr>
      </p:pic>
      <p:sp>
        <p:nvSpPr>
          <p:cNvPr id="21" name="TextBox 20">
            <a:extLst>
              <a:ext uri="{FF2B5EF4-FFF2-40B4-BE49-F238E27FC236}">
                <a16:creationId xmlns:a16="http://schemas.microsoft.com/office/drawing/2014/main" id="{2AD7F225-086A-4F02-BF6E-4AF2CAB80015}"/>
              </a:ext>
            </a:extLst>
          </p:cNvPr>
          <p:cNvSpPr txBox="1"/>
          <p:nvPr/>
        </p:nvSpPr>
        <p:spPr>
          <a:xfrm>
            <a:off x="499395" y="4223267"/>
            <a:ext cx="1131601" cy="1972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1" i="0" u="none" strike="noStrike" kern="0" cap="none" spc="0" normalizeH="0" baseline="0" noProof="0" dirty="0">
                <a:ln>
                  <a:noFill/>
                </a:ln>
                <a:solidFill>
                  <a:srgbClr val="000000"/>
                </a:solidFill>
                <a:effectLst/>
                <a:uLnTx/>
                <a:uFillTx/>
              </a:rPr>
              <a:t>Standard Product</a:t>
            </a:r>
            <a:endParaRPr kumimoji="0" lang="en-US" sz="1000" b="1" i="0" u="none" strike="noStrike" kern="0" cap="none" spc="0" normalizeH="0" baseline="0" noProof="0" dirty="0" err="1">
              <a:ln>
                <a:noFill/>
              </a:ln>
              <a:solidFill>
                <a:srgbClr val="000000"/>
              </a:solidFill>
              <a:effectLst/>
              <a:uLnTx/>
              <a:uFillTx/>
            </a:endParaRPr>
          </a:p>
        </p:txBody>
      </p:sp>
      <p:pic>
        <p:nvPicPr>
          <p:cNvPr id="22" name="Grafik 43_">
            <a:extLst>
              <a:ext uri="{FF2B5EF4-FFF2-40B4-BE49-F238E27FC236}">
                <a16:creationId xmlns:a16="http://schemas.microsoft.com/office/drawing/2014/main" id="{FEBFB105-DF14-4509-B022-93F4B4891FE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411801" y="4475588"/>
            <a:ext cx="1081071" cy="737513"/>
          </a:xfrm>
          <a:prstGeom prst="rect">
            <a:avLst/>
          </a:prstGeom>
        </p:spPr>
      </p:pic>
      <p:sp>
        <p:nvSpPr>
          <p:cNvPr id="23" name="TextBox 22">
            <a:extLst>
              <a:ext uri="{FF2B5EF4-FFF2-40B4-BE49-F238E27FC236}">
                <a16:creationId xmlns:a16="http://schemas.microsoft.com/office/drawing/2014/main" id="{E6ADD6B3-5936-42C9-BEA0-CE040D74D2CF}"/>
              </a:ext>
            </a:extLst>
          </p:cNvPr>
          <p:cNvSpPr txBox="1"/>
          <p:nvPr/>
        </p:nvSpPr>
        <p:spPr>
          <a:xfrm>
            <a:off x="3545988" y="4569913"/>
            <a:ext cx="927401" cy="291993"/>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3600" b="0" i="0" u="none" strike="noStrike" kern="0" cap="none" spc="0" normalizeH="0" baseline="0" noProof="0" dirty="0">
                <a:ln>
                  <a:noFill/>
                </a:ln>
                <a:solidFill>
                  <a:srgbClr val="000000"/>
                </a:solidFill>
                <a:effectLst/>
                <a:uLnTx/>
                <a:uFillTx/>
              </a:rPr>
              <a:t>+</a:t>
            </a:r>
            <a:endParaRPr kumimoji="0" lang="en-US" sz="3600" b="0" i="0" u="none" strike="noStrike" kern="0" cap="none" spc="0" normalizeH="0" baseline="0" noProof="0" dirty="0" err="1">
              <a:ln>
                <a:noFill/>
              </a:ln>
              <a:solidFill>
                <a:srgbClr val="000000"/>
              </a:solidFill>
              <a:effectLst/>
              <a:uLnTx/>
              <a:uFillTx/>
            </a:endParaRPr>
          </a:p>
        </p:txBody>
      </p:sp>
      <p:sp>
        <p:nvSpPr>
          <p:cNvPr id="24" name="TextBox 23">
            <a:extLst>
              <a:ext uri="{FF2B5EF4-FFF2-40B4-BE49-F238E27FC236}">
                <a16:creationId xmlns:a16="http://schemas.microsoft.com/office/drawing/2014/main" id="{5C6C4C7B-6658-41EA-9F74-728F8789F0C7}"/>
              </a:ext>
            </a:extLst>
          </p:cNvPr>
          <p:cNvSpPr txBox="1"/>
          <p:nvPr/>
        </p:nvSpPr>
        <p:spPr>
          <a:xfrm>
            <a:off x="3903283" y="4675017"/>
            <a:ext cx="1449916" cy="455688"/>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1000" b="0" i="0" u="none" strike="noStrike" kern="0" cap="none" spc="0" normalizeH="0" baseline="0" noProof="0" dirty="0">
                <a:ln>
                  <a:noFill/>
                </a:ln>
                <a:solidFill>
                  <a:srgbClr val="000000"/>
                </a:solidFill>
                <a:effectLst/>
                <a:uLnTx/>
                <a:uFillTx/>
              </a:rPr>
              <a:t>AC-EXP</a:t>
            </a:r>
          </a:p>
          <a:p>
            <a:pPr marR="0" defTabSz="914400" eaLnBrk="1" fontAlgn="auto" latinLnBrk="0" hangingPunct="1">
              <a:lnSpc>
                <a:spcPct val="107000"/>
              </a:lnSpc>
              <a:spcBef>
                <a:spcPts val="500"/>
              </a:spcBef>
              <a:spcAft>
                <a:spcPts val="0"/>
              </a:spcAft>
              <a:buClrTx/>
              <a:buSzTx/>
              <a:buFontTx/>
              <a:buNone/>
              <a:tabLst/>
            </a:pPr>
            <a:r>
              <a:rPr lang="tr-TR" sz="1000" kern="0" dirty="0">
                <a:solidFill>
                  <a:srgbClr val="000000"/>
                </a:solidFill>
              </a:rPr>
              <a:t>Expansion kit</a:t>
            </a:r>
            <a:endParaRPr kumimoji="0" lang="en-US" sz="1000" b="0" i="0" u="none" strike="noStrike" kern="0" cap="none" spc="0" normalizeH="0" baseline="0" noProof="0" dirty="0" err="1">
              <a:ln>
                <a:noFill/>
              </a:ln>
              <a:solidFill>
                <a:srgbClr val="000000"/>
              </a:solidFill>
              <a:effectLst/>
              <a:uLnTx/>
              <a:uFillTx/>
            </a:endParaRPr>
          </a:p>
        </p:txBody>
      </p:sp>
      <p:sp>
        <p:nvSpPr>
          <p:cNvPr id="25" name="TextBox 24">
            <a:extLst>
              <a:ext uri="{FF2B5EF4-FFF2-40B4-BE49-F238E27FC236}">
                <a16:creationId xmlns:a16="http://schemas.microsoft.com/office/drawing/2014/main" id="{4F2463ED-C3AD-4F44-B054-664199F7CEDC}"/>
              </a:ext>
            </a:extLst>
          </p:cNvPr>
          <p:cNvSpPr txBox="1"/>
          <p:nvPr/>
        </p:nvSpPr>
        <p:spPr>
          <a:xfrm>
            <a:off x="2577103" y="4235703"/>
            <a:ext cx="1131601" cy="19729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en-US" sz="1000" b="1" i="0" u="none" strike="noStrike" kern="0" cap="none" spc="0" normalizeH="0" baseline="0" dirty="0">
                <a:ln>
                  <a:noFill/>
                </a:ln>
                <a:solidFill>
                  <a:srgbClr val="000000"/>
                </a:solidFill>
                <a:effectLst/>
                <a:uLnTx/>
                <a:uFillTx/>
              </a:rPr>
              <a:t>Extended</a:t>
            </a:r>
            <a:r>
              <a:rPr kumimoji="0" lang="en-US" sz="1000" b="1" i="0" u="none" strike="noStrike" kern="0" cap="none" spc="0" normalizeH="0" dirty="0">
                <a:ln>
                  <a:noFill/>
                </a:ln>
                <a:solidFill>
                  <a:srgbClr val="000000"/>
                </a:solidFill>
                <a:effectLst/>
                <a:uLnTx/>
                <a:uFillTx/>
              </a:rPr>
              <a:t> Solution</a:t>
            </a:r>
            <a:endParaRPr kumimoji="0" lang="en-US" sz="1000" b="1" i="0" u="none" strike="noStrike" kern="0" cap="none" spc="0" normalizeH="0" baseline="0" dirty="0">
              <a:ln>
                <a:noFill/>
              </a:ln>
              <a:solidFill>
                <a:srgbClr val="000000"/>
              </a:solidFill>
              <a:effectLst/>
              <a:uLnTx/>
              <a:uFillTx/>
            </a:endParaRPr>
          </a:p>
        </p:txBody>
      </p:sp>
      <p:pic>
        <p:nvPicPr>
          <p:cNvPr id="26" name="Picture 135___">
            <a:extLst>
              <a:ext uri="{FF2B5EF4-FFF2-40B4-BE49-F238E27FC236}">
                <a16:creationId xmlns:a16="http://schemas.microsoft.com/office/drawing/2014/main" id="{F7CED803-02A5-45AC-B5E5-3526501B09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902" y="1935155"/>
            <a:ext cx="1440000" cy="972972"/>
          </a:xfrm>
          <a:prstGeom prst="rect">
            <a:avLst/>
          </a:prstGeom>
          <a:ln>
            <a:noFill/>
          </a:ln>
          <a:effectLst>
            <a:outerShdw blurRad="190500" algn="tl" rotWithShape="0">
              <a:srgbClr val="000000">
                <a:alpha val="70000"/>
              </a:srgbClr>
            </a:outerShdw>
          </a:effectLst>
        </p:spPr>
      </p:pic>
      <p:sp>
        <p:nvSpPr>
          <p:cNvPr id="27" name="Abgerundetes Rechteck 38">
            <a:extLst>
              <a:ext uri="{FF2B5EF4-FFF2-40B4-BE49-F238E27FC236}">
                <a16:creationId xmlns:a16="http://schemas.microsoft.com/office/drawing/2014/main" id="{7AC1CF81-B717-4210-A04A-DE353C95E254}"/>
              </a:ext>
            </a:extLst>
          </p:cNvPr>
          <p:cNvSpPr/>
          <p:nvPr/>
        </p:nvSpPr>
        <p:spPr>
          <a:xfrm>
            <a:off x="2536669" y="2317905"/>
            <a:ext cx="864000" cy="288000"/>
          </a:xfrm>
          <a:prstGeom prst="roundRect">
            <a:avLst/>
          </a:prstGeom>
          <a:ln>
            <a:solidFill>
              <a:srgbClr val="08427E"/>
            </a:solidFill>
          </a:ln>
        </p:spPr>
        <p:style>
          <a:lnRef idx="3">
            <a:srgbClr val="08427E"/>
          </a:lnRef>
          <a:fillRef idx="0">
            <a:srgbClr val="08427E"/>
          </a:fillRef>
          <a:effectRef idx="2">
            <a:srgbClr val="08427E"/>
          </a:effectRef>
          <a:fontRef idx="minor">
            <a:schemeClr val="tx1"/>
          </a:fontRef>
        </p:style>
        <p:txBody>
          <a:bodyPr rtlCol="0" anchor="ctr"/>
          <a:lstStyle/>
          <a:p>
            <a:pPr algn="ctr">
              <a:lnSpc>
                <a:spcPts val="1200"/>
              </a:lnSpc>
            </a:pPr>
            <a:r>
              <a:rPr lang="en-US" sz="900" kern="0" dirty="0">
                <a:solidFill>
                  <a:srgbClr val="000000"/>
                </a:solidFill>
                <a:latin typeface="Bosch Office Sans"/>
              </a:rPr>
              <a:t>LAN /</a:t>
            </a:r>
          </a:p>
          <a:p>
            <a:pPr algn="ctr">
              <a:lnSpc>
                <a:spcPts val="1200"/>
              </a:lnSpc>
            </a:pPr>
            <a:r>
              <a:rPr lang="en-US" sz="900" kern="0" dirty="0">
                <a:solidFill>
                  <a:srgbClr val="000000"/>
                </a:solidFill>
                <a:latin typeface="Bosch Office Sans"/>
              </a:rPr>
              <a:t>Wi-Fi</a:t>
            </a:r>
          </a:p>
        </p:txBody>
      </p:sp>
      <p:cxnSp>
        <p:nvCxnSpPr>
          <p:cNvPr id="28" name="Gerader Verbinder 40">
            <a:extLst>
              <a:ext uri="{FF2B5EF4-FFF2-40B4-BE49-F238E27FC236}">
                <a16:creationId xmlns:a16="http://schemas.microsoft.com/office/drawing/2014/main" id="{BC715932-41E2-43D7-997D-836D62C885B0}"/>
              </a:ext>
            </a:extLst>
          </p:cNvPr>
          <p:cNvCxnSpPr>
            <a:stCxn id="27" idx="1"/>
            <a:endCxn id="33" idx="3"/>
          </p:cNvCxnSpPr>
          <p:nvPr/>
        </p:nvCxnSpPr>
        <p:spPr>
          <a:xfrm flipH="1">
            <a:off x="2340902" y="2461905"/>
            <a:ext cx="195767" cy="5463"/>
          </a:xfrm>
          <a:prstGeom prst="line">
            <a:avLst/>
          </a:prstGeom>
          <a:ln>
            <a:solidFill>
              <a:srgbClr val="08427E"/>
            </a:solidFill>
          </a:ln>
        </p:spPr>
        <p:style>
          <a:lnRef idx="3">
            <a:srgbClr val="08427E"/>
          </a:lnRef>
          <a:fillRef idx="0">
            <a:srgbClr val="08427E"/>
          </a:fillRef>
          <a:effectRef idx="2">
            <a:srgbClr val="08427E"/>
          </a:effectRef>
          <a:fontRef idx="minor">
            <a:schemeClr val="tx1"/>
          </a:fontRef>
        </p:style>
      </p:cxnSp>
      <p:sp>
        <p:nvSpPr>
          <p:cNvPr id="31" name="Abgerundetes Rechteck 60">
            <a:extLst>
              <a:ext uri="{FF2B5EF4-FFF2-40B4-BE49-F238E27FC236}">
                <a16:creationId xmlns:a16="http://schemas.microsoft.com/office/drawing/2014/main" id="{BD3A928B-7E4A-4F3B-A98C-67E680F66F7B}"/>
              </a:ext>
            </a:extLst>
          </p:cNvPr>
          <p:cNvSpPr/>
          <p:nvPr/>
        </p:nvSpPr>
        <p:spPr>
          <a:xfrm>
            <a:off x="3697334" y="1885905"/>
            <a:ext cx="1296032" cy="1152000"/>
          </a:xfrm>
          <a:prstGeom prst="roundRect">
            <a:avLst/>
          </a:prstGeom>
          <a:ln>
            <a:solidFill>
              <a:srgbClr val="08427E"/>
            </a:solidFill>
          </a:ln>
        </p:spPr>
        <p:style>
          <a:lnRef idx="3">
            <a:srgbClr val="08427E"/>
          </a:lnRef>
          <a:fillRef idx="0">
            <a:srgbClr val="08427E"/>
          </a:fillRef>
          <a:effectRef idx="2">
            <a:srgbClr val="08427E"/>
          </a:effectRef>
          <a:fontRef idx="minor">
            <a:schemeClr val="tx1"/>
          </a:fontRef>
        </p:style>
        <p:txBody>
          <a:bodyPr rtlCol="0" anchor="t"/>
          <a:lstStyle/>
          <a:p>
            <a:pPr algn="ctr">
              <a:lnSpc>
                <a:spcPts val="1200"/>
              </a:lnSpc>
            </a:pPr>
            <a:r>
              <a:rPr lang="en-US" sz="900" b="1" kern="0" dirty="0">
                <a:solidFill>
                  <a:srgbClr val="000000"/>
                </a:solidFill>
                <a:latin typeface="Bosch Office Sans"/>
              </a:rPr>
              <a:t>PC</a:t>
            </a:r>
            <a:r>
              <a:rPr lang="en-US" sz="900" kern="0" dirty="0">
                <a:solidFill>
                  <a:srgbClr val="000000"/>
                </a:solidFill>
                <a:latin typeface="Bosch Office Sans"/>
              </a:rPr>
              <a:t> </a:t>
            </a:r>
            <a:r>
              <a:rPr lang="en-US" sz="600" kern="0" dirty="0">
                <a:solidFill>
                  <a:srgbClr val="000000"/>
                </a:solidFill>
                <a:latin typeface="Bosch Office Sans"/>
              </a:rPr>
              <a:t>(via LAN)</a:t>
            </a:r>
          </a:p>
        </p:txBody>
      </p:sp>
      <p:cxnSp>
        <p:nvCxnSpPr>
          <p:cNvPr id="32" name="Gerader Verbinder 76">
            <a:extLst>
              <a:ext uri="{FF2B5EF4-FFF2-40B4-BE49-F238E27FC236}">
                <a16:creationId xmlns:a16="http://schemas.microsoft.com/office/drawing/2014/main" id="{3E3AECFB-20D7-4053-9D6D-6A434122CEBA}"/>
              </a:ext>
            </a:extLst>
          </p:cNvPr>
          <p:cNvCxnSpPr>
            <a:stCxn id="31" idx="1"/>
            <a:endCxn id="27" idx="3"/>
          </p:cNvCxnSpPr>
          <p:nvPr/>
        </p:nvCxnSpPr>
        <p:spPr>
          <a:xfrm flipH="1">
            <a:off x="3400669" y="2461905"/>
            <a:ext cx="296665" cy="0"/>
          </a:xfrm>
          <a:prstGeom prst="line">
            <a:avLst/>
          </a:prstGeom>
          <a:ln>
            <a:solidFill>
              <a:srgbClr val="08427E"/>
            </a:solidFill>
          </a:ln>
        </p:spPr>
        <p:style>
          <a:lnRef idx="3">
            <a:srgbClr val="08427E"/>
          </a:lnRef>
          <a:fillRef idx="0">
            <a:srgbClr val="08427E"/>
          </a:fillRef>
          <a:effectRef idx="2">
            <a:srgbClr val="08427E"/>
          </a:effectRef>
          <a:fontRef idx="minor">
            <a:schemeClr val="tx1"/>
          </a:fontRef>
        </p:style>
      </p:cxnSp>
      <p:sp>
        <p:nvSpPr>
          <p:cNvPr id="33" name="Abgerundetes Rechteck 136">
            <a:extLst>
              <a:ext uri="{FF2B5EF4-FFF2-40B4-BE49-F238E27FC236}">
                <a16:creationId xmlns:a16="http://schemas.microsoft.com/office/drawing/2014/main" id="{F197CC29-5C6B-4066-9F1E-347F20320700}"/>
              </a:ext>
            </a:extLst>
          </p:cNvPr>
          <p:cNvSpPr/>
          <p:nvPr/>
        </p:nvSpPr>
        <p:spPr>
          <a:xfrm>
            <a:off x="1908902" y="2389282"/>
            <a:ext cx="432000" cy="156172"/>
          </a:xfrm>
          <a:prstGeom prst="roundRect">
            <a:avLst/>
          </a:prstGeom>
          <a:ln>
            <a:solidFill>
              <a:srgbClr val="08427E"/>
            </a:solidFill>
          </a:ln>
        </p:spPr>
        <p:style>
          <a:lnRef idx="3">
            <a:srgbClr val="08427E"/>
          </a:lnRef>
          <a:fillRef idx="0">
            <a:srgbClr val="08427E"/>
          </a:fillRef>
          <a:effectRef idx="2">
            <a:srgbClr val="08427E"/>
          </a:effectRef>
          <a:fontRef idx="minor">
            <a:schemeClr val="tx1"/>
          </a:fontRef>
        </p:style>
        <p:txBody>
          <a:bodyPr rtlCol="0" anchor="ctr"/>
          <a:lstStyle/>
          <a:p>
            <a:pPr algn="ctr"/>
            <a:r>
              <a:rPr lang="en-US" sz="800" kern="0" dirty="0">
                <a:solidFill>
                  <a:srgbClr val="000000"/>
                </a:solidFill>
                <a:latin typeface="Bosch Office Sans"/>
              </a:rPr>
              <a:t>LAN</a:t>
            </a:r>
          </a:p>
        </p:txBody>
      </p:sp>
      <p:grpSp>
        <p:nvGrpSpPr>
          <p:cNvPr id="34" name="Gruppieren 131">
            <a:extLst>
              <a:ext uri="{FF2B5EF4-FFF2-40B4-BE49-F238E27FC236}">
                <a16:creationId xmlns:a16="http://schemas.microsoft.com/office/drawing/2014/main" id="{0E71A254-0DC5-476D-9A06-DEDD3F105950}"/>
              </a:ext>
            </a:extLst>
          </p:cNvPr>
          <p:cNvGrpSpPr/>
          <p:nvPr/>
        </p:nvGrpSpPr>
        <p:grpSpPr>
          <a:xfrm>
            <a:off x="3826984" y="2187368"/>
            <a:ext cx="1008000" cy="720000"/>
            <a:chOff x="8364844" y="4021306"/>
            <a:chExt cx="1008000" cy="720000"/>
          </a:xfrm>
        </p:grpSpPr>
        <p:grpSp>
          <p:nvGrpSpPr>
            <p:cNvPr id="35" name="Gruppieren 132">
              <a:extLst>
                <a:ext uri="{FF2B5EF4-FFF2-40B4-BE49-F238E27FC236}">
                  <a16:creationId xmlns:a16="http://schemas.microsoft.com/office/drawing/2014/main" id="{FD25BDD7-CD00-4DE7-BB65-0EF2A7D3CB3A}"/>
                </a:ext>
              </a:extLst>
            </p:cNvPr>
            <p:cNvGrpSpPr/>
            <p:nvPr/>
          </p:nvGrpSpPr>
          <p:grpSpPr>
            <a:xfrm>
              <a:off x="8364844" y="4021306"/>
              <a:ext cx="1008000" cy="720000"/>
              <a:chOff x="2034952" y="1619893"/>
              <a:chExt cx="3365723" cy="2486350"/>
            </a:xfrm>
          </p:grpSpPr>
          <p:pic>
            <p:nvPicPr>
              <p:cNvPr id="37" name="Picture 4">
                <a:extLst>
                  <a:ext uri="{FF2B5EF4-FFF2-40B4-BE49-F238E27FC236}">
                    <a16:creationId xmlns:a16="http://schemas.microsoft.com/office/drawing/2014/main" id="{96E4C6F5-459B-4A9D-9004-9A2F1C08542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034952" y="1619893"/>
                <a:ext cx="3365723" cy="2486350"/>
              </a:xfrm>
              <a:prstGeom prst="rect">
                <a:avLst/>
              </a:prstGeom>
              <a:noFill/>
              <a:ln w="9525">
                <a:noFill/>
                <a:miter lim="800000"/>
                <a:headEnd/>
                <a:tailEnd/>
              </a:ln>
            </p:spPr>
          </p:pic>
          <p:pic>
            <p:nvPicPr>
              <p:cNvPr id="38" name="Picture 100">
                <a:extLst>
                  <a:ext uri="{FF2B5EF4-FFF2-40B4-BE49-F238E27FC236}">
                    <a16:creationId xmlns:a16="http://schemas.microsoft.com/office/drawing/2014/main" id="{AF507DD4-0667-4180-BB98-FF0010E57D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67001" y="1760046"/>
                <a:ext cx="2520281" cy="1519016"/>
              </a:xfrm>
              <a:prstGeom prst="rect">
                <a:avLst/>
              </a:prstGeom>
            </p:spPr>
          </p:pic>
        </p:grpSp>
        <p:pic>
          <p:nvPicPr>
            <p:cNvPr id="36" name="Picture 20">
              <a:extLst>
                <a:ext uri="{FF2B5EF4-FFF2-40B4-BE49-F238E27FC236}">
                  <a16:creationId xmlns:a16="http://schemas.microsoft.com/office/drawing/2014/main" id="{AB92E920-BE8C-4293-8657-0BB343FB74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94526" y="4059972"/>
              <a:ext cx="756000" cy="472502"/>
            </a:xfrm>
            <a:prstGeom prst="rect">
              <a:avLst/>
            </a:prstGeom>
          </p:spPr>
        </p:pic>
      </p:grpSp>
      <p:sp>
        <p:nvSpPr>
          <p:cNvPr id="39" name="TextBox 38">
            <a:extLst>
              <a:ext uri="{FF2B5EF4-FFF2-40B4-BE49-F238E27FC236}">
                <a16:creationId xmlns:a16="http://schemas.microsoft.com/office/drawing/2014/main" id="{AFAF1279-07AB-462E-AE57-7D732B7F4061}"/>
              </a:ext>
            </a:extLst>
          </p:cNvPr>
          <p:cNvSpPr txBox="1"/>
          <p:nvPr/>
        </p:nvSpPr>
        <p:spPr>
          <a:xfrm>
            <a:off x="563245" y="5253136"/>
            <a:ext cx="874986" cy="203589"/>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64</a:t>
            </a:r>
            <a:r>
              <a:rPr kumimoji="0" lang="tr-TR" sz="1200" b="0" i="0" u="none" strike="noStrike" kern="0" cap="none" spc="0" normalizeH="0" noProof="0" dirty="0">
                <a:ln>
                  <a:noFill/>
                </a:ln>
                <a:solidFill>
                  <a:srgbClr val="000000"/>
                </a:solidFill>
                <a:effectLst/>
                <a:uLnTx/>
                <a:uFillTx/>
              </a:rPr>
              <a:t> </a:t>
            </a:r>
            <a:r>
              <a:rPr kumimoji="0" lang="tr-TR" sz="1200" b="0" i="0" u="none" strike="noStrike" kern="0" cap="none" spc="0" normalizeH="0" noProof="0" dirty="0" err="1">
                <a:ln>
                  <a:noFill/>
                </a:ln>
                <a:solidFill>
                  <a:srgbClr val="000000"/>
                </a:solidFill>
                <a:effectLst/>
                <a:uLnTx/>
                <a:uFillTx/>
              </a:rPr>
              <a:t>IDUs</a:t>
            </a:r>
            <a:endParaRPr kumimoji="0" lang="en-GB" sz="1200" b="0" i="0" u="none" strike="noStrike" kern="0" cap="none" spc="0" normalizeH="0" baseline="0" noProof="0" dirty="0" err="1">
              <a:ln>
                <a:noFill/>
              </a:ln>
              <a:solidFill>
                <a:srgbClr val="000000"/>
              </a:solidFill>
              <a:effectLst/>
              <a:uLnTx/>
              <a:uFillTx/>
            </a:endParaRPr>
          </a:p>
        </p:txBody>
      </p:sp>
      <p:sp>
        <p:nvSpPr>
          <p:cNvPr id="40" name="TextBox 39">
            <a:extLst>
              <a:ext uri="{FF2B5EF4-FFF2-40B4-BE49-F238E27FC236}">
                <a16:creationId xmlns:a16="http://schemas.microsoft.com/office/drawing/2014/main" id="{84FCB6E8-33FC-4D49-A04E-A36916FFFC4F}"/>
              </a:ext>
            </a:extLst>
          </p:cNvPr>
          <p:cNvSpPr txBox="1"/>
          <p:nvPr/>
        </p:nvSpPr>
        <p:spPr>
          <a:xfrm>
            <a:off x="2525683" y="5283486"/>
            <a:ext cx="874986" cy="203589"/>
          </a:xfrm>
          <a:prstGeom prst="rect">
            <a:avLst/>
          </a:prstGeom>
          <a:noFill/>
        </p:spPr>
        <p:txBody>
          <a:bodyPr wrap="square" lIns="0" tIns="0" rIns="0" bIns="0" rtlCol="0">
            <a:noAutofit/>
          </a:bodyPr>
          <a:lstStyle/>
          <a:p>
            <a:pPr marR="0" algn="ctr" defTabSz="914400" eaLnBrk="1" fontAlgn="auto" latinLnBrk="0" hangingPunct="1">
              <a:lnSpc>
                <a:spcPct val="107000"/>
              </a:lnSpc>
              <a:spcBef>
                <a:spcPts val="500"/>
              </a:spcBef>
              <a:spcAft>
                <a:spcPts val="0"/>
              </a:spcAft>
              <a:buClrTx/>
              <a:buSzTx/>
              <a:buFontTx/>
              <a:buNone/>
              <a:tabLst/>
            </a:pPr>
            <a:r>
              <a:rPr kumimoji="0" lang="tr-TR" sz="1200" b="0" i="0" u="none" strike="noStrike" kern="0" cap="none" spc="0" normalizeH="0" baseline="0" noProof="0" dirty="0">
                <a:ln>
                  <a:noFill/>
                </a:ln>
                <a:solidFill>
                  <a:srgbClr val="000000"/>
                </a:solidFill>
                <a:effectLst/>
                <a:uLnTx/>
                <a:uFillTx/>
              </a:rPr>
              <a:t>256</a:t>
            </a:r>
            <a:r>
              <a:rPr kumimoji="0" lang="tr-TR" sz="1200" b="0" i="0" u="none" strike="noStrike" kern="0" cap="none" spc="0" normalizeH="0" noProof="0" dirty="0">
                <a:ln>
                  <a:noFill/>
                </a:ln>
                <a:solidFill>
                  <a:srgbClr val="000000"/>
                </a:solidFill>
                <a:effectLst/>
                <a:uLnTx/>
                <a:uFillTx/>
              </a:rPr>
              <a:t> </a:t>
            </a:r>
            <a:r>
              <a:rPr kumimoji="0" lang="tr-TR" sz="1200" b="0" i="0" u="none" strike="noStrike" kern="0" cap="none" spc="0" normalizeH="0" noProof="0" dirty="0" err="1">
                <a:ln>
                  <a:noFill/>
                </a:ln>
                <a:solidFill>
                  <a:srgbClr val="000000"/>
                </a:solidFill>
                <a:effectLst/>
                <a:uLnTx/>
                <a:uFillTx/>
              </a:rPr>
              <a:t>IDUs</a:t>
            </a:r>
            <a:endParaRPr kumimoji="0" lang="en-GB" sz="1200" b="0" i="0" u="none" strike="noStrike" kern="0" cap="none" spc="0" normalizeH="0" baseline="0" noProof="0" dirty="0" err="1">
              <a:ln>
                <a:noFill/>
              </a:ln>
              <a:solidFill>
                <a:srgbClr val="000000"/>
              </a:solidFill>
              <a:effectLst/>
              <a:uLnTx/>
              <a:uFillTx/>
            </a:endParaRPr>
          </a:p>
        </p:txBody>
      </p:sp>
      <p:sp>
        <p:nvSpPr>
          <p:cNvPr id="41" name="Rectangle 40">
            <a:extLst>
              <a:ext uri="{FF2B5EF4-FFF2-40B4-BE49-F238E27FC236}">
                <a16:creationId xmlns:a16="http://schemas.microsoft.com/office/drawing/2014/main" id="{A6B586B3-0A6C-418A-8A3A-71C25BC1AB44}"/>
              </a:ext>
            </a:extLst>
          </p:cNvPr>
          <p:cNvSpPr/>
          <p:nvPr/>
        </p:nvSpPr>
        <p:spPr>
          <a:xfrm>
            <a:off x="5485709" y="1365840"/>
            <a:ext cx="1573892" cy="369332"/>
          </a:xfrm>
          <a:prstGeom prst="rect">
            <a:avLst/>
          </a:prstGeom>
        </p:spPr>
        <p:txBody>
          <a:bodyPr wrap="none">
            <a:spAutoFit/>
          </a:bodyPr>
          <a:lstStyle/>
          <a:p>
            <a:r>
              <a:rPr lang="tr-TR" b="1" dirty="0">
                <a:solidFill>
                  <a:srgbClr val="000000"/>
                </a:solidFill>
              </a:rPr>
              <a:t>E-Mail Alerts</a:t>
            </a:r>
            <a:endParaRPr lang="en-US" dirty="0">
              <a:solidFill>
                <a:srgbClr val="000000"/>
              </a:solidFill>
            </a:endParaRPr>
          </a:p>
        </p:txBody>
      </p:sp>
      <p:pic>
        <p:nvPicPr>
          <p:cNvPr id="42" name="Picture 135___">
            <a:extLst>
              <a:ext uri="{FF2B5EF4-FFF2-40B4-BE49-F238E27FC236}">
                <a16:creationId xmlns:a16="http://schemas.microsoft.com/office/drawing/2014/main" id="{E234A120-E04B-4619-8D75-9CCC62DD53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5069" y="1998684"/>
            <a:ext cx="1440000" cy="972972"/>
          </a:xfrm>
          <a:prstGeom prst="rect">
            <a:avLst/>
          </a:prstGeom>
          <a:ln>
            <a:noFill/>
          </a:ln>
          <a:effectLst>
            <a:outerShdw blurRad="190500" algn="tl" rotWithShape="0">
              <a:srgbClr val="000000">
                <a:alpha val="70000"/>
              </a:srgbClr>
            </a:outerShdw>
          </a:effectLst>
        </p:spPr>
      </p:pic>
      <p:sp>
        <p:nvSpPr>
          <p:cNvPr id="43" name="Abgerundetes Rechteck 38">
            <a:extLst>
              <a:ext uri="{FF2B5EF4-FFF2-40B4-BE49-F238E27FC236}">
                <a16:creationId xmlns:a16="http://schemas.microsoft.com/office/drawing/2014/main" id="{D803A6ED-24AB-4F56-A21E-5B5666CC7859}"/>
              </a:ext>
            </a:extLst>
          </p:cNvPr>
          <p:cNvSpPr/>
          <p:nvPr/>
        </p:nvSpPr>
        <p:spPr>
          <a:xfrm>
            <a:off x="7695291" y="2194989"/>
            <a:ext cx="864000" cy="580362"/>
          </a:xfrm>
          <a:prstGeom prst="roundRect">
            <a:avLst/>
          </a:prstGeom>
          <a:ln>
            <a:solidFill>
              <a:srgbClr val="08427E"/>
            </a:solidFill>
          </a:ln>
        </p:spPr>
        <p:style>
          <a:lnRef idx="3">
            <a:srgbClr val="08427E"/>
          </a:lnRef>
          <a:fillRef idx="0">
            <a:srgbClr val="08427E"/>
          </a:fillRef>
          <a:effectRef idx="2">
            <a:srgbClr val="08427E"/>
          </a:effectRef>
          <a:fontRef idx="minor">
            <a:schemeClr val="tx1"/>
          </a:fontRef>
        </p:style>
        <p:txBody>
          <a:bodyPr rtlCol="0" anchor="ctr"/>
          <a:lstStyle/>
          <a:p>
            <a:pPr algn="ctr"/>
            <a:r>
              <a:rPr lang="en-US" sz="900" dirty="0">
                <a:solidFill>
                  <a:srgbClr val="000000"/>
                </a:solidFill>
              </a:rPr>
              <a:t>Internet-standard SMTP</a:t>
            </a:r>
            <a:endParaRPr lang="en-US" sz="900" kern="0" dirty="0">
              <a:solidFill>
                <a:srgbClr val="000000"/>
              </a:solidFill>
            </a:endParaRPr>
          </a:p>
        </p:txBody>
      </p:sp>
      <p:cxnSp>
        <p:nvCxnSpPr>
          <p:cNvPr id="44" name="Gerader Verbinder 40">
            <a:extLst>
              <a:ext uri="{FF2B5EF4-FFF2-40B4-BE49-F238E27FC236}">
                <a16:creationId xmlns:a16="http://schemas.microsoft.com/office/drawing/2014/main" id="{96786D4E-A4EE-47AD-BF0E-82A8808B3D21}"/>
              </a:ext>
            </a:extLst>
          </p:cNvPr>
          <p:cNvCxnSpPr>
            <a:stCxn id="43" idx="1"/>
            <a:endCxn id="47" idx="3"/>
          </p:cNvCxnSpPr>
          <p:nvPr/>
        </p:nvCxnSpPr>
        <p:spPr>
          <a:xfrm flipH="1">
            <a:off x="7595405" y="2485170"/>
            <a:ext cx="99886" cy="4194"/>
          </a:xfrm>
          <a:prstGeom prst="line">
            <a:avLst/>
          </a:prstGeom>
          <a:ln>
            <a:solidFill>
              <a:srgbClr val="08427E"/>
            </a:solidFill>
          </a:ln>
        </p:spPr>
        <p:style>
          <a:lnRef idx="3">
            <a:srgbClr val="08427E"/>
          </a:lnRef>
          <a:fillRef idx="0">
            <a:srgbClr val="08427E"/>
          </a:fillRef>
          <a:effectRef idx="2">
            <a:srgbClr val="08427E"/>
          </a:effectRef>
          <a:fontRef idx="minor">
            <a:schemeClr val="tx1"/>
          </a:fontRef>
        </p:style>
      </p:cxnSp>
      <p:sp>
        <p:nvSpPr>
          <p:cNvPr id="45" name="Abgerundetes Rechteck 60">
            <a:extLst>
              <a:ext uri="{FF2B5EF4-FFF2-40B4-BE49-F238E27FC236}">
                <a16:creationId xmlns:a16="http://schemas.microsoft.com/office/drawing/2014/main" id="{27D1B883-41E1-40D6-A9B8-A4BECC9F9D44}"/>
              </a:ext>
            </a:extLst>
          </p:cNvPr>
          <p:cNvSpPr/>
          <p:nvPr/>
        </p:nvSpPr>
        <p:spPr>
          <a:xfrm>
            <a:off x="8837209" y="1904975"/>
            <a:ext cx="1296032" cy="1152000"/>
          </a:xfrm>
          <a:prstGeom prst="roundRect">
            <a:avLst/>
          </a:prstGeom>
          <a:ln>
            <a:solidFill>
              <a:srgbClr val="08427E"/>
            </a:solidFill>
          </a:ln>
        </p:spPr>
        <p:style>
          <a:lnRef idx="3">
            <a:srgbClr val="08427E"/>
          </a:lnRef>
          <a:fillRef idx="0">
            <a:srgbClr val="08427E"/>
          </a:fillRef>
          <a:effectRef idx="2">
            <a:srgbClr val="08427E"/>
          </a:effectRef>
          <a:fontRef idx="minor">
            <a:schemeClr val="tx1"/>
          </a:fontRef>
        </p:style>
        <p:txBody>
          <a:bodyPr rtlCol="0" anchor="t"/>
          <a:lstStyle/>
          <a:p>
            <a:pPr algn="ctr">
              <a:lnSpc>
                <a:spcPts val="1200"/>
              </a:lnSpc>
            </a:pPr>
            <a:r>
              <a:rPr lang="tr-TR" sz="900" b="1" kern="0" dirty="0">
                <a:solidFill>
                  <a:srgbClr val="000000"/>
                </a:solidFill>
                <a:latin typeface="Bosch Office Sans"/>
              </a:rPr>
              <a:t> </a:t>
            </a:r>
            <a:endParaRPr lang="en-US" sz="600" kern="0" dirty="0">
              <a:solidFill>
                <a:srgbClr val="000000"/>
              </a:solidFill>
              <a:latin typeface="Bosch Office Sans"/>
            </a:endParaRPr>
          </a:p>
        </p:txBody>
      </p:sp>
      <p:cxnSp>
        <p:nvCxnSpPr>
          <p:cNvPr id="46" name="Gerader Verbinder 76">
            <a:extLst>
              <a:ext uri="{FF2B5EF4-FFF2-40B4-BE49-F238E27FC236}">
                <a16:creationId xmlns:a16="http://schemas.microsoft.com/office/drawing/2014/main" id="{3EE377EF-E2DF-4593-BB16-8DA1228A4316}"/>
              </a:ext>
            </a:extLst>
          </p:cNvPr>
          <p:cNvCxnSpPr>
            <a:stCxn id="45" idx="1"/>
            <a:endCxn id="43" idx="3"/>
          </p:cNvCxnSpPr>
          <p:nvPr/>
        </p:nvCxnSpPr>
        <p:spPr>
          <a:xfrm flipH="1">
            <a:off x="8559291" y="2480975"/>
            <a:ext cx="277918" cy="4195"/>
          </a:xfrm>
          <a:prstGeom prst="line">
            <a:avLst/>
          </a:prstGeom>
          <a:ln>
            <a:solidFill>
              <a:srgbClr val="08427E"/>
            </a:solidFill>
          </a:ln>
        </p:spPr>
        <p:style>
          <a:lnRef idx="3">
            <a:srgbClr val="08427E"/>
          </a:lnRef>
          <a:fillRef idx="0">
            <a:srgbClr val="08427E"/>
          </a:fillRef>
          <a:effectRef idx="2">
            <a:srgbClr val="08427E"/>
          </a:effectRef>
          <a:fontRef idx="minor">
            <a:schemeClr val="tx1"/>
          </a:fontRef>
        </p:style>
      </p:cxnSp>
      <p:sp>
        <p:nvSpPr>
          <p:cNvPr id="47" name="Abgerundetes Rechteck 136">
            <a:extLst>
              <a:ext uri="{FF2B5EF4-FFF2-40B4-BE49-F238E27FC236}">
                <a16:creationId xmlns:a16="http://schemas.microsoft.com/office/drawing/2014/main" id="{88AC662F-5D33-4B50-B362-561953504DA1}"/>
              </a:ext>
            </a:extLst>
          </p:cNvPr>
          <p:cNvSpPr/>
          <p:nvPr/>
        </p:nvSpPr>
        <p:spPr>
          <a:xfrm>
            <a:off x="7065026" y="2379415"/>
            <a:ext cx="530379" cy="219897"/>
          </a:xfrm>
          <a:prstGeom prst="roundRect">
            <a:avLst/>
          </a:prstGeom>
          <a:ln>
            <a:solidFill>
              <a:srgbClr val="08427E"/>
            </a:solidFill>
          </a:ln>
        </p:spPr>
        <p:style>
          <a:lnRef idx="3">
            <a:srgbClr val="08427E"/>
          </a:lnRef>
          <a:fillRef idx="0">
            <a:srgbClr val="08427E"/>
          </a:fillRef>
          <a:effectRef idx="2">
            <a:srgbClr val="08427E"/>
          </a:effectRef>
          <a:fontRef idx="minor">
            <a:schemeClr val="tx1"/>
          </a:fontRef>
        </p:style>
        <p:txBody>
          <a:bodyPr rtlCol="0" anchor="ctr"/>
          <a:lstStyle/>
          <a:p>
            <a:pPr algn="ctr"/>
            <a:r>
              <a:rPr lang="tr-TR" sz="900" kern="0" dirty="0">
                <a:solidFill>
                  <a:srgbClr val="000000"/>
                </a:solidFill>
                <a:latin typeface="Bosch Office Sans"/>
              </a:rPr>
              <a:t>E-mail</a:t>
            </a:r>
            <a:endParaRPr lang="en-US" sz="900" kern="0" dirty="0">
              <a:solidFill>
                <a:srgbClr val="000000"/>
              </a:solidFill>
              <a:latin typeface="Bosch Office Sans"/>
            </a:endParaRPr>
          </a:p>
        </p:txBody>
      </p:sp>
      <p:pic>
        <p:nvPicPr>
          <p:cNvPr id="48" name="Picture 2" descr="Bildergebnis fÃ¼r e-mailbox">
            <a:extLst>
              <a:ext uri="{FF2B5EF4-FFF2-40B4-BE49-F238E27FC236}">
                <a16:creationId xmlns:a16="http://schemas.microsoft.com/office/drawing/2014/main" id="{E9C021C2-69A6-4AC1-9B49-63A51B66E50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008084" y="1974534"/>
            <a:ext cx="949927" cy="949927"/>
          </a:xfrm>
          <a:prstGeom prst="rect">
            <a:avLst/>
          </a:prstGeom>
          <a:noFill/>
          <a:extLst>
            <a:ext uri="{909E8E84-426E-40DD-AFC4-6F175D3DCCD1}">
              <a14:hiddenFill xmlns:a14="http://schemas.microsoft.com/office/drawing/2010/main">
                <a:solidFill>
                  <a:srgbClr val="FFFFFF"/>
                </a:solidFill>
              </a14:hiddenFill>
            </a:ext>
          </a:extLst>
        </p:spPr>
      </p:pic>
      <p:sp>
        <p:nvSpPr>
          <p:cNvPr id="49" name="Flowchart: Manual Operation 48">
            <a:extLst>
              <a:ext uri="{FF2B5EF4-FFF2-40B4-BE49-F238E27FC236}">
                <a16:creationId xmlns:a16="http://schemas.microsoft.com/office/drawing/2014/main" id="{3DFA0DAF-BED2-4018-BBEE-E14543EE9413}"/>
              </a:ext>
            </a:extLst>
          </p:cNvPr>
          <p:cNvSpPr/>
          <p:nvPr/>
        </p:nvSpPr>
        <p:spPr>
          <a:xfrm>
            <a:off x="9438381" y="3707615"/>
            <a:ext cx="979514" cy="285131"/>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400" b="1" u="none" strike="noStrike" kern="0" cap="none" spc="0" normalizeH="0" baseline="0" noProof="0" dirty="0" err="1">
                <a:ln>
                  <a:noFill/>
                </a:ln>
                <a:solidFill>
                  <a:srgbClr val="FF0000"/>
                </a:solidFill>
                <a:effectLst/>
                <a:uLnTx/>
                <a:uFillTx/>
                <a:latin typeface="Calibri" panose="020F0502020204030204" pitchFamily="34" charset="0"/>
              </a:rPr>
              <a:t>Done</a:t>
            </a:r>
            <a:endParaRPr kumimoji="0" lang="en-US" sz="1400" b="1" u="none" strike="noStrike" kern="0" cap="none" spc="0" normalizeH="0" baseline="0" noProof="0" dirty="0">
              <a:ln>
                <a:noFill/>
              </a:ln>
              <a:solidFill>
                <a:srgbClr val="FF0000"/>
              </a:solidFill>
              <a:effectLst/>
              <a:uLnTx/>
              <a:uFillTx/>
              <a:latin typeface="Calibri" panose="020F0502020204030204" pitchFamily="34" charset="0"/>
            </a:endParaRPr>
          </a:p>
        </p:txBody>
      </p:sp>
      <p:sp>
        <p:nvSpPr>
          <p:cNvPr id="50" name="Rectangle 4___">
            <a:extLst>
              <a:ext uri="{FF2B5EF4-FFF2-40B4-BE49-F238E27FC236}">
                <a16:creationId xmlns:a16="http://schemas.microsoft.com/office/drawing/2014/main" id="{6B299A8E-3D24-4A7E-92E9-8A57EB3EB837}"/>
              </a:ext>
            </a:extLst>
          </p:cNvPr>
          <p:cNvSpPr/>
          <p:nvPr/>
        </p:nvSpPr>
        <p:spPr>
          <a:xfrm>
            <a:off x="5914636" y="3621287"/>
            <a:ext cx="3236784" cy="369332"/>
          </a:xfrm>
          <a:prstGeom prst="rect">
            <a:avLst/>
          </a:prstGeom>
        </p:spPr>
        <p:txBody>
          <a:bodyPr wrap="none">
            <a:spAutoFit/>
          </a:bodyPr>
          <a:lstStyle/>
          <a:p>
            <a:r>
              <a:rPr lang="en-US" b="1" dirty="0">
                <a:solidFill>
                  <a:srgbClr val="000000"/>
                </a:solidFill>
              </a:rPr>
              <a:t>POE (Power Over Ethernet) </a:t>
            </a:r>
            <a:endParaRPr lang="en-US" dirty="0">
              <a:solidFill>
                <a:srgbClr val="000000"/>
              </a:solidFill>
            </a:endParaRPr>
          </a:p>
        </p:txBody>
      </p:sp>
      <p:pic>
        <p:nvPicPr>
          <p:cNvPr id="51" name="Picture 2_" descr="Bildergebnis fÃ¼r POE logo">
            <a:extLst>
              <a:ext uri="{FF2B5EF4-FFF2-40B4-BE49-F238E27FC236}">
                <a16:creationId xmlns:a16="http://schemas.microsoft.com/office/drawing/2014/main" id="{9647D9AD-5053-4368-A3FD-A457E7C1AB4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993764" y="4483712"/>
            <a:ext cx="1550755" cy="64614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2900B156-2DD9-4504-9643-986BAC7486E9}"/>
              </a:ext>
            </a:extLst>
          </p:cNvPr>
          <p:cNvSpPr/>
          <p:nvPr/>
        </p:nvSpPr>
        <p:spPr>
          <a:xfrm>
            <a:off x="5393897" y="4422128"/>
            <a:ext cx="3295532" cy="553998"/>
          </a:xfrm>
          <a:prstGeom prst="rect">
            <a:avLst/>
          </a:prstGeom>
        </p:spPr>
        <p:txBody>
          <a:bodyPr wrap="square">
            <a:spAutoFit/>
          </a:bodyPr>
          <a:lstStyle/>
          <a:p>
            <a:pPr marL="171450" indent="-171450">
              <a:buFont typeface="Wingdings" panose="05000000000000000000" pitchFamily="2" charset="2"/>
              <a:buChar char="Ø"/>
            </a:pPr>
            <a:r>
              <a:rPr lang="en-US" sz="1000" dirty="0">
                <a:solidFill>
                  <a:srgbClr val="000000"/>
                </a:solidFill>
              </a:rPr>
              <a:t>State-of-the-art one-cable connection providing</a:t>
            </a:r>
          </a:p>
          <a:p>
            <a:pPr marL="628421" lvl="1" indent="-171450">
              <a:buFont typeface="Wingdings" panose="05000000000000000000" pitchFamily="2" charset="2"/>
              <a:buChar char="Ø"/>
            </a:pPr>
            <a:r>
              <a:rPr lang="en-US" sz="1000" dirty="0">
                <a:solidFill>
                  <a:srgbClr val="000000"/>
                </a:solidFill>
              </a:rPr>
              <a:t>Ethernet data</a:t>
            </a:r>
          </a:p>
          <a:p>
            <a:pPr marL="628421" lvl="1" indent="-171450">
              <a:buFont typeface="Wingdings" panose="05000000000000000000" pitchFamily="2" charset="2"/>
              <a:buChar char="Ø"/>
            </a:pPr>
            <a:r>
              <a:rPr lang="en-US" sz="1000" dirty="0">
                <a:solidFill>
                  <a:srgbClr val="000000"/>
                </a:solidFill>
              </a:rPr>
              <a:t>Power supply</a:t>
            </a:r>
          </a:p>
        </p:txBody>
      </p:sp>
      <p:sp>
        <p:nvSpPr>
          <p:cNvPr id="53" name="Flowchart: Manual Operation 52">
            <a:extLst>
              <a:ext uri="{FF2B5EF4-FFF2-40B4-BE49-F238E27FC236}">
                <a16:creationId xmlns:a16="http://schemas.microsoft.com/office/drawing/2014/main" id="{5D54A756-1196-45D4-B2D3-1AE39CC0213F}"/>
              </a:ext>
            </a:extLst>
          </p:cNvPr>
          <p:cNvSpPr/>
          <p:nvPr/>
        </p:nvSpPr>
        <p:spPr>
          <a:xfrm>
            <a:off x="8934884" y="1311349"/>
            <a:ext cx="1517949" cy="434212"/>
          </a:xfrm>
          <a:prstGeom prst="flowChartManualOperation">
            <a:avLst/>
          </a:prstGeom>
          <a:gradFill flip="none" rotWithShape="1">
            <a:gsLst>
              <a:gs pos="0">
                <a:srgbClr val="7ABF4A"/>
              </a:gs>
              <a:gs pos="50000">
                <a:srgbClr val="67BC11"/>
              </a:gs>
              <a:gs pos="100000">
                <a:srgbClr val="5BAD07"/>
              </a:gs>
            </a:gsLst>
            <a:lin ang="5400000" scaled="0"/>
            <a:tileRect/>
          </a:gradFill>
          <a:ln>
            <a:solidFill>
              <a:srgbClr val="67B419"/>
            </a:solidFill>
          </a:ln>
        </p:spPr>
        <p:style>
          <a:lnRef idx="1">
            <a:srgbClr val="67B419"/>
          </a:lnRef>
          <a:fillRef idx="3">
            <a:srgbClr val="67B419"/>
          </a:fillRef>
          <a:effectRef idx="2">
            <a:srgbClr val="67B419"/>
          </a:effectRef>
          <a:fontRef idx="minor">
            <a:schemeClr val="lt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lang="tr-TR" sz="1400" b="1" kern="0" dirty="0">
                <a:solidFill>
                  <a:srgbClr val="FFFFFF"/>
                </a:solidFill>
                <a:latin typeface="Calibri" panose="020F0502020204030204" pitchFamily="34" charset="0"/>
              </a:rPr>
              <a:t>Software Update</a:t>
            </a:r>
            <a:endParaRPr kumimoji="0" lang="en-US" sz="1400" b="1" u="none" strike="noStrike" kern="0" cap="none" spc="0" normalizeH="0" baseline="0" noProof="0" dirty="0">
              <a:ln>
                <a:noFill/>
              </a:ln>
              <a:solidFill>
                <a:srgbClr val="FFFFFF"/>
              </a:solidFill>
              <a:effectLst/>
              <a:uLnTx/>
              <a:uFillTx/>
              <a:latin typeface="Calibri" panose="020F0502020204030204" pitchFamily="34" charset="0"/>
            </a:endParaRPr>
          </a:p>
        </p:txBody>
      </p:sp>
      <p:sp>
        <p:nvSpPr>
          <p:cNvPr id="5" name="Title 4">
            <a:extLst>
              <a:ext uri="{FF2B5EF4-FFF2-40B4-BE49-F238E27FC236}">
                <a16:creationId xmlns:a16="http://schemas.microsoft.com/office/drawing/2014/main" id="{3FC72774-1C98-4052-9C3E-D08D576706DD}"/>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12211853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9" name="TextBox 8">
            <a:extLst>
              <a:ext uri="{FF2B5EF4-FFF2-40B4-BE49-F238E27FC236}">
                <a16:creationId xmlns:a16="http://schemas.microsoft.com/office/drawing/2014/main" id="{E3963EBA-9B73-4595-AFE0-27D37D4F68D9}"/>
              </a:ext>
            </a:extLst>
          </p:cNvPr>
          <p:cNvSpPr txBox="1">
            <a:spLocks/>
          </p:cNvSpPr>
          <p:nvPr>
            <p:custDataLst>
              <p:tags r:id="rId1"/>
            </p:custDataLst>
          </p:nvPr>
        </p:nvSpPr>
        <p:spPr>
          <a:xfrm>
            <a:off x="411600" y="411600"/>
            <a:ext cx="10450800" cy="38880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9000"/>
              </a:lnSpc>
              <a:buNone/>
            </a:pPr>
            <a:endParaRPr lang="en-US" sz="2800" kern="0" dirty="0"/>
          </a:p>
        </p:txBody>
      </p:sp>
      <p:sp>
        <p:nvSpPr>
          <p:cNvPr id="11" name="object 51">
            <a:extLst>
              <a:ext uri="{FF2B5EF4-FFF2-40B4-BE49-F238E27FC236}">
                <a16:creationId xmlns:a16="http://schemas.microsoft.com/office/drawing/2014/main" id="{05E46AE6-B6E4-4281-9D0A-CDD83FCFADFC}"/>
              </a:ext>
            </a:extLst>
          </p:cNvPr>
          <p:cNvSpPr/>
          <p:nvPr/>
        </p:nvSpPr>
        <p:spPr>
          <a:xfrm>
            <a:off x="5237244" y="1177815"/>
            <a:ext cx="64675" cy="2025213"/>
          </a:xfrm>
          <a:custGeom>
            <a:avLst/>
            <a:gdLst/>
            <a:ahLst/>
            <a:cxnLst/>
            <a:rect l="l" t="t" r="r" b="b"/>
            <a:pathLst>
              <a:path h="1156970">
                <a:moveTo>
                  <a:pt x="0" y="0"/>
                </a:moveTo>
                <a:lnTo>
                  <a:pt x="0" y="1156715"/>
                </a:lnTo>
              </a:path>
            </a:pathLst>
          </a:custGeom>
          <a:ln w="9144">
            <a:solidFill>
              <a:srgbClr val="003164"/>
            </a:solidFill>
          </a:ln>
        </p:spPr>
        <p:txBody>
          <a:bodyPr wrap="square" lIns="0" tIns="0" rIns="0" bIns="0" rtlCol="0"/>
          <a:lstStyle/>
          <a:p>
            <a:endParaRPr/>
          </a:p>
        </p:txBody>
      </p:sp>
      <p:sp>
        <p:nvSpPr>
          <p:cNvPr id="12" name="Rectangle 4_">
            <a:extLst>
              <a:ext uri="{FF2B5EF4-FFF2-40B4-BE49-F238E27FC236}">
                <a16:creationId xmlns:a16="http://schemas.microsoft.com/office/drawing/2014/main" id="{E9877BA5-38E5-4F38-81A1-68B5492AF7F4}"/>
              </a:ext>
            </a:extLst>
          </p:cNvPr>
          <p:cNvSpPr/>
          <p:nvPr/>
        </p:nvSpPr>
        <p:spPr>
          <a:xfrm>
            <a:off x="363210" y="1206842"/>
            <a:ext cx="2095445" cy="369332"/>
          </a:xfrm>
          <a:prstGeom prst="rect">
            <a:avLst/>
          </a:prstGeom>
        </p:spPr>
        <p:txBody>
          <a:bodyPr wrap="none">
            <a:spAutoFit/>
          </a:bodyPr>
          <a:lstStyle/>
          <a:p>
            <a:r>
              <a:rPr lang="en-US" b="1" dirty="0">
                <a:solidFill>
                  <a:srgbClr val="000000"/>
                </a:solidFill>
              </a:rPr>
              <a:t>Robust Hardware</a:t>
            </a:r>
            <a:endParaRPr lang="en-US" dirty="0">
              <a:solidFill>
                <a:srgbClr val="000000"/>
              </a:solidFill>
            </a:endParaRPr>
          </a:p>
        </p:txBody>
      </p:sp>
      <p:sp>
        <p:nvSpPr>
          <p:cNvPr id="13" name="Rectangle 4___">
            <a:extLst>
              <a:ext uri="{FF2B5EF4-FFF2-40B4-BE49-F238E27FC236}">
                <a16:creationId xmlns:a16="http://schemas.microsoft.com/office/drawing/2014/main" id="{B0C8F88D-7FBB-43BC-9844-2EA0054C0D3A}"/>
              </a:ext>
            </a:extLst>
          </p:cNvPr>
          <p:cNvSpPr/>
          <p:nvPr/>
        </p:nvSpPr>
        <p:spPr>
          <a:xfrm>
            <a:off x="5422061" y="1248286"/>
            <a:ext cx="3788217" cy="369332"/>
          </a:xfrm>
          <a:prstGeom prst="rect">
            <a:avLst/>
          </a:prstGeom>
        </p:spPr>
        <p:txBody>
          <a:bodyPr wrap="none">
            <a:spAutoFit/>
          </a:bodyPr>
          <a:lstStyle/>
          <a:p>
            <a:r>
              <a:rPr lang="en-US" b="1" dirty="0">
                <a:solidFill>
                  <a:srgbClr val="000000"/>
                </a:solidFill>
              </a:rPr>
              <a:t>Superior 10.1” display and touch</a:t>
            </a:r>
          </a:p>
        </p:txBody>
      </p:sp>
      <p:sp>
        <p:nvSpPr>
          <p:cNvPr id="14" name="Rectangle 13">
            <a:extLst>
              <a:ext uri="{FF2B5EF4-FFF2-40B4-BE49-F238E27FC236}">
                <a16:creationId xmlns:a16="http://schemas.microsoft.com/office/drawing/2014/main" id="{5A5840B4-7BC9-4C6B-AE72-0CF59D123606}"/>
              </a:ext>
            </a:extLst>
          </p:cNvPr>
          <p:cNvSpPr/>
          <p:nvPr/>
        </p:nvSpPr>
        <p:spPr>
          <a:xfrm>
            <a:off x="2321772" y="1859035"/>
            <a:ext cx="2795910" cy="1287019"/>
          </a:xfrm>
          <a:prstGeom prst="rect">
            <a:avLst/>
          </a:prstGeom>
        </p:spPr>
        <p:txBody>
          <a:bodyPr wrap="square">
            <a:spAutoFit/>
          </a:bodyPr>
          <a:lstStyle/>
          <a:p>
            <a:pPr marL="252000" indent="-252000">
              <a:lnSpc>
                <a:spcPct val="107000"/>
              </a:lnSpc>
              <a:spcBef>
                <a:spcPts val="500"/>
              </a:spcBef>
              <a:buFont typeface="Wingdings" panose="05000000000000000000" pitchFamily="2" charset="2"/>
              <a:buChar char="Ø"/>
            </a:pPr>
            <a:r>
              <a:rPr lang="en-US" sz="1100" dirty="0">
                <a:solidFill>
                  <a:srgbClr val="000000"/>
                </a:solidFill>
                <a:latin typeface="Bosch Office Sans"/>
              </a:rPr>
              <a:t>State-of-the-Art commercial-grade </a:t>
            </a:r>
            <a:r>
              <a:rPr lang="en-US" sz="1100" dirty="0" err="1">
                <a:solidFill>
                  <a:srgbClr val="000000"/>
                </a:solidFill>
                <a:latin typeface="Bosch Office Sans"/>
              </a:rPr>
              <a:t>DualCore</a:t>
            </a:r>
            <a:r>
              <a:rPr lang="en-US" sz="1100" dirty="0">
                <a:solidFill>
                  <a:srgbClr val="000000"/>
                </a:solidFill>
                <a:latin typeface="Bosch Office Sans"/>
              </a:rPr>
              <a:t> processor platform (ARM Cortex A9)</a:t>
            </a:r>
          </a:p>
          <a:p>
            <a:pPr marL="50400" indent="-273600">
              <a:lnSpc>
                <a:spcPct val="103000"/>
              </a:lnSpc>
              <a:spcBef>
                <a:spcPts val="500"/>
              </a:spcBef>
              <a:buFont typeface="Wingdings" panose="05000000000000000000" pitchFamily="2" charset="2"/>
              <a:buChar char="Ø"/>
            </a:pPr>
            <a:r>
              <a:rPr lang="en-US" sz="1100" dirty="0">
                <a:solidFill>
                  <a:srgbClr val="000000"/>
                </a:solidFill>
                <a:latin typeface="Bosch Office Sans"/>
              </a:rPr>
              <a:t>1 GB of low-power RAM</a:t>
            </a:r>
          </a:p>
          <a:p>
            <a:pPr marL="50400" indent="-273600">
              <a:lnSpc>
                <a:spcPct val="103000"/>
              </a:lnSpc>
              <a:spcBef>
                <a:spcPts val="500"/>
              </a:spcBef>
              <a:buFont typeface="Wingdings" panose="05000000000000000000" pitchFamily="2" charset="2"/>
              <a:buChar char="Ø"/>
            </a:pPr>
            <a:r>
              <a:rPr lang="en-US" sz="1100" dirty="0">
                <a:solidFill>
                  <a:srgbClr val="000000"/>
                </a:solidFill>
                <a:latin typeface="Bosch Office Sans"/>
              </a:rPr>
              <a:t>2 GB of enhanced flash storage (extended life time)</a:t>
            </a:r>
          </a:p>
        </p:txBody>
      </p:sp>
      <p:sp>
        <p:nvSpPr>
          <p:cNvPr id="15" name="Rectangle 14">
            <a:extLst>
              <a:ext uri="{FF2B5EF4-FFF2-40B4-BE49-F238E27FC236}">
                <a16:creationId xmlns:a16="http://schemas.microsoft.com/office/drawing/2014/main" id="{057549D2-C636-479F-87CB-A48A4B776310}"/>
              </a:ext>
            </a:extLst>
          </p:cNvPr>
          <p:cNvSpPr/>
          <p:nvPr/>
        </p:nvSpPr>
        <p:spPr>
          <a:xfrm>
            <a:off x="7331977" y="2030506"/>
            <a:ext cx="3198911" cy="1028167"/>
          </a:xfrm>
          <a:prstGeom prst="rect">
            <a:avLst/>
          </a:prstGeom>
        </p:spPr>
        <p:txBody>
          <a:bodyPr wrap="square">
            <a:spAutoFit/>
          </a:bodyPr>
          <a:lstStyle/>
          <a:p>
            <a:pPr marL="405450" lvl="1" indent="-171450" fontAlgn="auto">
              <a:lnSpc>
                <a:spcPct val="103000"/>
              </a:lnSpc>
              <a:spcBef>
                <a:spcPts val="500"/>
              </a:spcBef>
              <a:spcAft>
                <a:spcPts val="0"/>
              </a:spcAft>
              <a:buFont typeface="Wingdings" panose="05000000000000000000" pitchFamily="2" charset="2"/>
              <a:buChar char="Ø"/>
            </a:pPr>
            <a:r>
              <a:rPr lang="en-US" sz="1100" dirty="0">
                <a:solidFill>
                  <a:srgbClr val="000000"/>
                </a:solidFill>
                <a:latin typeface="Bosch Office Sans"/>
              </a:rPr>
              <a:t>IPS for visibility from all angles incl. optical bonding to further enhance image quality</a:t>
            </a:r>
          </a:p>
          <a:p>
            <a:pPr marL="405450" lvl="1" indent="-171450" fontAlgn="auto">
              <a:lnSpc>
                <a:spcPct val="103000"/>
              </a:lnSpc>
              <a:spcBef>
                <a:spcPts val="500"/>
              </a:spcBef>
              <a:spcAft>
                <a:spcPts val="0"/>
              </a:spcAft>
              <a:buFont typeface="Wingdings" panose="05000000000000000000" pitchFamily="2" charset="2"/>
              <a:buChar char="Ø"/>
            </a:pPr>
            <a:r>
              <a:rPr lang="en-US" sz="1100" dirty="0">
                <a:solidFill>
                  <a:srgbClr val="000000"/>
                </a:solidFill>
                <a:latin typeface="Bosch Office Sans"/>
              </a:rPr>
              <a:t>Capacitive touch interface for tablet-like usability</a:t>
            </a:r>
          </a:p>
        </p:txBody>
      </p:sp>
      <p:pic>
        <p:nvPicPr>
          <p:cNvPr id="16" name="Inhaltsplatzhalter 4">
            <a:extLst>
              <a:ext uri="{FF2B5EF4-FFF2-40B4-BE49-F238E27FC236}">
                <a16:creationId xmlns:a16="http://schemas.microsoft.com/office/drawing/2014/main" id="{293BAD47-F4C0-4480-A230-4A6ADF4A82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5806" y="1882398"/>
            <a:ext cx="1600868" cy="1120608"/>
          </a:xfrm>
          <a:prstGeom prst="rect">
            <a:avLst/>
          </a:prstGeom>
        </p:spPr>
      </p:pic>
      <p:pic>
        <p:nvPicPr>
          <p:cNvPr id="17" name="Inhaltsplatzhalter 4_">
            <a:extLst>
              <a:ext uri="{FF2B5EF4-FFF2-40B4-BE49-F238E27FC236}">
                <a16:creationId xmlns:a16="http://schemas.microsoft.com/office/drawing/2014/main" id="{C67AD3A5-381C-4F4A-B2B1-F5DBD73E9F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16514" y="1882398"/>
            <a:ext cx="1600868" cy="1120608"/>
          </a:xfrm>
          <a:prstGeom prst="rect">
            <a:avLst/>
          </a:prstGeom>
        </p:spPr>
      </p:pic>
      <p:sp>
        <p:nvSpPr>
          <p:cNvPr id="5" name="Title 4">
            <a:extLst>
              <a:ext uri="{FF2B5EF4-FFF2-40B4-BE49-F238E27FC236}">
                <a16:creationId xmlns:a16="http://schemas.microsoft.com/office/drawing/2014/main" id="{1C01A47D-98F3-40D9-A012-AC10489E6DCB}"/>
              </a:ext>
            </a:extLst>
          </p:cNvPr>
          <p:cNvSpPr>
            <a:spLocks noGrp="1"/>
          </p:cNvSpPr>
          <p:nvPr>
            <p:ph type="title"/>
          </p:nvPr>
        </p:nvSpPr>
        <p:spPr/>
        <p:txBody>
          <a:bodyPr/>
          <a:lstStyle/>
          <a:p>
            <a:r>
              <a:rPr lang="de-DE"/>
              <a:t>Features</a:t>
            </a:r>
            <a:endParaRPr lang="en-US"/>
          </a:p>
        </p:txBody>
      </p:sp>
    </p:spTree>
    <p:extLst>
      <p:ext uri="{BB962C8B-B14F-4D97-AF65-F5344CB8AC3E}">
        <p14:creationId xmlns:p14="http://schemas.microsoft.com/office/powerpoint/2010/main" val="34762951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9" name="Textfeld 8">
            <a:extLst>
              <a:ext uri="{FF2B5EF4-FFF2-40B4-BE49-F238E27FC236}">
                <a16:creationId xmlns:a16="http://schemas.microsoft.com/office/drawing/2014/main" id="{ECA65A0E-E692-4F22-A82D-D8257AE11DEE}"/>
              </a:ext>
            </a:extLst>
          </p:cNvPr>
          <p:cNvSpPr txBox="1">
            <a:spLocks/>
          </p:cNvSpPr>
          <p:nvPr>
            <p:custDataLst>
              <p:tags r:id="rId1"/>
            </p:custDataLst>
          </p:nvPr>
        </p:nvSpPr>
        <p:spPr>
          <a:xfrm>
            <a:off x="411600" y="377094"/>
            <a:ext cx="10450800" cy="38880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89000"/>
              </a:lnSpc>
              <a:spcBef>
                <a:spcPts val="0"/>
              </a:spcBef>
              <a:buSzTx/>
              <a:buFontTx/>
              <a:buNone/>
            </a:pPr>
            <a:endParaRPr lang="en-US" sz="2800" kern="0" dirty="0"/>
          </a:p>
        </p:txBody>
      </p:sp>
      <p:cxnSp>
        <p:nvCxnSpPr>
          <p:cNvPr id="11" name="Gerader Verbinder 13">
            <a:extLst>
              <a:ext uri="{FF2B5EF4-FFF2-40B4-BE49-F238E27FC236}">
                <a16:creationId xmlns:a16="http://schemas.microsoft.com/office/drawing/2014/main" id="{68A79A8A-3A92-415F-9D7B-A9AC0894BF08}"/>
              </a:ext>
            </a:extLst>
          </p:cNvPr>
          <p:cNvCxnSpPr/>
          <p:nvPr/>
        </p:nvCxnSpPr>
        <p:spPr>
          <a:xfrm flipV="1">
            <a:off x="5205212" y="1869706"/>
            <a:ext cx="72000" cy="216000"/>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sp>
        <p:nvSpPr>
          <p:cNvPr id="12" name="Abgerundetes Rechteck 14">
            <a:extLst>
              <a:ext uri="{FF2B5EF4-FFF2-40B4-BE49-F238E27FC236}">
                <a16:creationId xmlns:a16="http://schemas.microsoft.com/office/drawing/2014/main" id="{0C34C3EC-CF42-41C4-9AF1-34A33D9A5B78}"/>
              </a:ext>
            </a:extLst>
          </p:cNvPr>
          <p:cNvSpPr/>
          <p:nvPr/>
        </p:nvSpPr>
        <p:spPr>
          <a:xfrm>
            <a:off x="7531079" y="933706"/>
            <a:ext cx="1440000" cy="432000"/>
          </a:xfrm>
          <a:prstGeom prst="roundRect">
            <a:avLst/>
          </a:prstGeom>
          <a:solidFill>
            <a:schemeClr val="accent1"/>
          </a:solid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indent="0" algn="ctr" defTabSz="914400" eaLnBrk="1" fontAlgn="auto" latinLnBrk="0" hangingPunct="1">
              <a:lnSpc>
                <a:spcPts val="1200"/>
              </a:lnSpc>
              <a:spcBef>
                <a:spcPts val="0"/>
              </a:spcBef>
              <a:spcAft>
                <a:spcPts val="0"/>
              </a:spcAft>
              <a:buClrTx/>
              <a:buSzTx/>
              <a:buFontTx/>
              <a:buNone/>
              <a:tabLst/>
            </a:pPr>
            <a:r>
              <a:rPr lang="en-US" sz="900" b="1" kern="0" dirty="0">
                <a:solidFill>
                  <a:srgbClr val="FFFFFF"/>
                </a:solidFill>
                <a:latin typeface="Bosch Office Sans"/>
              </a:rPr>
              <a:t>Air Center Control</a:t>
            </a:r>
          </a:p>
          <a:p>
            <a:pPr marL="0" marR="0" indent="0" algn="ctr" defTabSz="914400" eaLnBrk="1" fontAlgn="auto" latinLnBrk="0" hangingPunct="1">
              <a:lnSpc>
                <a:spcPts val="900"/>
              </a:lnSpc>
              <a:spcBef>
                <a:spcPts val="0"/>
              </a:spcBef>
              <a:spcAft>
                <a:spcPts val="0"/>
              </a:spcAft>
              <a:buClrTx/>
              <a:buSzTx/>
              <a:buFontTx/>
              <a:buNone/>
              <a:tabLst/>
            </a:pPr>
            <a:r>
              <a:rPr kumimoji="0" lang="en-US" sz="600" b="1" i="0" u="none" strike="noStrike" kern="0" cap="none" spc="0" normalizeH="0" baseline="0" noProof="0" dirty="0">
                <a:ln>
                  <a:noFill/>
                </a:ln>
                <a:solidFill>
                  <a:srgbClr val="FFFFFF"/>
                </a:solidFill>
                <a:effectLst/>
                <a:uLnTx/>
                <a:uFillTx/>
                <a:latin typeface="Bosch Office Sans"/>
              </a:rPr>
              <a:t>Max. 256 IDUs, 10”</a:t>
            </a:r>
          </a:p>
        </p:txBody>
      </p:sp>
      <p:cxnSp>
        <p:nvCxnSpPr>
          <p:cNvPr id="13" name="Gerader Verbinder 16">
            <a:extLst>
              <a:ext uri="{FF2B5EF4-FFF2-40B4-BE49-F238E27FC236}">
                <a16:creationId xmlns:a16="http://schemas.microsoft.com/office/drawing/2014/main" id="{8BA16148-6510-4703-A3A9-B733805A17E2}"/>
              </a:ext>
            </a:extLst>
          </p:cNvPr>
          <p:cNvCxnSpPr/>
          <p:nvPr/>
        </p:nvCxnSpPr>
        <p:spPr>
          <a:xfrm>
            <a:off x="4053200" y="3237314"/>
            <a:ext cx="1224012" cy="392"/>
          </a:xfrm>
          <a:prstGeom prst="line">
            <a:avLst/>
          </a:prstGeom>
          <a:ln>
            <a:solidFill>
              <a:srgbClr val="000000"/>
            </a:solidFill>
          </a:ln>
        </p:spPr>
        <p:style>
          <a:lnRef idx="3">
            <a:srgbClr val="A80163"/>
          </a:lnRef>
          <a:fillRef idx="0">
            <a:srgbClr val="A80163"/>
          </a:fillRef>
          <a:effectRef idx="2">
            <a:srgbClr val="A80163"/>
          </a:effectRef>
          <a:fontRef idx="minor">
            <a:schemeClr val="tx1"/>
          </a:fontRef>
        </p:style>
      </p:cxnSp>
      <p:pic>
        <p:nvPicPr>
          <p:cNvPr id="14" name="Picture 135_">
            <a:extLst>
              <a:ext uri="{FF2B5EF4-FFF2-40B4-BE49-F238E27FC236}">
                <a16:creationId xmlns:a16="http://schemas.microsoft.com/office/drawing/2014/main" id="{965C6107-8B5A-4271-8E09-76C7234692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159"/>
          <a:stretch/>
        </p:blipFill>
        <p:spPr>
          <a:xfrm>
            <a:off x="3621212" y="3669316"/>
            <a:ext cx="864000" cy="576016"/>
          </a:xfrm>
          <a:prstGeom prst="rect">
            <a:avLst/>
          </a:prstGeom>
        </p:spPr>
      </p:pic>
      <p:pic>
        <p:nvPicPr>
          <p:cNvPr id="15" name="Picture 135__">
            <a:extLst>
              <a:ext uri="{FF2B5EF4-FFF2-40B4-BE49-F238E27FC236}">
                <a16:creationId xmlns:a16="http://schemas.microsoft.com/office/drawing/2014/main" id="{466779DE-29F5-4747-8B96-F0A6D0824F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159"/>
          <a:stretch/>
        </p:blipFill>
        <p:spPr>
          <a:xfrm>
            <a:off x="4845212" y="3669316"/>
            <a:ext cx="864000" cy="576016"/>
          </a:xfrm>
          <a:prstGeom prst="rect">
            <a:avLst/>
          </a:prstGeom>
        </p:spPr>
      </p:pic>
      <p:cxnSp>
        <p:nvCxnSpPr>
          <p:cNvPr id="16" name="Gerader Verbinder 20">
            <a:extLst>
              <a:ext uri="{FF2B5EF4-FFF2-40B4-BE49-F238E27FC236}">
                <a16:creationId xmlns:a16="http://schemas.microsoft.com/office/drawing/2014/main" id="{FF4F6849-A58F-40DB-B65C-9B0CFAD532EC}"/>
              </a:ext>
            </a:extLst>
          </p:cNvPr>
          <p:cNvCxnSpPr/>
          <p:nvPr/>
        </p:nvCxnSpPr>
        <p:spPr>
          <a:xfrm flipV="1">
            <a:off x="5277212" y="3237706"/>
            <a:ext cx="0" cy="432000"/>
          </a:xfrm>
          <a:prstGeom prst="line">
            <a:avLst/>
          </a:prstGeom>
          <a:ln>
            <a:solidFill>
              <a:srgbClr val="000000"/>
            </a:solidFill>
          </a:ln>
        </p:spPr>
        <p:style>
          <a:lnRef idx="3">
            <a:srgbClr val="A80163"/>
          </a:lnRef>
          <a:fillRef idx="0">
            <a:srgbClr val="A80163"/>
          </a:fillRef>
          <a:effectRef idx="2">
            <a:srgbClr val="A80163"/>
          </a:effectRef>
          <a:fontRef idx="minor">
            <a:schemeClr val="tx1"/>
          </a:fontRef>
        </p:style>
      </p:cxnSp>
      <p:cxnSp>
        <p:nvCxnSpPr>
          <p:cNvPr id="17" name="Gerader Verbinder 25">
            <a:extLst>
              <a:ext uri="{FF2B5EF4-FFF2-40B4-BE49-F238E27FC236}">
                <a16:creationId xmlns:a16="http://schemas.microsoft.com/office/drawing/2014/main" id="{A8F7CDA0-2597-44A6-B356-DDD020F8372E}"/>
              </a:ext>
            </a:extLst>
          </p:cNvPr>
          <p:cNvCxnSpPr/>
          <p:nvPr/>
        </p:nvCxnSpPr>
        <p:spPr>
          <a:xfrm flipV="1">
            <a:off x="3693212" y="4245332"/>
            <a:ext cx="0" cy="64800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8" name="Gerader Verbinder 26">
            <a:extLst>
              <a:ext uri="{FF2B5EF4-FFF2-40B4-BE49-F238E27FC236}">
                <a16:creationId xmlns:a16="http://schemas.microsoft.com/office/drawing/2014/main" id="{FF25C54E-6989-4B38-8E8D-28160EE6DCCB}"/>
              </a:ext>
            </a:extLst>
          </p:cNvPr>
          <p:cNvCxnSpPr/>
          <p:nvPr/>
        </p:nvCxnSpPr>
        <p:spPr>
          <a:xfrm flipV="1">
            <a:off x="4485212" y="4245332"/>
            <a:ext cx="0" cy="648000"/>
          </a:xfrm>
          <a:prstGeom prst="line">
            <a:avLst/>
          </a:prstGeom>
          <a:ln>
            <a:solidFill>
              <a:schemeClr val="accent1"/>
            </a:solidFill>
            <a:prstDash val="dash"/>
          </a:ln>
        </p:spPr>
        <p:style>
          <a:lnRef idx="3">
            <a:schemeClr val="accent1"/>
          </a:lnRef>
          <a:fillRef idx="0">
            <a:schemeClr val="accent1"/>
          </a:fillRef>
          <a:effectRef idx="2">
            <a:schemeClr val="accent1"/>
          </a:effectRef>
          <a:fontRef idx="minor">
            <a:schemeClr val="tx1"/>
          </a:fontRef>
        </p:style>
      </p:cxnSp>
      <p:cxnSp>
        <p:nvCxnSpPr>
          <p:cNvPr id="21" name="Gerader Verbinder 28">
            <a:extLst>
              <a:ext uri="{FF2B5EF4-FFF2-40B4-BE49-F238E27FC236}">
                <a16:creationId xmlns:a16="http://schemas.microsoft.com/office/drawing/2014/main" id="{B3672141-86F9-47CA-A0F5-BC09BFE73272}"/>
              </a:ext>
            </a:extLst>
          </p:cNvPr>
          <p:cNvCxnSpPr/>
          <p:nvPr/>
        </p:nvCxnSpPr>
        <p:spPr>
          <a:xfrm flipV="1">
            <a:off x="5709212" y="4245332"/>
            <a:ext cx="0" cy="648000"/>
          </a:xfrm>
          <a:prstGeom prst="line">
            <a:avLst/>
          </a:prstGeom>
          <a:ln>
            <a:solidFill>
              <a:schemeClr val="accent1"/>
            </a:solidFill>
            <a:prstDash val="dash"/>
          </a:ln>
        </p:spPr>
        <p:style>
          <a:lnRef idx="3">
            <a:schemeClr val="accent1"/>
          </a:lnRef>
          <a:fillRef idx="0">
            <a:schemeClr val="accent1"/>
          </a:fillRef>
          <a:effectRef idx="2">
            <a:schemeClr val="accent1"/>
          </a:effectRef>
          <a:fontRef idx="minor">
            <a:schemeClr val="tx1"/>
          </a:fontRef>
        </p:style>
      </p:cxnSp>
      <p:cxnSp>
        <p:nvCxnSpPr>
          <p:cNvPr id="22" name="Gerader Verbinder 29">
            <a:extLst>
              <a:ext uri="{FF2B5EF4-FFF2-40B4-BE49-F238E27FC236}">
                <a16:creationId xmlns:a16="http://schemas.microsoft.com/office/drawing/2014/main" id="{3C4330B2-DD67-4B1D-BC78-4D48CEFF4F17}"/>
              </a:ext>
            </a:extLst>
          </p:cNvPr>
          <p:cNvCxnSpPr/>
          <p:nvPr/>
        </p:nvCxnSpPr>
        <p:spPr>
          <a:xfrm flipH="1">
            <a:off x="3693212" y="4101706"/>
            <a:ext cx="144000" cy="14400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3" name="Gerader Verbinder 30">
            <a:extLst>
              <a:ext uri="{FF2B5EF4-FFF2-40B4-BE49-F238E27FC236}">
                <a16:creationId xmlns:a16="http://schemas.microsoft.com/office/drawing/2014/main" id="{901972C7-FBC0-47AA-8393-BA6F2F923979}"/>
              </a:ext>
            </a:extLst>
          </p:cNvPr>
          <p:cNvCxnSpPr/>
          <p:nvPr/>
        </p:nvCxnSpPr>
        <p:spPr>
          <a:xfrm>
            <a:off x="4341212" y="4101706"/>
            <a:ext cx="144000" cy="144000"/>
          </a:xfrm>
          <a:prstGeom prst="line">
            <a:avLst/>
          </a:prstGeom>
          <a:ln>
            <a:solidFill>
              <a:schemeClr val="accent1"/>
            </a:solidFill>
            <a:prstDash val="dash"/>
          </a:ln>
        </p:spPr>
        <p:style>
          <a:lnRef idx="3">
            <a:schemeClr val="accent1"/>
          </a:lnRef>
          <a:fillRef idx="0">
            <a:schemeClr val="accent1"/>
          </a:fillRef>
          <a:effectRef idx="2">
            <a:schemeClr val="accent1"/>
          </a:effectRef>
          <a:fontRef idx="minor">
            <a:schemeClr val="tx1"/>
          </a:fontRef>
        </p:style>
      </p:cxnSp>
      <p:cxnSp>
        <p:nvCxnSpPr>
          <p:cNvPr id="24" name="Gerader Verbinder 31">
            <a:extLst>
              <a:ext uri="{FF2B5EF4-FFF2-40B4-BE49-F238E27FC236}">
                <a16:creationId xmlns:a16="http://schemas.microsoft.com/office/drawing/2014/main" id="{E16DB19A-9CD9-46F8-A6A4-19E93AB207BA}"/>
              </a:ext>
            </a:extLst>
          </p:cNvPr>
          <p:cNvCxnSpPr/>
          <p:nvPr/>
        </p:nvCxnSpPr>
        <p:spPr>
          <a:xfrm>
            <a:off x="5565212" y="4101706"/>
            <a:ext cx="144000" cy="144000"/>
          </a:xfrm>
          <a:prstGeom prst="line">
            <a:avLst/>
          </a:prstGeom>
          <a:ln>
            <a:solidFill>
              <a:schemeClr val="accent1"/>
            </a:solidFill>
            <a:prstDash val="dash"/>
          </a:ln>
        </p:spPr>
        <p:style>
          <a:lnRef idx="3">
            <a:schemeClr val="accent1"/>
          </a:lnRef>
          <a:fillRef idx="0">
            <a:schemeClr val="accent1"/>
          </a:fillRef>
          <a:effectRef idx="2">
            <a:schemeClr val="accent1"/>
          </a:effectRef>
          <a:fontRef idx="minor">
            <a:schemeClr val="tx1"/>
          </a:fontRef>
        </p:style>
      </p:cxnSp>
      <p:cxnSp>
        <p:nvCxnSpPr>
          <p:cNvPr id="25" name="Gerader Verbinder 34">
            <a:extLst>
              <a:ext uri="{FF2B5EF4-FFF2-40B4-BE49-F238E27FC236}">
                <a16:creationId xmlns:a16="http://schemas.microsoft.com/office/drawing/2014/main" id="{B0BA126F-33FA-4F51-9DA3-1AA0917AB1F6}"/>
              </a:ext>
            </a:extLst>
          </p:cNvPr>
          <p:cNvCxnSpPr/>
          <p:nvPr/>
        </p:nvCxnSpPr>
        <p:spPr>
          <a:xfrm flipH="1" flipV="1">
            <a:off x="5277212" y="1869314"/>
            <a:ext cx="2232000" cy="392"/>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sp>
        <p:nvSpPr>
          <p:cNvPr id="26" name="Abgerundetes Rechteck 35">
            <a:extLst>
              <a:ext uri="{FF2B5EF4-FFF2-40B4-BE49-F238E27FC236}">
                <a16:creationId xmlns:a16="http://schemas.microsoft.com/office/drawing/2014/main" id="{2A5240C9-D3E5-4E4B-A617-7F44B763154D}"/>
              </a:ext>
            </a:extLst>
          </p:cNvPr>
          <p:cNvSpPr/>
          <p:nvPr/>
        </p:nvSpPr>
        <p:spPr>
          <a:xfrm>
            <a:off x="9093212" y="1437706"/>
            <a:ext cx="864000" cy="288000"/>
          </a:xfrm>
          <a:prstGeom prst="roundRect">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lnSpc>
                <a:spcPts val="1200"/>
              </a:lnSpc>
            </a:pPr>
            <a:r>
              <a:rPr lang="en-US" sz="900" kern="0" dirty="0">
                <a:solidFill>
                  <a:srgbClr val="000000"/>
                </a:solidFill>
                <a:latin typeface="Bosch Office Sans"/>
              </a:rPr>
              <a:t>Power Supply</a:t>
            </a:r>
          </a:p>
        </p:txBody>
      </p:sp>
      <p:cxnSp>
        <p:nvCxnSpPr>
          <p:cNvPr id="27" name="Gerader Verbinder 36">
            <a:extLst>
              <a:ext uri="{FF2B5EF4-FFF2-40B4-BE49-F238E27FC236}">
                <a16:creationId xmlns:a16="http://schemas.microsoft.com/office/drawing/2014/main" id="{CFCD6F24-DF55-462C-8811-2B5667DA0D67}"/>
              </a:ext>
            </a:extLst>
          </p:cNvPr>
          <p:cNvCxnSpPr/>
          <p:nvPr/>
        </p:nvCxnSpPr>
        <p:spPr>
          <a:xfrm flipV="1">
            <a:off x="9525212" y="1725706"/>
            <a:ext cx="0" cy="21600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28" name="Gerader Verbinder 37">
            <a:extLst>
              <a:ext uri="{FF2B5EF4-FFF2-40B4-BE49-F238E27FC236}">
                <a16:creationId xmlns:a16="http://schemas.microsoft.com/office/drawing/2014/main" id="{3DB69E6F-961E-4439-A24C-998E96610AAE}"/>
              </a:ext>
            </a:extLst>
          </p:cNvPr>
          <p:cNvCxnSpPr/>
          <p:nvPr/>
        </p:nvCxnSpPr>
        <p:spPr>
          <a:xfrm flipH="1">
            <a:off x="8949212" y="1941706"/>
            <a:ext cx="576000" cy="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1" name="Abgerundetes Rechteck 38">
            <a:extLst>
              <a:ext uri="{FF2B5EF4-FFF2-40B4-BE49-F238E27FC236}">
                <a16:creationId xmlns:a16="http://schemas.microsoft.com/office/drawing/2014/main" id="{C68B3BB7-FDDE-40BF-A58B-4F0653B363D6}"/>
              </a:ext>
            </a:extLst>
          </p:cNvPr>
          <p:cNvSpPr/>
          <p:nvPr/>
        </p:nvSpPr>
        <p:spPr>
          <a:xfrm>
            <a:off x="9093212" y="2517706"/>
            <a:ext cx="864000" cy="288000"/>
          </a:xfrm>
          <a:prstGeom prst="roundRect">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lnSpc>
                <a:spcPts val="1200"/>
              </a:lnSpc>
            </a:pPr>
            <a:r>
              <a:rPr lang="en-US" sz="900" kern="0" dirty="0">
                <a:solidFill>
                  <a:srgbClr val="000000"/>
                </a:solidFill>
                <a:latin typeface="Bosch Office Sans"/>
              </a:rPr>
              <a:t>LAN /</a:t>
            </a:r>
          </a:p>
          <a:p>
            <a:pPr algn="ctr">
              <a:lnSpc>
                <a:spcPts val="1200"/>
              </a:lnSpc>
            </a:pPr>
            <a:r>
              <a:rPr lang="en-US" sz="900" kern="0" dirty="0">
                <a:solidFill>
                  <a:srgbClr val="000000"/>
                </a:solidFill>
                <a:latin typeface="Bosch Office Sans"/>
              </a:rPr>
              <a:t>Wi-Fi</a:t>
            </a:r>
          </a:p>
        </p:txBody>
      </p:sp>
      <p:cxnSp>
        <p:nvCxnSpPr>
          <p:cNvPr id="32" name="Gerader Verbinder 39">
            <a:extLst>
              <a:ext uri="{FF2B5EF4-FFF2-40B4-BE49-F238E27FC236}">
                <a16:creationId xmlns:a16="http://schemas.microsoft.com/office/drawing/2014/main" id="{C190393F-019D-455B-A54E-C4E3F1F5248D}"/>
              </a:ext>
            </a:extLst>
          </p:cNvPr>
          <p:cNvCxnSpPr/>
          <p:nvPr/>
        </p:nvCxnSpPr>
        <p:spPr>
          <a:xfrm flipH="1">
            <a:off x="8945704" y="2085706"/>
            <a:ext cx="576000" cy="1117"/>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33" name="Gerader Verbinder 40">
            <a:extLst>
              <a:ext uri="{FF2B5EF4-FFF2-40B4-BE49-F238E27FC236}">
                <a16:creationId xmlns:a16="http://schemas.microsoft.com/office/drawing/2014/main" id="{29B54B41-84D4-47D2-9FAD-F71B43783C0F}"/>
              </a:ext>
            </a:extLst>
          </p:cNvPr>
          <p:cNvCxnSpPr/>
          <p:nvPr/>
        </p:nvCxnSpPr>
        <p:spPr>
          <a:xfrm flipV="1">
            <a:off x="9525212" y="2085705"/>
            <a:ext cx="0" cy="43200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sp>
        <p:nvSpPr>
          <p:cNvPr id="34" name="Rechteckige Legende 41">
            <a:extLst>
              <a:ext uri="{FF2B5EF4-FFF2-40B4-BE49-F238E27FC236}">
                <a16:creationId xmlns:a16="http://schemas.microsoft.com/office/drawing/2014/main" id="{7399AFA4-D7BD-4D2A-B8D0-6FACBC4CF6FC}"/>
              </a:ext>
            </a:extLst>
          </p:cNvPr>
          <p:cNvSpPr/>
          <p:nvPr/>
        </p:nvSpPr>
        <p:spPr>
          <a:xfrm>
            <a:off x="9453212" y="3093706"/>
            <a:ext cx="1436492" cy="576000"/>
          </a:xfrm>
          <a:prstGeom prst="wedgeRectCallout">
            <a:avLst>
              <a:gd name="adj1" fmla="val -42742"/>
              <a:gd name="adj2" fmla="val -99809"/>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nSpc>
                <a:spcPts val="1200"/>
              </a:lnSpc>
            </a:pPr>
            <a:r>
              <a:rPr lang="en-US" sz="900" kern="0" dirty="0">
                <a:solidFill>
                  <a:srgbClr val="000000"/>
                </a:solidFill>
              </a:rPr>
              <a:t>Local connectivity only</a:t>
            </a:r>
          </a:p>
        </p:txBody>
      </p:sp>
      <p:cxnSp>
        <p:nvCxnSpPr>
          <p:cNvPr id="35" name="Gerader Verbinder 42">
            <a:extLst>
              <a:ext uri="{FF2B5EF4-FFF2-40B4-BE49-F238E27FC236}">
                <a16:creationId xmlns:a16="http://schemas.microsoft.com/office/drawing/2014/main" id="{AC5A808A-1BDC-417C-BCCA-D3209B47C43A}"/>
              </a:ext>
            </a:extLst>
          </p:cNvPr>
          <p:cNvCxnSpPr>
            <a:stCxn id="116" idx="2"/>
            <a:endCxn id="14" idx="0"/>
          </p:cNvCxnSpPr>
          <p:nvPr/>
        </p:nvCxnSpPr>
        <p:spPr>
          <a:xfrm>
            <a:off x="4053145" y="2977408"/>
            <a:ext cx="67" cy="691908"/>
          </a:xfrm>
          <a:prstGeom prst="line">
            <a:avLst/>
          </a:prstGeom>
          <a:ln>
            <a:solidFill>
              <a:srgbClr val="000000"/>
            </a:solidFill>
          </a:ln>
        </p:spPr>
        <p:style>
          <a:lnRef idx="3">
            <a:srgbClr val="A80163"/>
          </a:lnRef>
          <a:fillRef idx="0">
            <a:srgbClr val="A80163"/>
          </a:fillRef>
          <a:effectRef idx="2">
            <a:srgbClr val="A80163"/>
          </a:effectRef>
          <a:fontRef idx="minor">
            <a:schemeClr val="tx1"/>
          </a:fontRef>
        </p:style>
      </p:cxnSp>
      <p:sp>
        <p:nvSpPr>
          <p:cNvPr id="36" name="Abgerundetes Rechteck 43">
            <a:extLst>
              <a:ext uri="{FF2B5EF4-FFF2-40B4-BE49-F238E27FC236}">
                <a16:creationId xmlns:a16="http://schemas.microsoft.com/office/drawing/2014/main" id="{57BFC95B-9CC3-401F-82F3-F1C0DA3F0513}"/>
              </a:ext>
            </a:extLst>
          </p:cNvPr>
          <p:cNvSpPr/>
          <p:nvPr/>
        </p:nvSpPr>
        <p:spPr>
          <a:xfrm>
            <a:off x="525212" y="1293706"/>
            <a:ext cx="5040000" cy="1800000"/>
          </a:xfrm>
          <a:prstGeom prst="roundRect">
            <a:avLst/>
          </a:prstGeom>
          <a:ln>
            <a:solidFill>
              <a:schemeClr val="accent1"/>
            </a:solidFill>
            <a:prstDash val="sysDash"/>
          </a:ln>
        </p:spPr>
        <p:style>
          <a:lnRef idx="3">
            <a:schemeClr val="accent1"/>
          </a:lnRef>
          <a:fillRef idx="0">
            <a:schemeClr val="accent1"/>
          </a:fillRef>
          <a:effectRef idx="2">
            <a:schemeClr val="accent1"/>
          </a:effectRef>
          <a:fontRef idx="minor">
            <a:schemeClr val="tx1"/>
          </a:fontRef>
        </p:style>
        <p:txBody>
          <a:bodyPr rtlCol="0" anchor="t"/>
          <a:lstStyle/>
          <a:p>
            <a:pPr marL="0" marR="0" indent="0" defTabSz="914400" eaLnBrk="1" fontAlgn="auto" latinLnBrk="0" hangingPunct="1">
              <a:lnSpc>
                <a:spcPts val="1200"/>
              </a:lnSpc>
              <a:spcBef>
                <a:spcPts val="0"/>
              </a:spcBef>
              <a:spcAft>
                <a:spcPts val="0"/>
              </a:spcAft>
              <a:buClrTx/>
              <a:buSzTx/>
              <a:buFontTx/>
              <a:buNone/>
              <a:tabLst/>
            </a:pPr>
            <a:r>
              <a:rPr lang="en-US" sz="900" kern="0" dirty="0">
                <a:solidFill>
                  <a:srgbClr val="000000"/>
                </a:solidFill>
                <a:latin typeface="Bosch Office Sans"/>
              </a:rPr>
              <a:t>	Max. 3 ODUs per system,</a:t>
            </a:r>
          </a:p>
          <a:p>
            <a:pPr marL="0" marR="0" indent="0" defTabSz="914400" eaLnBrk="1" fontAlgn="auto" latinLnBrk="0" hangingPunct="1">
              <a:lnSpc>
                <a:spcPts val="1200"/>
              </a:lnSpc>
              <a:spcBef>
                <a:spcPts val="0"/>
              </a:spcBef>
              <a:spcAft>
                <a:spcPts val="0"/>
              </a:spcAft>
              <a:buClrTx/>
              <a:buSzTx/>
              <a:buFontTx/>
              <a:buNone/>
              <a:tabLst/>
            </a:pPr>
            <a:r>
              <a:rPr lang="en-US" sz="900" kern="0" dirty="0">
                <a:solidFill>
                  <a:srgbClr val="000000"/>
                </a:solidFill>
                <a:latin typeface="Bosch Office Sans"/>
              </a:rPr>
              <a:t>	max. 8 systems per X,Y,E</a:t>
            </a:r>
          </a:p>
          <a:p>
            <a:pPr marL="0" marR="0" indent="0" defTabSz="914400" eaLnBrk="1" fontAlgn="auto" latinLnBrk="0" hangingPunct="1">
              <a:lnSpc>
                <a:spcPts val="1200"/>
              </a:lnSpc>
              <a:spcBef>
                <a:spcPts val="0"/>
              </a:spcBef>
              <a:spcAft>
                <a:spcPts val="0"/>
              </a:spcAft>
              <a:buClrTx/>
              <a:buSzTx/>
              <a:buFontTx/>
              <a:buNone/>
              <a:tabLst/>
            </a:pPr>
            <a:r>
              <a:rPr lang="en-US" sz="900" kern="0" dirty="0">
                <a:solidFill>
                  <a:srgbClr val="000000"/>
                </a:solidFill>
                <a:latin typeface="Bosch Office Sans"/>
              </a:rPr>
              <a:t>	= Max. 96 ODUs</a:t>
            </a:r>
            <a:endParaRPr kumimoji="0" lang="en-US" sz="900" b="0" i="0" u="none" strike="noStrike" kern="0" cap="none" spc="0" normalizeH="0" baseline="0" noProof="0" dirty="0">
              <a:ln>
                <a:noFill/>
              </a:ln>
              <a:solidFill>
                <a:srgbClr val="000000"/>
              </a:solidFill>
              <a:effectLst/>
              <a:uLnTx/>
              <a:uFillTx/>
              <a:latin typeface="Bosch Office Sans"/>
            </a:endParaRPr>
          </a:p>
        </p:txBody>
      </p:sp>
      <p:sp>
        <p:nvSpPr>
          <p:cNvPr id="37" name="Abgerundetes Rechteck 44">
            <a:extLst>
              <a:ext uri="{FF2B5EF4-FFF2-40B4-BE49-F238E27FC236}">
                <a16:creationId xmlns:a16="http://schemas.microsoft.com/office/drawing/2014/main" id="{77F46ED8-4A52-4BCA-93D7-F136DE977F44}"/>
              </a:ext>
            </a:extLst>
          </p:cNvPr>
          <p:cNvSpPr/>
          <p:nvPr/>
        </p:nvSpPr>
        <p:spPr>
          <a:xfrm>
            <a:off x="525212" y="3453706"/>
            <a:ext cx="5904031" cy="936000"/>
          </a:xfrm>
          <a:prstGeom prst="roundRect">
            <a:avLst/>
          </a:prstGeom>
          <a:ln>
            <a:solidFill>
              <a:schemeClr val="accent1"/>
            </a:solidFill>
            <a:prstDash val="sysDot"/>
          </a:ln>
        </p:spPr>
        <p:style>
          <a:lnRef idx="3">
            <a:schemeClr val="accent1"/>
          </a:lnRef>
          <a:fillRef idx="0">
            <a:schemeClr val="accent1"/>
          </a:fillRef>
          <a:effectRef idx="2">
            <a:schemeClr val="accent1"/>
          </a:effectRef>
          <a:fontRef idx="minor">
            <a:schemeClr val="tx1"/>
          </a:fontRef>
        </p:style>
        <p:txBody>
          <a:bodyPr rtlCol="0" anchor="t"/>
          <a:lstStyle/>
          <a:p>
            <a:pPr marL="0" marR="0" indent="0" defTabSz="914400" eaLnBrk="1" fontAlgn="auto" latinLnBrk="0" hangingPunct="1">
              <a:lnSpc>
                <a:spcPts val="1200"/>
              </a:lnSpc>
              <a:spcBef>
                <a:spcPts val="0"/>
              </a:spcBef>
              <a:spcAft>
                <a:spcPts val="0"/>
              </a:spcAft>
              <a:buClrTx/>
              <a:buSzTx/>
              <a:buFontTx/>
              <a:buNone/>
              <a:tabLst/>
            </a:pPr>
            <a:r>
              <a:rPr lang="en-US" sz="900" kern="0" dirty="0">
                <a:solidFill>
                  <a:srgbClr val="000000"/>
                </a:solidFill>
                <a:latin typeface="Bosch Office Sans"/>
              </a:rPr>
              <a:t>	Max. 64 IDUs per</a:t>
            </a:r>
            <a:br>
              <a:rPr lang="en-US" sz="900" kern="0" dirty="0">
                <a:solidFill>
                  <a:srgbClr val="000000"/>
                </a:solidFill>
                <a:latin typeface="Bosch Office Sans"/>
              </a:rPr>
            </a:br>
            <a:r>
              <a:rPr lang="en-US" sz="900" kern="0" dirty="0">
                <a:solidFill>
                  <a:srgbClr val="000000"/>
                </a:solidFill>
                <a:latin typeface="Bosch Office Sans"/>
              </a:rPr>
              <a:t>	system, AND</a:t>
            </a:r>
            <a:br>
              <a:rPr lang="en-US" sz="900" kern="0" dirty="0">
                <a:solidFill>
                  <a:srgbClr val="000000"/>
                </a:solidFill>
                <a:latin typeface="Bosch Office Sans"/>
              </a:rPr>
            </a:br>
            <a:r>
              <a:rPr lang="en-US" sz="900" kern="0" dirty="0">
                <a:solidFill>
                  <a:srgbClr val="000000"/>
                </a:solidFill>
                <a:latin typeface="Bosch Office Sans"/>
              </a:rPr>
              <a:t>	max. 256 IDUs</a:t>
            </a:r>
            <a:br>
              <a:rPr lang="en-US" sz="900" kern="0" dirty="0">
                <a:solidFill>
                  <a:srgbClr val="000000"/>
                </a:solidFill>
                <a:latin typeface="Bosch Office Sans"/>
              </a:rPr>
            </a:br>
            <a:r>
              <a:rPr lang="en-US" sz="900" kern="0" dirty="0">
                <a:solidFill>
                  <a:srgbClr val="000000"/>
                </a:solidFill>
                <a:latin typeface="Bosch Office Sans"/>
              </a:rPr>
              <a:t>	in total</a:t>
            </a:r>
            <a:endParaRPr kumimoji="0" lang="en-US" sz="900" b="0" i="0" u="none" strike="noStrike" kern="0" cap="none" spc="0" normalizeH="0" baseline="0" noProof="0" dirty="0">
              <a:ln>
                <a:noFill/>
              </a:ln>
              <a:solidFill>
                <a:srgbClr val="000000"/>
              </a:solidFill>
              <a:effectLst/>
              <a:uLnTx/>
              <a:uFillTx/>
              <a:latin typeface="Bosch Office Sans"/>
            </a:endParaRPr>
          </a:p>
        </p:txBody>
      </p:sp>
      <p:sp>
        <p:nvSpPr>
          <p:cNvPr id="38" name="Abgerundetes Rechteck 45">
            <a:extLst>
              <a:ext uri="{FF2B5EF4-FFF2-40B4-BE49-F238E27FC236}">
                <a16:creationId xmlns:a16="http://schemas.microsoft.com/office/drawing/2014/main" id="{684A7097-EC11-482A-B6BE-3F4C0EBA02F5}"/>
              </a:ext>
            </a:extLst>
          </p:cNvPr>
          <p:cNvSpPr/>
          <p:nvPr/>
        </p:nvSpPr>
        <p:spPr>
          <a:xfrm>
            <a:off x="5349212" y="3165706"/>
            <a:ext cx="1080000" cy="216000"/>
          </a:xfrm>
          <a:prstGeom prst="roundRect">
            <a:avLst/>
          </a:prstGeom>
          <a:ln>
            <a:solidFill>
              <a:schemeClr val="tx1"/>
            </a:solidFill>
          </a:ln>
        </p:spPr>
        <p:style>
          <a:lnRef idx="3">
            <a:srgbClr val="A80163"/>
          </a:lnRef>
          <a:fillRef idx="0">
            <a:srgbClr val="A80163"/>
          </a:fillRef>
          <a:effectRef idx="2">
            <a:srgbClr val="A80163"/>
          </a:effectRef>
          <a:fontRef idx="minor">
            <a:schemeClr val="tx1"/>
          </a:fontRef>
        </p:style>
        <p:txBody>
          <a:bodyPr rtlCol="0" anchor="ctr"/>
          <a:lstStyle/>
          <a:p>
            <a:pPr marL="0" marR="0" indent="0" algn="ctr" defTabSz="914400" eaLnBrk="1" fontAlgn="auto" latinLnBrk="0" hangingPunct="1">
              <a:lnSpc>
                <a:spcPts val="1200"/>
              </a:lnSpc>
              <a:spcBef>
                <a:spcPts val="0"/>
              </a:spcBef>
              <a:spcAft>
                <a:spcPts val="0"/>
              </a:spcAft>
              <a:buClrTx/>
              <a:buSzTx/>
              <a:buFontTx/>
              <a:buNone/>
              <a:tabLst/>
            </a:pPr>
            <a:r>
              <a:rPr lang="en-US" sz="900" kern="0" dirty="0">
                <a:solidFill>
                  <a:srgbClr val="000000"/>
                </a:solidFill>
                <a:latin typeface="Bosch Office Sans"/>
              </a:rPr>
              <a:t>P,Q,E</a:t>
            </a:r>
            <a:endParaRPr kumimoji="0" lang="en-US" sz="600" b="0" i="0" u="none" strike="noStrike" kern="0" cap="none" spc="0" normalizeH="0" baseline="0" noProof="0" dirty="0">
              <a:ln>
                <a:noFill/>
              </a:ln>
              <a:solidFill>
                <a:srgbClr val="000000"/>
              </a:solidFill>
              <a:effectLst/>
              <a:uLnTx/>
              <a:uFillTx/>
              <a:latin typeface="Bosch Office Sans"/>
            </a:endParaRPr>
          </a:p>
        </p:txBody>
      </p:sp>
      <p:pic>
        <p:nvPicPr>
          <p:cNvPr id="39" name="Picture 2_" descr="https://junkers-de.resource.bosch.com/media/de_nj/fachkunde/03_produkte___online_shop/regelung_ems2/cr400/junkers_regelungems_cr400_a_productdetail.png">
            <a:extLst>
              <a:ext uri="{FF2B5EF4-FFF2-40B4-BE49-F238E27FC236}">
                <a16:creationId xmlns:a16="http://schemas.microsoft.com/office/drawing/2014/main" id="{A4A3AD4B-E371-412D-AE01-8D1E07990D7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2"/>
          <a:stretch/>
        </p:blipFill>
        <p:spPr bwMode="auto">
          <a:xfrm>
            <a:off x="3261212" y="4893706"/>
            <a:ext cx="864000"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Gerader Verbinder 50">
            <a:extLst>
              <a:ext uri="{FF2B5EF4-FFF2-40B4-BE49-F238E27FC236}">
                <a16:creationId xmlns:a16="http://schemas.microsoft.com/office/drawing/2014/main" id="{728CBF54-C379-4087-A2B3-F82CBC69624C}"/>
              </a:ext>
            </a:extLst>
          </p:cNvPr>
          <p:cNvCxnSpPr/>
          <p:nvPr/>
        </p:nvCxnSpPr>
        <p:spPr>
          <a:xfrm flipH="1" flipV="1">
            <a:off x="5133212" y="1869706"/>
            <a:ext cx="72000" cy="216000"/>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cxnSp>
        <p:nvCxnSpPr>
          <p:cNvPr id="41" name="Gerader Verbinder 51">
            <a:extLst>
              <a:ext uri="{FF2B5EF4-FFF2-40B4-BE49-F238E27FC236}">
                <a16:creationId xmlns:a16="http://schemas.microsoft.com/office/drawing/2014/main" id="{682616DC-0EA3-4487-8463-5CC1456BD38F}"/>
              </a:ext>
            </a:extLst>
          </p:cNvPr>
          <p:cNvCxnSpPr/>
          <p:nvPr/>
        </p:nvCxnSpPr>
        <p:spPr>
          <a:xfrm flipV="1">
            <a:off x="4007493" y="1876528"/>
            <a:ext cx="72000" cy="216000"/>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cxnSp>
        <p:nvCxnSpPr>
          <p:cNvPr id="42" name="Gerader Verbinder 53">
            <a:extLst>
              <a:ext uri="{FF2B5EF4-FFF2-40B4-BE49-F238E27FC236}">
                <a16:creationId xmlns:a16="http://schemas.microsoft.com/office/drawing/2014/main" id="{1160F6CF-5E16-45A5-9411-4958FF5ED30B}"/>
              </a:ext>
            </a:extLst>
          </p:cNvPr>
          <p:cNvCxnSpPr/>
          <p:nvPr/>
        </p:nvCxnSpPr>
        <p:spPr>
          <a:xfrm flipH="1">
            <a:off x="4079493" y="1869706"/>
            <a:ext cx="1053719" cy="6448"/>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sp>
        <p:nvSpPr>
          <p:cNvPr id="43" name="Rechteckige Legende 54">
            <a:extLst>
              <a:ext uri="{FF2B5EF4-FFF2-40B4-BE49-F238E27FC236}">
                <a16:creationId xmlns:a16="http://schemas.microsoft.com/office/drawing/2014/main" id="{E1EB481E-BDF2-4CA3-90B1-90EB2AAB7983}"/>
              </a:ext>
            </a:extLst>
          </p:cNvPr>
          <p:cNvSpPr/>
          <p:nvPr/>
        </p:nvSpPr>
        <p:spPr>
          <a:xfrm>
            <a:off x="4210276" y="2708857"/>
            <a:ext cx="795508" cy="360000"/>
          </a:xfrm>
          <a:prstGeom prst="wedgeRectCallout">
            <a:avLst>
              <a:gd name="adj1" fmla="val 49119"/>
              <a:gd name="adj2" fmla="val -23541"/>
            </a:avLst>
          </a:prstGeom>
          <a:solidFill>
            <a:schemeClr val="bg1"/>
          </a:solidFill>
          <a:ln>
            <a:solidFill>
              <a:srgbClr val="A80163"/>
            </a:solidFill>
          </a:ln>
        </p:spPr>
        <p:style>
          <a:lnRef idx="3">
            <a:schemeClr val="accent1"/>
          </a:lnRef>
          <a:fillRef idx="0">
            <a:schemeClr val="accent1"/>
          </a:fillRef>
          <a:effectRef idx="2">
            <a:schemeClr val="accent1"/>
          </a:effectRef>
          <a:fontRef idx="minor">
            <a:schemeClr val="tx1"/>
          </a:fontRef>
        </p:style>
        <p:txBody>
          <a:bodyPr rtlCol="0" anchor="ctr"/>
          <a:lstStyle/>
          <a:p>
            <a:pPr algn="ctr">
              <a:lnSpc>
                <a:spcPts val="1200"/>
              </a:lnSpc>
            </a:pPr>
            <a:r>
              <a:rPr lang="en-US" sz="900" kern="0" dirty="0">
                <a:solidFill>
                  <a:srgbClr val="000000"/>
                </a:solidFill>
              </a:rPr>
              <a:t>2-pipe V6 systems</a:t>
            </a:r>
          </a:p>
        </p:txBody>
      </p:sp>
      <p:sp>
        <p:nvSpPr>
          <p:cNvPr id="44" name="Abgerundetes Rechteck 60">
            <a:extLst>
              <a:ext uri="{FF2B5EF4-FFF2-40B4-BE49-F238E27FC236}">
                <a16:creationId xmlns:a16="http://schemas.microsoft.com/office/drawing/2014/main" id="{0212ED55-57D3-44D9-8029-248401C30AE7}"/>
              </a:ext>
            </a:extLst>
          </p:cNvPr>
          <p:cNvSpPr/>
          <p:nvPr/>
        </p:nvSpPr>
        <p:spPr>
          <a:xfrm>
            <a:off x="8373212" y="4029706"/>
            <a:ext cx="1296032" cy="1152000"/>
          </a:xfrm>
          <a:prstGeom prst="roundRect">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t"/>
          <a:lstStyle/>
          <a:p>
            <a:pPr algn="ctr">
              <a:lnSpc>
                <a:spcPts val="1200"/>
              </a:lnSpc>
            </a:pPr>
            <a:r>
              <a:rPr lang="en-US" sz="900" b="1" kern="0" dirty="0">
                <a:solidFill>
                  <a:srgbClr val="000000"/>
                </a:solidFill>
                <a:latin typeface="Bosch Office Sans"/>
              </a:rPr>
              <a:t>PC</a:t>
            </a:r>
            <a:r>
              <a:rPr lang="en-US" sz="900" kern="0" dirty="0">
                <a:solidFill>
                  <a:srgbClr val="000000"/>
                </a:solidFill>
                <a:latin typeface="Bosch Office Sans"/>
              </a:rPr>
              <a:t> </a:t>
            </a:r>
            <a:r>
              <a:rPr lang="en-US" sz="600" kern="0" dirty="0">
                <a:solidFill>
                  <a:srgbClr val="000000"/>
                </a:solidFill>
                <a:latin typeface="Bosch Office Sans"/>
              </a:rPr>
              <a:t>(via LAN)</a:t>
            </a:r>
          </a:p>
        </p:txBody>
      </p:sp>
      <p:sp>
        <p:nvSpPr>
          <p:cNvPr id="45" name="Abgerundetes Rechteck 62">
            <a:extLst>
              <a:ext uri="{FF2B5EF4-FFF2-40B4-BE49-F238E27FC236}">
                <a16:creationId xmlns:a16="http://schemas.microsoft.com/office/drawing/2014/main" id="{C4722A3D-2F36-40D9-BBC9-16F318AB41BE}"/>
              </a:ext>
            </a:extLst>
          </p:cNvPr>
          <p:cNvSpPr/>
          <p:nvPr/>
        </p:nvSpPr>
        <p:spPr>
          <a:xfrm>
            <a:off x="669212" y="1437706"/>
            <a:ext cx="720000" cy="288000"/>
          </a:xfrm>
          <a:prstGeom prst="roundRect">
            <a:avLst/>
          </a:prstGeom>
          <a:solidFill>
            <a:schemeClr val="accent1"/>
          </a:solid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indent="0" algn="ctr" defTabSz="914400" eaLnBrk="1" fontAlgn="auto" latinLnBrk="0" hangingPunct="1">
              <a:lnSpc>
                <a:spcPts val="1200"/>
              </a:lnSpc>
              <a:spcBef>
                <a:spcPts val="0"/>
              </a:spcBef>
              <a:spcAft>
                <a:spcPts val="0"/>
              </a:spcAft>
              <a:buClrTx/>
              <a:buSzTx/>
              <a:buFontTx/>
              <a:buNone/>
              <a:tabLst/>
            </a:pPr>
            <a:r>
              <a:rPr lang="en-US" sz="900" b="1" kern="0" dirty="0">
                <a:solidFill>
                  <a:srgbClr val="FFFFFF"/>
                </a:solidFill>
                <a:latin typeface="Bosch Office Sans"/>
              </a:rPr>
              <a:t>ODUs</a:t>
            </a:r>
            <a:endParaRPr kumimoji="0" lang="en-US" sz="600" b="1" i="0" u="none" strike="noStrike" kern="0" cap="none" spc="0" normalizeH="0" baseline="0" noProof="0" dirty="0">
              <a:ln>
                <a:noFill/>
              </a:ln>
              <a:solidFill>
                <a:srgbClr val="FFFFFF"/>
              </a:solidFill>
              <a:effectLst/>
              <a:uLnTx/>
              <a:uFillTx/>
              <a:latin typeface="Bosch Office Sans"/>
            </a:endParaRPr>
          </a:p>
        </p:txBody>
      </p:sp>
      <p:sp>
        <p:nvSpPr>
          <p:cNvPr id="46" name="Abgerundetes Rechteck 63">
            <a:extLst>
              <a:ext uri="{FF2B5EF4-FFF2-40B4-BE49-F238E27FC236}">
                <a16:creationId xmlns:a16="http://schemas.microsoft.com/office/drawing/2014/main" id="{69286BBE-30E2-40DF-8056-F9D982853312}"/>
              </a:ext>
            </a:extLst>
          </p:cNvPr>
          <p:cNvSpPr/>
          <p:nvPr/>
        </p:nvSpPr>
        <p:spPr>
          <a:xfrm>
            <a:off x="669212" y="3597706"/>
            <a:ext cx="720000" cy="288000"/>
          </a:xfrm>
          <a:prstGeom prst="roundRect">
            <a:avLst/>
          </a:prstGeom>
          <a:solidFill>
            <a:schemeClr val="accent1"/>
          </a:solid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indent="0" algn="ctr" defTabSz="914400" eaLnBrk="1" fontAlgn="auto" latinLnBrk="0" hangingPunct="1">
              <a:lnSpc>
                <a:spcPts val="1200"/>
              </a:lnSpc>
              <a:spcBef>
                <a:spcPts val="0"/>
              </a:spcBef>
              <a:spcAft>
                <a:spcPts val="0"/>
              </a:spcAft>
              <a:buClrTx/>
              <a:buSzTx/>
              <a:buFontTx/>
              <a:buNone/>
              <a:tabLst/>
            </a:pPr>
            <a:r>
              <a:rPr lang="en-US" sz="900" b="1" kern="0" dirty="0">
                <a:solidFill>
                  <a:srgbClr val="FFFFFF"/>
                </a:solidFill>
                <a:latin typeface="Bosch Office Sans"/>
              </a:rPr>
              <a:t>IDUs</a:t>
            </a:r>
            <a:endParaRPr kumimoji="0" lang="en-US" sz="600" b="1" i="0" u="none" strike="noStrike" kern="0" cap="none" spc="0" normalizeH="0" baseline="0" noProof="0" dirty="0">
              <a:ln>
                <a:noFill/>
              </a:ln>
              <a:solidFill>
                <a:srgbClr val="FFFFFF"/>
              </a:solidFill>
              <a:effectLst/>
              <a:uLnTx/>
              <a:uFillTx/>
              <a:latin typeface="Bosch Office Sans"/>
            </a:endParaRPr>
          </a:p>
        </p:txBody>
      </p:sp>
      <p:sp>
        <p:nvSpPr>
          <p:cNvPr id="47" name="Abgerundetes Rechteck 64">
            <a:extLst>
              <a:ext uri="{FF2B5EF4-FFF2-40B4-BE49-F238E27FC236}">
                <a16:creationId xmlns:a16="http://schemas.microsoft.com/office/drawing/2014/main" id="{6A3A9459-C5AB-4C0C-AD6D-96B961230981}"/>
              </a:ext>
            </a:extLst>
          </p:cNvPr>
          <p:cNvSpPr/>
          <p:nvPr/>
        </p:nvSpPr>
        <p:spPr>
          <a:xfrm>
            <a:off x="669212" y="4893706"/>
            <a:ext cx="864000" cy="432000"/>
          </a:xfrm>
          <a:prstGeom prst="roundRect">
            <a:avLst/>
          </a:prstGeom>
          <a:solidFill>
            <a:schemeClr val="accent1"/>
          </a:solidFill>
          <a:ln>
            <a:noFill/>
          </a:ln>
        </p:spPr>
        <p:style>
          <a:lnRef idx="3">
            <a:schemeClr val="accent1"/>
          </a:lnRef>
          <a:fillRef idx="0">
            <a:schemeClr val="accent1"/>
          </a:fillRef>
          <a:effectRef idx="2">
            <a:schemeClr val="accent1"/>
          </a:effectRef>
          <a:fontRef idx="minor">
            <a:schemeClr val="tx1"/>
          </a:fontRef>
        </p:style>
        <p:txBody>
          <a:bodyPr rtlCol="0" anchor="ctr"/>
          <a:lstStyle/>
          <a:p>
            <a:pPr marL="0" marR="0" indent="0" algn="ctr" defTabSz="914400" eaLnBrk="1" fontAlgn="auto" latinLnBrk="0" hangingPunct="1">
              <a:lnSpc>
                <a:spcPts val="1200"/>
              </a:lnSpc>
              <a:spcBef>
                <a:spcPts val="0"/>
              </a:spcBef>
              <a:spcAft>
                <a:spcPts val="0"/>
              </a:spcAft>
              <a:buClrTx/>
              <a:buSzTx/>
              <a:buFontTx/>
              <a:buNone/>
              <a:tabLst/>
            </a:pPr>
            <a:r>
              <a:rPr lang="en-US" sz="900" b="1" kern="0" dirty="0">
                <a:solidFill>
                  <a:srgbClr val="FFFFFF"/>
                </a:solidFill>
                <a:latin typeface="Bosch Office Sans"/>
              </a:rPr>
              <a:t>Room Controller</a:t>
            </a:r>
            <a:endParaRPr kumimoji="0" lang="en-US" sz="600" b="1" i="0" u="none" strike="noStrike" kern="0" cap="none" spc="0" normalizeH="0" baseline="0" noProof="0" dirty="0">
              <a:ln>
                <a:noFill/>
              </a:ln>
              <a:solidFill>
                <a:srgbClr val="FFFFFF"/>
              </a:solidFill>
              <a:effectLst/>
              <a:uLnTx/>
              <a:uFillTx/>
              <a:latin typeface="Bosch Office Sans"/>
            </a:endParaRPr>
          </a:p>
        </p:txBody>
      </p:sp>
      <p:sp>
        <p:nvSpPr>
          <p:cNvPr id="48" name="Abgerundetes Rechteck 65">
            <a:extLst>
              <a:ext uri="{FF2B5EF4-FFF2-40B4-BE49-F238E27FC236}">
                <a16:creationId xmlns:a16="http://schemas.microsoft.com/office/drawing/2014/main" id="{5CF111FA-503E-42B5-9CD1-8E9F5561837B}"/>
              </a:ext>
            </a:extLst>
          </p:cNvPr>
          <p:cNvSpPr/>
          <p:nvPr/>
        </p:nvSpPr>
        <p:spPr>
          <a:xfrm>
            <a:off x="525212" y="4749706"/>
            <a:ext cx="5904031" cy="936000"/>
          </a:xfrm>
          <a:prstGeom prst="roundRect">
            <a:avLst/>
          </a:prstGeom>
          <a:ln>
            <a:solidFill>
              <a:schemeClr val="accent1"/>
            </a:solidFill>
            <a:prstDash val="sysDot"/>
          </a:ln>
        </p:spPr>
        <p:style>
          <a:lnRef idx="3">
            <a:schemeClr val="accent1"/>
          </a:lnRef>
          <a:fillRef idx="0">
            <a:schemeClr val="accent1"/>
          </a:fillRef>
          <a:effectRef idx="2">
            <a:schemeClr val="accent1"/>
          </a:effectRef>
          <a:fontRef idx="minor">
            <a:schemeClr val="tx1"/>
          </a:fontRef>
        </p:style>
        <p:txBody>
          <a:bodyPr rtlCol="0" anchor="t"/>
          <a:lstStyle/>
          <a:p>
            <a:pPr marL="0" marR="0" indent="0" defTabSz="914400" eaLnBrk="1" fontAlgn="auto" latinLnBrk="0" hangingPunct="1">
              <a:lnSpc>
                <a:spcPts val="1200"/>
              </a:lnSpc>
              <a:spcBef>
                <a:spcPts val="0"/>
              </a:spcBef>
              <a:spcAft>
                <a:spcPts val="0"/>
              </a:spcAft>
              <a:buClrTx/>
              <a:buSzTx/>
              <a:buFontTx/>
              <a:buNone/>
              <a:tabLst/>
            </a:pPr>
            <a:endParaRPr kumimoji="0" lang="en-US" sz="900" b="0" i="0" u="none" strike="noStrike" kern="0" cap="none" spc="0" normalizeH="0" baseline="0" noProof="0" dirty="0">
              <a:ln>
                <a:noFill/>
              </a:ln>
              <a:solidFill>
                <a:srgbClr val="000000"/>
              </a:solidFill>
              <a:effectLst/>
              <a:uLnTx/>
              <a:uFillTx/>
              <a:latin typeface="Bosch Office Sans"/>
            </a:endParaRPr>
          </a:p>
        </p:txBody>
      </p:sp>
      <p:sp>
        <p:nvSpPr>
          <p:cNvPr id="49" name="Abgerundetes Rechteck 66">
            <a:extLst>
              <a:ext uri="{FF2B5EF4-FFF2-40B4-BE49-F238E27FC236}">
                <a16:creationId xmlns:a16="http://schemas.microsoft.com/office/drawing/2014/main" id="{AAA00B22-A12D-496E-BD04-08815FED1A57}"/>
              </a:ext>
            </a:extLst>
          </p:cNvPr>
          <p:cNvSpPr/>
          <p:nvPr/>
        </p:nvSpPr>
        <p:spPr>
          <a:xfrm>
            <a:off x="2757212" y="4533706"/>
            <a:ext cx="864000" cy="288000"/>
          </a:xfrm>
          <a:prstGeom prst="roundRect">
            <a:avLst/>
          </a:prstGeom>
          <a:solidFill>
            <a:srgbClr val="FFFFFF"/>
          </a:solidFill>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lnSpc>
                <a:spcPts val="900"/>
              </a:lnSpc>
            </a:pPr>
            <a:r>
              <a:rPr lang="en-US" sz="900" kern="0" dirty="0">
                <a:solidFill>
                  <a:srgbClr val="000000"/>
                </a:solidFill>
                <a:latin typeface="Bosch Office Sans"/>
              </a:rPr>
              <a:t>Wired</a:t>
            </a:r>
            <a:br>
              <a:rPr lang="en-US" sz="900" kern="0" dirty="0">
                <a:solidFill>
                  <a:srgbClr val="000000"/>
                </a:solidFill>
                <a:latin typeface="Bosch Office Sans"/>
              </a:rPr>
            </a:br>
            <a:r>
              <a:rPr lang="en-US" sz="600" kern="0" dirty="0">
                <a:solidFill>
                  <a:srgbClr val="000000"/>
                </a:solidFill>
                <a:latin typeface="Bosch Office Sans"/>
              </a:rPr>
              <a:t>(2-wire)</a:t>
            </a:r>
            <a:r>
              <a:rPr lang="tr-TR" sz="600" kern="0" dirty="0">
                <a:solidFill>
                  <a:srgbClr val="000000"/>
                </a:solidFill>
                <a:latin typeface="Bosch Office Sans"/>
              </a:rPr>
              <a:t> X1-X2</a:t>
            </a:r>
            <a:endParaRPr lang="en-US" sz="600" kern="0" dirty="0">
              <a:solidFill>
                <a:srgbClr val="000000"/>
              </a:solidFill>
              <a:latin typeface="Bosch Office Sans"/>
            </a:endParaRPr>
          </a:p>
        </p:txBody>
      </p:sp>
      <p:sp>
        <p:nvSpPr>
          <p:cNvPr id="50" name="Abgerundetes Rechteck 67">
            <a:extLst>
              <a:ext uri="{FF2B5EF4-FFF2-40B4-BE49-F238E27FC236}">
                <a16:creationId xmlns:a16="http://schemas.microsoft.com/office/drawing/2014/main" id="{C4CEBB18-4780-4A38-883F-2810B2BA4D38}"/>
              </a:ext>
            </a:extLst>
          </p:cNvPr>
          <p:cNvSpPr/>
          <p:nvPr/>
        </p:nvSpPr>
        <p:spPr>
          <a:xfrm>
            <a:off x="4660913" y="5055777"/>
            <a:ext cx="864000" cy="288000"/>
          </a:xfrm>
          <a:prstGeom prst="roundRect">
            <a:avLst/>
          </a:prstGeom>
          <a:solidFill>
            <a:srgbClr val="FFFFFF"/>
          </a:solidFill>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lnSpc>
                <a:spcPts val="1200"/>
              </a:lnSpc>
            </a:pPr>
            <a:r>
              <a:rPr lang="tr-TR" sz="900" kern="0" dirty="0">
                <a:solidFill>
                  <a:srgbClr val="000000"/>
                </a:solidFill>
                <a:latin typeface="Bosch Office Sans"/>
              </a:rPr>
              <a:t>ARC C IR</a:t>
            </a:r>
            <a:endParaRPr lang="en-US" sz="900" kern="0" dirty="0">
              <a:solidFill>
                <a:srgbClr val="000000"/>
              </a:solidFill>
              <a:latin typeface="Bosch Office Sans"/>
            </a:endParaRPr>
          </a:p>
        </p:txBody>
      </p:sp>
      <p:sp>
        <p:nvSpPr>
          <p:cNvPr id="51" name="Abgerundetes Rechteck 68">
            <a:extLst>
              <a:ext uri="{FF2B5EF4-FFF2-40B4-BE49-F238E27FC236}">
                <a16:creationId xmlns:a16="http://schemas.microsoft.com/office/drawing/2014/main" id="{1C20DF2A-BB3F-4735-A865-9D33BA0D81AC}"/>
              </a:ext>
            </a:extLst>
          </p:cNvPr>
          <p:cNvSpPr/>
          <p:nvPr/>
        </p:nvSpPr>
        <p:spPr>
          <a:xfrm>
            <a:off x="6429212" y="1365706"/>
            <a:ext cx="864000" cy="288000"/>
          </a:xfrm>
          <a:prstGeom prst="roundRect">
            <a:avLst/>
          </a:prstGeom>
          <a:ln>
            <a:solidFill>
              <a:srgbClr val="67B419"/>
            </a:solidFill>
          </a:ln>
        </p:spPr>
        <p:style>
          <a:lnRef idx="3">
            <a:schemeClr val="accent1"/>
          </a:lnRef>
          <a:fillRef idx="0">
            <a:schemeClr val="accent1"/>
          </a:fillRef>
          <a:effectRef idx="2">
            <a:schemeClr val="accent1"/>
          </a:effectRef>
          <a:fontRef idx="minor">
            <a:schemeClr val="tx1"/>
          </a:fontRef>
        </p:style>
        <p:txBody>
          <a:bodyPr rtlCol="0" anchor="ctr"/>
          <a:lstStyle/>
          <a:p>
            <a:pPr algn="ctr">
              <a:lnSpc>
                <a:spcPts val="1200"/>
              </a:lnSpc>
            </a:pPr>
            <a:r>
              <a:rPr lang="en-US" sz="900" kern="0" dirty="0">
                <a:solidFill>
                  <a:srgbClr val="000000"/>
                </a:solidFill>
                <a:latin typeface="Bosch Office Sans"/>
              </a:rPr>
              <a:t>Wired V6</a:t>
            </a:r>
          </a:p>
          <a:p>
            <a:pPr algn="ctr">
              <a:lnSpc>
                <a:spcPts val="900"/>
              </a:lnSpc>
            </a:pPr>
            <a:r>
              <a:rPr lang="en-US" sz="600" kern="0" dirty="0">
                <a:solidFill>
                  <a:srgbClr val="000000"/>
                </a:solidFill>
                <a:latin typeface="Bosch Office Sans"/>
              </a:rPr>
              <a:t>(XYE - RS485)</a:t>
            </a:r>
          </a:p>
        </p:txBody>
      </p:sp>
      <p:cxnSp>
        <p:nvCxnSpPr>
          <p:cNvPr id="52" name="Gerader Verbinder 69">
            <a:extLst>
              <a:ext uri="{FF2B5EF4-FFF2-40B4-BE49-F238E27FC236}">
                <a16:creationId xmlns:a16="http://schemas.microsoft.com/office/drawing/2014/main" id="{39CF28FE-18B3-4E51-9639-E05190128809}"/>
              </a:ext>
            </a:extLst>
          </p:cNvPr>
          <p:cNvCxnSpPr/>
          <p:nvPr/>
        </p:nvCxnSpPr>
        <p:spPr>
          <a:xfrm rot="5400000" flipV="1">
            <a:off x="7401212" y="1905706"/>
            <a:ext cx="0" cy="216000"/>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cxnSp>
        <p:nvCxnSpPr>
          <p:cNvPr id="53" name="Gerader Verbinder 70">
            <a:extLst>
              <a:ext uri="{FF2B5EF4-FFF2-40B4-BE49-F238E27FC236}">
                <a16:creationId xmlns:a16="http://schemas.microsoft.com/office/drawing/2014/main" id="{1CFB78BA-F48D-45C9-8228-E6939D9F1D51}"/>
              </a:ext>
            </a:extLst>
          </p:cNvPr>
          <p:cNvCxnSpPr/>
          <p:nvPr/>
        </p:nvCxnSpPr>
        <p:spPr>
          <a:xfrm rot="5400000" flipV="1">
            <a:off x="7185212" y="1905706"/>
            <a:ext cx="0" cy="216000"/>
          </a:xfrm>
          <a:prstGeom prst="line">
            <a:avLst/>
          </a:prstGeom>
          <a:ln>
            <a:solidFill>
              <a:srgbClr val="67B419"/>
            </a:solidFill>
            <a:prstDash val="sysDot"/>
          </a:ln>
        </p:spPr>
        <p:style>
          <a:lnRef idx="3">
            <a:schemeClr val="accent1"/>
          </a:lnRef>
          <a:fillRef idx="0">
            <a:schemeClr val="accent1"/>
          </a:fillRef>
          <a:effectRef idx="2">
            <a:schemeClr val="accent1"/>
          </a:effectRef>
          <a:fontRef idx="minor">
            <a:schemeClr val="tx1"/>
          </a:fontRef>
        </p:style>
      </p:cxnSp>
      <p:cxnSp>
        <p:nvCxnSpPr>
          <p:cNvPr id="54" name="Gerader Verbinder 71">
            <a:extLst>
              <a:ext uri="{FF2B5EF4-FFF2-40B4-BE49-F238E27FC236}">
                <a16:creationId xmlns:a16="http://schemas.microsoft.com/office/drawing/2014/main" id="{EFC6CABC-973A-4BCC-979D-668D004BC62F}"/>
              </a:ext>
            </a:extLst>
          </p:cNvPr>
          <p:cNvCxnSpPr/>
          <p:nvPr/>
        </p:nvCxnSpPr>
        <p:spPr>
          <a:xfrm rot="5400000" flipV="1">
            <a:off x="7401212" y="2049706"/>
            <a:ext cx="0" cy="216000"/>
          </a:xfrm>
          <a:prstGeom prst="line">
            <a:avLst/>
          </a:prstGeom>
          <a:ln>
            <a:solidFill>
              <a:srgbClr val="67B419"/>
            </a:solidFill>
          </a:ln>
        </p:spPr>
        <p:style>
          <a:lnRef idx="3">
            <a:schemeClr val="accent1"/>
          </a:lnRef>
          <a:fillRef idx="0">
            <a:schemeClr val="accent1"/>
          </a:fillRef>
          <a:effectRef idx="2">
            <a:schemeClr val="accent1"/>
          </a:effectRef>
          <a:fontRef idx="minor">
            <a:schemeClr val="tx1"/>
          </a:fontRef>
        </p:style>
      </p:cxnSp>
      <p:cxnSp>
        <p:nvCxnSpPr>
          <p:cNvPr id="55" name="Gerader Verbinder 72">
            <a:extLst>
              <a:ext uri="{FF2B5EF4-FFF2-40B4-BE49-F238E27FC236}">
                <a16:creationId xmlns:a16="http://schemas.microsoft.com/office/drawing/2014/main" id="{CD7162F2-D49D-404F-A2CC-98359A3FD877}"/>
              </a:ext>
            </a:extLst>
          </p:cNvPr>
          <p:cNvCxnSpPr/>
          <p:nvPr/>
        </p:nvCxnSpPr>
        <p:spPr>
          <a:xfrm rot="5400000" flipV="1">
            <a:off x="7185212" y="2049706"/>
            <a:ext cx="0" cy="216000"/>
          </a:xfrm>
          <a:prstGeom prst="line">
            <a:avLst/>
          </a:prstGeom>
          <a:ln>
            <a:solidFill>
              <a:srgbClr val="67B419"/>
            </a:solidFill>
            <a:prstDash val="sysDot"/>
          </a:ln>
        </p:spPr>
        <p:style>
          <a:lnRef idx="3">
            <a:schemeClr val="accent1"/>
          </a:lnRef>
          <a:fillRef idx="0">
            <a:schemeClr val="accent1"/>
          </a:fillRef>
          <a:effectRef idx="2">
            <a:schemeClr val="accent1"/>
          </a:effectRef>
          <a:fontRef idx="minor">
            <a:schemeClr val="tx1"/>
          </a:fontRef>
        </p:style>
      </p:cxnSp>
      <p:sp>
        <p:nvSpPr>
          <p:cNvPr id="56" name="Rechteckige Legende 74">
            <a:extLst>
              <a:ext uri="{FF2B5EF4-FFF2-40B4-BE49-F238E27FC236}">
                <a16:creationId xmlns:a16="http://schemas.microsoft.com/office/drawing/2014/main" id="{0308CF84-F560-4F39-9FC0-F0C824E556EF}"/>
              </a:ext>
            </a:extLst>
          </p:cNvPr>
          <p:cNvSpPr/>
          <p:nvPr/>
        </p:nvSpPr>
        <p:spPr>
          <a:xfrm>
            <a:off x="5673212" y="2396007"/>
            <a:ext cx="1812000" cy="288000"/>
          </a:xfrm>
          <a:prstGeom prst="wedgeRectCallout">
            <a:avLst>
              <a:gd name="adj1" fmla="val 40894"/>
              <a:gd name="adj2" fmla="val -158410"/>
            </a:avLst>
          </a:prstGeom>
          <a:ln>
            <a:solidFill>
              <a:srgbClr val="67B419"/>
            </a:solidFill>
          </a:ln>
        </p:spPr>
        <p:style>
          <a:lnRef idx="3">
            <a:schemeClr val="accent1"/>
          </a:lnRef>
          <a:fillRef idx="0">
            <a:schemeClr val="accent1"/>
          </a:fillRef>
          <a:effectRef idx="2">
            <a:schemeClr val="accent1"/>
          </a:effectRef>
          <a:fontRef idx="minor">
            <a:schemeClr val="tx1"/>
          </a:fontRef>
        </p:style>
        <p:txBody>
          <a:bodyPr rtlCol="0" anchor="ctr"/>
          <a:lstStyle/>
          <a:p>
            <a:pPr algn="ctr"/>
            <a:r>
              <a:rPr lang="en-US" sz="900" kern="0" dirty="0">
                <a:solidFill>
                  <a:srgbClr val="000000"/>
                </a:solidFill>
              </a:rPr>
              <a:t>1 RS-485 for main device</a:t>
            </a:r>
          </a:p>
          <a:p>
            <a:pPr algn="ctr"/>
            <a:r>
              <a:rPr lang="en-US" sz="900" kern="0" dirty="0">
                <a:solidFill>
                  <a:srgbClr val="000000"/>
                </a:solidFill>
              </a:rPr>
              <a:t>3 add. RS-485 via Exp. Board</a:t>
            </a:r>
          </a:p>
        </p:txBody>
      </p:sp>
      <p:sp>
        <p:nvSpPr>
          <p:cNvPr id="57" name="Ellipse 75">
            <a:extLst>
              <a:ext uri="{FF2B5EF4-FFF2-40B4-BE49-F238E27FC236}">
                <a16:creationId xmlns:a16="http://schemas.microsoft.com/office/drawing/2014/main" id="{00542F9F-B67B-44A8-B42B-EBE4176C837A}"/>
              </a:ext>
            </a:extLst>
          </p:cNvPr>
          <p:cNvSpPr/>
          <p:nvPr/>
        </p:nvSpPr>
        <p:spPr>
          <a:xfrm>
            <a:off x="7329212" y="1509706"/>
            <a:ext cx="108000" cy="791999"/>
          </a:xfrm>
          <a:prstGeom prst="ellipse">
            <a:avLst/>
          </a:prstGeom>
          <a:noFill/>
          <a:ln w="9525" cap="flat" cmpd="sng" algn="ctr">
            <a:solidFill>
              <a:srgbClr val="67B419"/>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58" name="Gerader Verbinder 76">
            <a:extLst>
              <a:ext uri="{FF2B5EF4-FFF2-40B4-BE49-F238E27FC236}">
                <a16:creationId xmlns:a16="http://schemas.microsoft.com/office/drawing/2014/main" id="{D860BA3C-9E23-4BE0-95FC-D1674C3B5D78}"/>
              </a:ext>
            </a:extLst>
          </p:cNvPr>
          <p:cNvCxnSpPr/>
          <p:nvPr/>
        </p:nvCxnSpPr>
        <p:spPr>
          <a:xfrm flipV="1">
            <a:off x="9309212" y="2805706"/>
            <a:ext cx="0" cy="1224000"/>
          </a:xfrm>
          <a:prstGeom prst="line">
            <a:avLst/>
          </a:prstGeom>
          <a:ln>
            <a:solidFill>
              <a:schemeClr val="accent1"/>
            </a:solidFill>
          </a:ln>
        </p:spPr>
        <p:style>
          <a:lnRef idx="3">
            <a:schemeClr val="accent1"/>
          </a:lnRef>
          <a:fillRef idx="0">
            <a:schemeClr val="accent1"/>
          </a:fillRef>
          <a:effectRef idx="2">
            <a:schemeClr val="accent1"/>
          </a:effectRef>
          <a:fontRef idx="minor">
            <a:schemeClr val="tx1"/>
          </a:fontRef>
        </p:style>
      </p:cxnSp>
      <p:grpSp>
        <p:nvGrpSpPr>
          <p:cNvPr id="59" name="Gruppieren 78">
            <a:extLst>
              <a:ext uri="{FF2B5EF4-FFF2-40B4-BE49-F238E27FC236}">
                <a16:creationId xmlns:a16="http://schemas.microsoft.com/office/drawing/2014/main" id="{52F52872-2082-42B3-9EEB-54574B87827B}"/>
              </a:ext>
            </a:extLst>
          </p:cNvPr>
          <p:cNvGrpSpPr>
            <a:grpSpLocks noChangeAspect="1"/>
          </p:cNvGrpSpPr>
          <p:nvPr/>
        </p:nvGrpSpPr>
        <p:grpSpPr>
          <a:xfrm>
            <a:off x="10317212" y="4029706"/>
            <a:ext cx="288000" cy="576000"/>
            <a:chOff x="5988812" y="2221306"/>
            <a:chExt cx="432000" cy="864000"/>
          </a:xfrm>
        </p:grpSpPr>
        <p:sp>
          <p:nvSpPr>
            <p:cNvPr id="60" name="Ellipse 79">
              <a:extLst>
                <a:ext uri="{FF2B5EF4-FFF2-40B4-BE49-F238E27FC236}">
                  <a16:creationId xmlns:a16="http://schemas.microsoft.com/office/drawing/2014/main" id="{AB47E45F-3E90-480F-8499-C5A65A1630B0}"/>
                </a:ext>
              </a:extLst>
            </p:cNvPr>
            <p:cNvSpPr/>
            <p:nvPr/>
          </p:nvSpPr>
          <p:spPr>
            <a:xfrm>
              <a:off x="6060812" y="2221306"/>
              <a:ext cx="288000" cy="288000"/>
            </a:xfrm>
            <a:prstGeom prst="ellipse">
              <a:avLst/>
            </a:prstGeom>
            <a:noFill/>
            <a:ln w="19050"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61" name="Gerader Verbinder 80">
              <a:extLst>
                <a:ext uri="{FF2B5EF4-FFF2-40B4-BE49-F238E27FC236}">
                  <a16:creationId xmlns:a16="http://schemas.microsoft.com/office/drawing/2014/main" id="{4DA9359F-EA0C-4D3D-9CB2-98A740211866}"/>
                </a:ext>
              </a:extLst>
            </p:cNvPr>
            <p:cNvCxnSpPr>
              <a:stCxn id="60" idx="4"/>
            </p:cNvCxnSpPr>
            <p:nvPr/>
          </p:nvCxnSpPr>
          <p:spPr>
            <a:xfrm>
              <a:off x="6204812" y="2509306"/>
              <a:ext cx="0" cy="360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62" name="Gerader Verbinder 81">
              <a:extLst>
                <a:ext uri="{FF2B5EF4-FFF2-40B4-BE49-F238E27FC236}">
                  <a16:creationId xmlns:a16="http://schemas.microsoft.com/office/drawing/2014/main" id="{2DBB35BC-6645-4113-A5BD-A4859D63D152}"/>
                </a:ext>
              </a:extLst>
            </p:cNvPr>
            <p:cNvCxnSpPr/>
            <p:nvPr/>
          </p:nvCxnSpPr>
          <p:spPr>
            <a:xfrm>
              <a:off x="6204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63" name="Gerader Verbinder 82">
              <a:extLst>
                <a:ext uri="{FF2B5EF4-FFF2-40B4-BE49-F238E27FC236}">
                  <a16:creationId xmlns:a16="http://schemas.microsoft.com/office/drawing/2014/main" id="{FF7B6E8F-5428-4FC1-9C6F-9087284C3076}"/>
                </a:ext>
              </a:extLst>
            </p:cNvPr>
            <p:cNvCxnSpPr/>
            <p:nvPr/>
          </p:nvCxnSpPr>
          <p:spPr>
            <a:xfrm flipV="1">
              <a:off x="5988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64" name="Gerader Verbinder 83">
              <a:extLst>
                <a:ext uri="{FF2B5EF4-FFF2-40B4-BE49-F238E27FC236}">
                  <a16:creationId xmlns:a16="http://schemas.microsoft.com/office/drawing/2014/main" id="{30A02502-177E-45BA-A9C9-3C4DD15ECCD9}"/>
                </a:ext>
              </a:extLst>
            </p:cNvPr>
            <p:cNvCxnSpPr/>
            <p:nvPr/>
          </p:nvCxnSpPr>
          <p:spPr>
            <a:xfrm flipV="1">
              <a:off x="5988812" y="2653305"/>
              <a:ext cx="432000" cy="1"/>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grpSp>
      <p:cxnSp>
        <p:nvCxnSpPr>
          <p:cNvPr id="65" name="Gerader Verbinder 84">
            <a:extLst>
              <a:ext uri="{FF2B5EF4-FFF2-40B4-BE49-F238E27FC236}">
                <a16:creationId xmlns:a16="http://schemas.microsoft.com/office/drawing/2014/main" id="{518235F4-7BC8-4028-9C26-12DF74A9B012}"/>
              </a:ext>
            </a:extLst>
          </p:cNvPr>
          <p:cNvCxnSpPr/>
          <p:nvPr/>
        </p:nvCxnSpPr>
        <p:spPr>
          <a:xfrm flipH="1">
            <a:off x="9669212" y="4317706"/>
            <a:ext cx="576000" cy="0"/>
          </a:xfrm>
          <a:prstGeom prst="line">
            <a:avLst/>
          </a:prstGeom>
          <a:ln>
            <a:solidFill>
              <a:schemeClr val="accent1"/>
            </a:solidFill>
            <a:prstDash val="sysDot"/>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66" name="Textfeld 85">
            <a:extLst>
              <a:ext uri="{FF2B5EF4-FFF2-40B4-BE49-F238E27FC236}">
                <a16:creationId xmlns:a16="http://schemas.microsoft.com/office/drawing/2014/main" id="{0EDD3477-4480-44E8-821D-70C7421A65D4}"/>
              </a:ext>
            </a:extLst>
          </p:cNvPr>
          <p:cNvSpPr txBox="1"/>
          <p:nvPr/>
        </p:nvSpPr>
        <p:spPr>
          <a:xfrm>
            <a:off x="10173212" y="4605706"/>
            <a:ext cx="576000" cy="144000"/>
          </a:xfrm>
          <a:prstGeom prst="rect">
            <a:avLst/>
          </a:prstGeom>
          <a:noFill/>
        </p:spPr>
        <p:txBody>
          <a:bodyPr wrap="none" lIns="0" tIns="0" rIns="0" bIns="0" rtlCol="0">
            <a:noAutofit/>
          </a:bodyPr>
          <a:lstStyle/>
          <a:p>
            <a:pPr marR="0" algn="ctr" defTabSz="914400" eaLnBrk="1" fontAlgn="auto" latinLnBrk="0" hangingPunct="1">
              <a:spcAft>
                <a:spcPts val="0"/>
              </a:spcAft>
              <a:buClrTx/>
              <a:buSzTx/>
              <a:buFontTx/>
              <a:buNone/>
              <a:tabLst/>
            </a:pPr>
            <a:r>
              <a:rPr kumimoji="0" lang="en-US" sz="900" b="0" i="0" u="none" strike="noStrike" kern="0" cap="none" spc="0" normalizeH="0" baseline="0" noProof="0" dirty="0">
                <a:ln>
                  <a:noFill/>
                </a:ln>
                <a:solidFill>
                  <a:srgbClr val="000000"/>
                </a:solidFill>
                <a:effectLst/>
                <a:uLnTx/>
                <a:uFillTx/>
              </a:rPr>
              <a:t>Service</a:t>
            </a:r>
          </a:p>
        </p:txBody>
      </p:sp>
      <p:grpSp>
        <p:nvGrpSpPr>
          <p:cNvPr id="67" name="Gruppieren 86">
            <a:extLst>
              <a:ext uri="{FF2B5EF4-FFF2-40B4-BE49-F238E27FC236}">
                <a16:creationId xmlns:a16="http://schemas.microsoft.com/office/drawing/2014/main" id="{7C3FE4EC-1F82-41D3-B80C-ECDFDF6D2639}"/>
              </a:ext>
            </a:extLst>
          </p:cNvPr>
          <p:cNvGrpSpPr>
            <a:grpSpLocks noChangeAspect="1"/>
          </p:cNvGrpSpPr>
          <p:nvPr/>
        </p:nvGrpSpPr>
        <p:grpSpPr>
          <a:xfrm>
            <a:off x="7077212" y="4773706"/>
            <a:ext cx="288000" cy="576000"/>
            <a:chOff x="5988812" y="2221306"/>
            <a:chExt cx="432000" cy="864000"/>
          </a:xfrm>
        </p:grpSpPr>
        <p:sp>
          <p:nvSpPr>
            <p:cNvPr id="68" name="Ellipse 87">
              <a:extLst>
                <a:ext uri="{FF2B5EF4-FFF2-40B4-BE49-F238E27FC236}">
                  <a16:creationId xmlns:a16="http://schemas.microsoft.com/office/drawing/2014/main" id="{EC2F5F65-C2D9-4B8D-82D2-C05EA9AD2CD9}"/>
                </a:ext>
              </a:extLst>
            </p:cNvPr>
            <p:cNvSpPr/>
            <p:nvPr/>
          </p:nvSpPr>
          <p:spPr>
            <a:xfrm>
              <a:off x="6060812" y="2221306"/>
              <a:ext cx="288000" cy="288000"/>
            </a:xfrm>
            <a:prstGeom prst="ellipse">
              <a:avLst/>
            </a:prstGeom>
            <a:noFill/>
            <a:ln w="19050"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69" name="Gerader Verbinder 88">
              <a:extLst>
                <a:ext uri="{FF2B5EF4-FFF2-40B4-BE49-F238E27FC236}">
                  <a16:creationId xmlns:a16="http://schemas.microsoft.com/office/drawing/2014/main" id="{FC5E8483-72C2-41EA-B9DD-5EAA0989B5FF}"/>
                </a:ext>
              </a:extLst>
            </p:cNvPr>
            <p:cNvCxnSpPr>
              <a:stCxn id="68" idx="4"/>
            </p:cNvCxnSpPr>
            <p:nvPr/>
          </p:nvCxnSpPr>
          <p:spPr>
            <a:xfrm>
              <a:off x="6204812" y="2509306"/>
              <a:ext cx="0" cy="360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70" name="Gerader Verbinder 89">
              <a:extLst>
                <a:ext uri="{FF2B5EF4-FFF2-40B4-BE49-F238E27FC236}">
                  <a16:creationId xmlns:a16="http://schemas.microsoft.com/office/drawing/2014/main" id="{0AFB458F-35A6-4D6B-9F31-2AE694E2267A}"/>
                </a:ext>
              </a:extLst>
            </p:cNvPr>
            <p:cNvCxnSpPr/>
            <p:nvPr/>
          </p:nvCxnSpPr>
          <p:spPr>
            <a:xfrm>
              <a:off x="6204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71" name="Gerader Verbinder 90">
              <a:extLst>
                <a:ext uri="{FF2B5EF4-FFF2-40B4-BE49-F238E27FC236}">
                  <a16:creationId xmlns:a16="http://schemas.microsoft.com/office/drawing/2014/main" id="{B61450D4-3B97-421E-A7EB-2BCE84E6D256}"/>
                </a:ext>
              </a:extLst>
            </p:cNvPr>
            <p:cNvCxnSpPr/>
            <p:nvPr/>
          </p:nvCxnSpPr>
          <p:spPr>
            <a:xfrm flipV="1">
              <a:off x="5988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72" name="Gerader Verbinder 91">
              <a:extLst>
                <a:ext uri="{FF2B5EF4-FFF2-40B4-BE49-F238E27FC236}">
                  <a16:creationId xmlns:a16="http://schemas.microsoft.com/office/drawing/2014/main" id="{944FC91C-08B6-4CE8-8EB4-83B4ADEEAF47}"/>
                </a:ext>
              </a:extLst>
            </p:cNvPr>
            <p:cNvCxnSpPr/>
            <p:nvPr/>
          </p:nvCxnSpPr>
          <p:spPr>
            <a:xfrm flipV="1">
              <a:off x="5988812" y="2653305"/>
              <a:ext cx="432000" cy="1"/>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grpSp>
      <p:cxnSp>
        <p:nvCxnSpPr>
          <p:cNvPr id="73" name="Gerader Verbinder 92">
            <a:extLst>
              <a:ext uri="{FF2B5EF4-FFF2-40B4-BE49-F238E27FC236}">
                <a16:creationId xmlns:a16="http://schemas.microsoft.com/office/drawing/2014/main" id="{15867437-660B-405A-9ABD-140855B5262E}"/>
              </a:ext>
            </a:extLst>
          </p:cNvPr>
          <p:cNvCxnSpPr/>
          <p:nvPr/>
        </p:nvCxnSpPr>
        <p:spPr>
          <a:xfrm flipH="1">
            <a:off x="6429212" y="5061706"/>
            <a:ext cx="576000" cy="0"/>
          </a:xfrm>
          <a:prstGeom prst="line">
            <a:avLst/>
          </a:prstGeom>
          <a:ln>
            <a:solidFill>
              <a:schemeClr val="accent1"/>
            </a:solidFill>
            <a:prstDash val="sysDot"/>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74" name="Textfeld 93">
            <a:extLst>
              <a:ext uri="{FF2B5EF4-FFF2-40B4-BE49-F238E27FC236}">
                <a16:creationId xmlns:a16="http://schemas.microsoft.com/office/drawing/2014/main" id="{AB6344C9-209A-4E9F-AAD9-2BCB7601D62D}"/>
              </a:ext>
            </a:extLst>
          </p:cNvPr>
          <p:cNvSpPr txBox="1"/>
          <p:nvPr/>
        </p:nvSpPr>
        <p:spPr>
          <a:xfrm>
            <a:off x="6933212" y="5397706"/>
            <a:ext cx="576000" cy="144000"/>
          </a:xfrm>
          <a:prstGeom prst="rect">
            <a:avLst/>
          </a:prstGeom>
          <a:noFill/>
        </p:spPr>
        <p:txBody>
          <a:bodyPr wrap="none" lIns="0" tIns="0" rIns="0" bIns="0" rtlCol="0">
            <a:noAutofit/>
          </a:bodyPr>
          <a:lstStyle/>
          <a:p>
            <a:pPr marR="0" algn="ctr" defTabSz="914400" eaLnBrk="1" fontAlgn="auto" latinLnBrk="0" hangingPunct="1">
              <a:spcAft>
                <a:spcPts val="0"/>
              </a:spcAft>
              <a:buClrTx/>
              <a:buSzTx/>
              <a:buFontTx/>
              <a:buNone/>
              <a:tabLst/>
            </a:pPr>
            <a:r>
              <a:rPr kumimoji="0" lang="en-US" sz="900" b="0" i="0" u="none" strike="noStrike" kern="0" cap="none" spc="0" normalizeH="0" baseline="0" noProof="0" dirty="0">
                <a:ln>
                  <a:noFill/>
                </a:ln>
                <a:solidFill>
                  <a:srgbClr val="000000"/>
                </a:solidFill>
                <a:effectLst/>
                <a:uLnTx/>
                <a:uFillTx/>
              </a:rPr>
              <a:t>End User</a:t>
            </a:r>
          </a:p>
        </p:txBody>
      </p:sp>
      <p:grpSp>
        <p:nvGrpSpPr>
          <p:cNvPr id="75" name="Gruppieren 94">
            <a:extLst>
              <a:ext uri="{FF2B5EF4-FFF2-40B4-BE49-F238E27FC236}">
                <a16:creationId xmlns:a16="http://schemas.microsoft.com/office/drawing/2014/main" id="{80510ACE-8CEF-42D6-80AC-5D84EADEBB66}"/>
              </a:ext>
            </a:extLst>
          </p:cNvPr>
          <p:cNvGrpSpPr>
            <a:grpSpLocks noChangeAspect="1"/>
          </p:cNvGrpSpPr>
          <p:nvPr/>
        </p:nvGrpSpPr>
        <p:grpSpPr>
          <a:xfrm>
            <a:off x="7581212" y="2949706"/>
            <a:ext cx="288000" cy="576000"/>
            <a:chOff x="5988812" y="2221306"/>
            <a:chExt cx="432000" cy="864000"/>
          </a:xfrm>
        </p:grpSpPr>
        <p:sp>
          <p:nvSpPr>
            <p:cNvPr id="76" name="Ellipse 95">
              <a:extLst>
                <a:ext uri="{FF2B5EF4-FFF2-40B4-BE49-F238E27FC236}">
                  <a16:creationId xmlns:a16="http://schemas.microsoft.com/office/drawing/2014/main" id="{B91CE3F8-96B9-42D0-BD61-BD0CFDBC38A2}"/>
                </a:ext>
              </a:extLst>
            </p:cNvPr>
            <p:cNvSpPr/>
            <p:nvPr/>
          </p:nvSpPr>
          <p:spPr>
            <a:xfrm>
              <a:off x="6060812" y="2221306"/>
              <a:ext cx="288000" cy="288000"/>
            </a:xfrm>
            <a:prstGeom prst="ellipse">
              <a:avLst/>
            </a:prstGeom>
            <a:noFill/>
            <a:ln w="19050"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77" name="Gerader Verbinder 96">
              <a:extLst>
                <a:ext uri="{FF2B5EF4-FFF2-40B4-BE49-F238E27FC236}">
                  <a16:creationId xmlns:a16="http://schemas.microsoft.com/office/drawing/2014/main" id="{E6C728FA-1252-427E-BDD4-1676234A5515}"/>
                </a:ext>
              </a:extLst>
            </p:cNvPr>
            <p:cNvCxnSpPr>
              <a:stCxn id="76" idx="4"/>
            </p:cNvCxnSpPr>
            <p:nvPr/>
          </p:nvCxnSpPr>
          <p:spPr>
            <a:xfrm>
              <a:off x="6204812" y="2509306"/>
              <a:ext cx="0" cy="360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78" name="Gerader Verbinder 97">
              <a:extLst>
                <a:ext uri="{FF2B5EF4-FFF2-40B4-BE49-F238E27FC236}">
                  <a16:creationId xmlns:a16="http://schemas.microsoft.com/office/drawing/2014/main" id="{6560B620-F593-455B-B713-D832D16C4139}"/>
                </a:ext>
              </a:extLst>
            </p:cNvPr>
            <p:cNvCxnSpPr/>
            <p:nvPr/>
          </p:nvCxnSpPr>
          <p:spPr>
            <a:xfrm>
              <a:off x="6204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79" name="Gerader Verbinder 98">
              <a:extLst>
                <a:ext uri="{FF2B5EF4-FFF2-40B4-BE49-F238E27FC236}">
                  <a16:creationId xmlns:a16="http://schemas.microsoft.com/office/drawing/2014/main" id="{EB84E43E-70A1-4766-8CF8-FD74E75851AA}"/>
                </a:ext>
              </a:extLst>
            </p:cNvPr>
            <p:cNvCxnSpPr/>
            <p:nvPr/>
          </p:nvCxnSpPr>
          <p:spPr>
            <a:xfrm flipV="1">
              <a:off x="5988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80" name="Gerader Verbinder 99">
              <a:extLst>
                <a:ext uri="{FF2B5EF4-FFF2-40B4-BE49-F238E27FC236}">
                  <a16:creationId xmlns:a16="http://schemas.microsoft.com/office/drawing/2014/main" id="{0DBCC39A-B844-4508-9962-BECEB01C3C96}"/>
                </a:ext>
              </a:extLst>
            </p:cNvPr>
            <p:cNvCxnSpPr/>
            <p:nvPr/>
          </p:nvCxnSpPr>
          <p:spPr>
            <a:xfrm flipV="1">
              <a:off x="5988812" y="2653305"/>
              <a:ext cx="432000" cy="1"/>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grpSp>
      <p:cxnSp>
        <p:nvCxnSpPr>
          <p:cNvPr id="81" name="Gerader Verbinder 100">
            <a:extLst>
              <a:ext uri="{FF2B5EF4-FFF2-40B4-BE49-F238E27FC236}">
                <a16:creationId xmlns:a16="http://schemas.microsoft.com/office/drawing/2014/main" id="{4F5EEE10-9FA8-4E2F-A185-720440B924F7}"/>
              </a:ext>
            </a:extLst>
          </p:cNvPr>
          <p:cNvCxnSpPr/>
          <p:nvPr/>
        </p:nvCxnSpPr>
        <p:spPr>
          <a:xfrm flipV="1">
            <a:off x="7725212" y="2373706"/>
            <a:ext cx="0" cy="504000"/>
          </a:xfrm>
          <a:prstGeom prst="line">
            <a:avLst/>
          </a:prstGeom>
          <a:ln>
            <a:solidFill>
              <a:schemeClr val="accent1"/>
            </a:solidFill>
            <a:prstDash val="sysDot"/>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82" name="Textfeld 101">
            <a:extLst>
              <a:ext uri="{FF2B5EF4-FFF2-40B4-BE49-F238E27FC236}">
                <a16:creationId xmlns:a16="http://schemas.microsoft.com/office/drawing/2014/main" id="{B34C507E-2736-4675-B61A-AA10CCC01A25}"/>
              </a:ext>
            </a:extLst>
          </p:cNvPr>
          <p:cNvSpPr txBox="1"/>
          <p:nvPr/>
        </p:nvSpPr>
        <p:spPr>
          <a:xfrm>
            <a:off x="7437212" y="3501706"/>
            <a:ext cx="576000" cy="144000"/>
          </a:xfrm>
          <a:prstGeom prst="rect">
            <a:avLst/>
          </a:prstGeom>
          <a:noFill/>
        </p:spPr>
        <p:txBody>
          <a:bodyPr wrap="none" lIns="0" tIns="0" rIns="0" bIns="0" rtlCol="0">
            <a:noAutofit/>
          </a:bodyPr>
          <a:lstStyle/>
          <a:p>
            <a:pPr marR="0" algn="ctr" defTabSz="914400" eaLnBrk="1" fontAlgn="auto" latinLnBrk="0" hangingPunct="1">
              <a:spcAft>
                <a:spcPts val="0"/>
              </a:spcAft>
              <a:buClrTx/>
              <a:buSzTx/>
              <a:buFontTx/>
              <a:buNone/>
              <a:tabLst/>
            </a:pPr>
            <a:r>
              <a:rPr kumimoji="0" lang="en-US" sz="900" b="0" i="0" u="none" strike="noStrike" kern="0" cap="none" spc="0" normalizeH="0" baseline="0" noProof="0" dirty="0">
                <a:ln>
                  <a:noFill/>
                </a:ln>
                <a:solidFill>
                  <a:srgbClr val="000000"/>
                </a:solidFill>
                <a:effectLst/>
                <a:uLnTx/>
                <a:uFillTx/>
              </a:rPr>
              <a:t>End User</a:t>
            </a:r>
          </a:p>
        </p:txBody>
      </p:sp>
      <p:grpSp>
        <p:nvGrpSpPr>
          <p:cNvPr id="83" name="Gruppieren 102">
            <a:extLst>
              <a:ext uri="{FF2B5EF4-FFF2-40B4-BE49-F238E27FC236}">
                <a16:creationId xmlns:a16="http://schemas.microsoft.com/office/drawing/2014/main" id="{6056D957-11FB-453D-A57C-4A7B19BF6FE5}"/>
              </a:ext>
            </a:extLst>
          </p:cNvPr>
          <p:cNvGrpSpPr>
            <a:grpSpLocks noChangeAspect="1"/>
          </p:cNvGrpSpPr>
          <p:nvPr/>
        </p:nvGrpSpPr>
        <p:grpSpPr>
          <a:xfrm>
            <a:off x="8085212" y="2949706"/>
            <a:ext cx="288000" cy="576000"/>
            <a:chOff x="5988812" y="2221306"/>
            <a:chExt cx="432000" cy="864000"/>
          </a:xfrm>
        </p:grpSpPr>
        <p:sp>
          <p:nvSpPr>
            <p:cNvPr id="84" name="Ellipse 103">
              <a:extLst>
                <a:ext uri="{FF2B5EF4-FFF2-40B4-BE49-F238E27FC236}">
                  <a16:creationId xmlns:a16="http://schemas.microsoft.com/office/drawing/2014/main" id="{3EB34EE7-A6C2-4E49-98E6-11C587C79F8E}"/>
                </a:ext>
              </a:extLst>
            </p:cNvPr>
            <p:cNvSpPr/>
            <p:nvPr/>
          </p:nvSpPr>
          <p:spPr>
            <a:xfrm>
              <a:off x="6060812" y="2221306"/>
              <a:ext cx="288000" cy="288000"/>
            </a:xfrm>
            <a:prstGeom prst="ellipse">
              <a:avLst/>
            </a:prstGeom>
            <a:noFill/>
            <a:ln w="19050"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85" name="Gerader Verbinder 104">
              <a:extLst>
                <a:ext uri="{FF2B5EF4-FFF2-40B4-BE49-F238E27FC236}">
                  <a16:creationId xmlns:a16="http://schemas.microsoft.com/office/drawing/2014/main" id="{6ED14C74-58C0-4D21-AF94-64F42769A70E}"/>
                </a:ext>
              </a:extLst>
            </p:cNvPr>
            <p:cNvCxnSpPr>
              <a:stCxn id="84" idx="4"/>
            </p:cNvCxnSpPr>
            <p:nvPr/>
          </p:nvCxnSpPr>
          <p:spPr>
            <a:xfrm>
              <a:off x="6204812" y="2509306"/>
              <a:ext cx="0" cy="360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86" name="Gerader Verbinder 105">
              <a:extLst>
                <a:ext uri="{FF2B5EF4-FFF2-40B4-BE49-F238E27FC236}">
                  <a16:creationId xmlns:a16="http://schemas.microsoft.com/office/drawing/2014/main" id="{032F2B4F-3B32-46AD-8DF5-9C7CC3A00252}"/>
                </a:ext>
              </a:extLst>
            </p:cNvPr>
            <p:cNvCxnSpPr/>
            <p:nvPr/>
          </p:nvCxnSpPr>
          <p:spPr>
            <a:xfrm>
              <a:off x="6204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87" name="Gerader Verbinder 106">
              <a:extLst>
                <a:ext uri="{FF2B5EF4-FFF2-40B4-BE49-F238E27FC236}">
                  <a16:creationId xmlns:a16="http://schemas.microsoft.com/office/drawing/2014/main" id="{B6DB31C0-9838-41D6-9400-01528E51020F}"/>
                </a:ext>
              </a:extLst>
            </p:cNvPr>
            <p:cNvCxnSpPr/>
            <p:nvPr/>
          </p:nvCxnSpPr>
          <p:spPr>
            <a:xfrm flipV="1">
              <a:off x="5988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88" name="Gerader Verbinder 107">
              <a:extLst>
                <a:ext uri="{FF2B5EF4-FFF2-40B4-BE49-F238E27FC236}">
                  <a16:creationId xmlns:a16="http://schemas.microsoft.com/office/drawing/2014/main" id="{382C9FD0-A4FB-47BE-9C2E-2CDF0D8691FB}"/>
                </a:ext>
              </a:extLst>
            </p:cNvPr>
            <p:cNvCxnSpPr/>
            <p:nvPr/>
          </p:nvCxnSpPr>
          <p:spPr>
            <a:xfrm flipV="1">
              <a:off x="5988812" y="2653305"/>
              <a:ext cx="432000" cy="1"/>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grpSp>
      <p:cxnSp>
        <p:nvCxnSpPr>
          <p:cNvPr id="89" name="Gerader Verbinder 108">
            <a:extLst>
              <a:ext uri="{FF2B5EF4-FFF2-40B4-BE49-F238E27FC236}">
                <a16:creationId xmlns:a16="http://schemas.microsoft.com/office/drawing/2014/main" id="{7366C78B-9358-47B0-BD94-ABE834E942F7}"/>
              </a:ext>
            </a:extLst>
          </p:cNvPr>
          <p:cNvCxnSpPr/>
          <p:nvPr/>
        </p:nvCxnSpPr>
        <p:spPr>
          <a:xfrm flipV="1">
            <a:off x="8229212" y="2373706"/>
            <a:ext cx="0" cy="504000"/>
          </a:xfrm>
          <a:prstGeom prst="line">
            <a:avLst/>
          </a:prstGeom>
          <a:ln>
            <a:solidFill>
              <a:schemeClr val="accent1"/>
            </a:solidFill>
            <a:prstDash val="sysDot"/>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90" name="Textfeld 109">
            <a:extLst>
              <a:ext uri="{FF2B5EF4-FFF2-40B4-BE49-F238E27FC236}">
                <a16:creationId xmlns:a16="http://schemas.microsoft.com/office/drawing/2014/main" id="{7A68D0CB-C3EB-443D-9965-3795704399E6}"/>
              </a:ext>
            </a:extLst>
          </p:cNvPr>
          <p:cNvSpPr txBox="1"/>
          <p:nvPr/>
        </p:nvSpPr>
        <p:spPr>
          <a:xfrm>
            <a:off x="7941212" y="3501706"/>
            <a:ext cx="576000" cy="144000"/>
          </a:xfrm>
          <a:prstGeom prst="rect">
            <a:avLst/>
          </a:prstGeom>
          <a:noFill/>
        </p:spPr>
        <p:txBody>
          <a:bodyPr wrap="none" lIns="0" tIns="0" rIns="0" bIns="0" rtlCol="0">
            <a:noAutofit/>
          </a:bodyPr>
          <a:lstStyle/>
          <a:p>
            <a:pPr marR="0" algn="ctr" defTabSz="914400" eaLnBrk="1" fontAlgn="auto" latinLnBrk="0" hangingPunct="1">
              <a:spcAft>
                <a:spcPts val="0"/>
              </a:spcAft>
              <a:buClrTx/>
              <a:buSzTx/>
              <a:buFontTx/>
              <a:buNone/>
              <a:tabLst/>
            </a:pPr>
            <a:r>
              <a:rPr kumimoji="0" lang="en-US" sz="900" b="0" i="0" u="none" strike="noStrike" kern="0" cap="none" spc="0" normalizeH="0" baseline="0" noProof="0" dirty="0">
                <a:ln>
                  <a:noFill/>
                </a:ln>
                <a:solidFill>
                  <a:srgbClr val="000000"/>
                </a:solidFill>
                <a:effectLst/>
                <a:uLnTx/>
                <a:uFillTx/>
              </a:rPr>
              <a:t>Installer</a:t>
            </a:r>
          </a:p>
        </p:txBody>
      </p:sp>
      <p:grpSp>
        <p:nvGrpSpPr>
          <p:cNvPr id="91" name="Gruppieren 110">
            <a:extLst>
              <a:ext uri="{FF2B5EF4-FFF2-40B4-BE49-F238E27FC236}">
                <a16:creationId xmlns:a16="http://schemas.microsoft.com/office/drawing/2014/main" id="{A3186855-90A1-4925-A35E-0E84AB3802D8}"/>
              </a:ext>
            </a:extLst>
          </p:cNvPr>
          <p:cNvGrpSpPr>
            <a:grpSpLocks noChangeAspect="1"/>
          </p:cNvGrpSpPr>
          <p:nvPr/>
        </p:nvGrpSpPr>
        <p:grpSpPr>
          <a:xfrm>
            <a:off x="8589212" y="2949706"/>
            <a:ext cx="288000" cy="576000"/>
            <a:chOff x="5988812" y="2221306"/>
            <a:chExt cx="432000" cy="864000"/>
          </a:xfrm>
        </p:grpSpPr>
        <p:sp>
          <p:nvSpPr>
            <p:cNvPr id="92" name="Ellipse 111">
              <a:extLst>
                <a:ext uri="{FF2B5EF4-FFF2-40B4-BE49-F238E27FC236}">
                  <a16:creationId xmlns:a16="http://schemas.microsoft.com/office/drawing/2014/main" id="{AFED194D-5E7F-4687-8000-EB98A9114339}"/>
                </a:ext>
              </a:extLst>
            </p:cNvPr>
            <p:cNvSpPr/>
            <p:nvPr/>
          </p:nvSpPr>
          <p:spPr>
            <a:xfrm>
              <a:off x="6060812" y="2221306"/>
              <a:ext cx="288000" cy="288000"/>
            </a:xfrm>
            <a:prstGeom prst="ellipse">
              <a:avLst/>
            </a:prstGeom>
            <a:noFill/>
            <a:ln w="19050"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93" name="Gerader Verbinder 112">
              <a:extLst>
                <a:ext uri="{FF2B5EF4-FFF2-40B4-BE49-F238E27FC236}">
                  <a16:creationId xmlns:a16="http://schemas.microsoft.com/office/drawing/2014/main" id="{823924BC-DDA9-4A42-883A-8975DE3274C7}"/>
                </a:ext>
              </a:extLst>
            </p:cNvPr>
            <p:cNvCxnSpPr>
              <a:stCxn id="92" idx="4"/>
            </p:cNvCxnSpPr>
            <p:nvPr/>
          </p:nvCxnSpPr>
          <p:spPr>
            <a:xfrm>
              <a:off x="6204812" y="2509306"/>
              <a:ext cx="0" cy="360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94" name="Gerader Verbinder 113">
              <a:extLst>
                <a:ext uri="{FF2B5EF4-FFF2-40B4-BE49-F238E27FC236}">
                  <a16:creationId xmlns:a16="http://schemas.microsoft.com/office/drawing/2014/main" id="{08BFF4E5-0902-4E75-B8EF-B0E24830E78F}"/>
                </a:ext>
              </a:extLst>
            </p:cNvPr>
            <p:cNvCxnSpPr/>
            <p:nvPr/>
          </p:nvCxnSpPr>
          <p:spPr>
            <a:xfrm>
              <a:off x="6204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95" name="Gerader Verbinder 114">
              <a:extLst>
                <a:ext uri="{FF2B5EF4-FFF2-40B4-BE49-F238E27FC236}">
                  <a16:creationId xmlns:a16="http://schemas.microsoft.com/office/drawing/2014/main" id="{63A21A5E-69EF-4A1B-A8F4-2FEC19024BC3}"/>
                </a:ext>
              </a:extLst>
            </p:cNvPr>
            <p:cNvCxnSpPr/>
            <p:nvPr/>
          </p:nvCxnSpPr>
          <p:spPr>
            <a:xfrm flipV="1">
              <a:off x="5988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96" name="Gerader Verbinder 115">
              <a:extLst>
                <a:ext uri="{FF2B5EF4-FFF2-40B4-BE49-F238E27FC236}">
                  <a16:creationId xmlns:a16="http://schemas.microsoft.com/office/drawing/2014/main" id="{8209049B-0552-41DC-A2E7-30A88CCF5503}"/>
                </a:ext>
              </a:extLst>
            </p:cNvPr>
            <p:cNvCxnSpPr/>
            <p:nvPr/>
          </p:nvCxnSpPr>
          <p:spPr>
            <a:xfrm flipV="1">
              <a:off x="5988812" y="2653305"/>
              <a:ext cx="432000" cy="1"/>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grpSp>
      <p:cxnSp>
        <p:nvCxnSpPr>
          <p:cNvPr id="97" name="Gerader Verbinder 116">
            <a:extLst>
              <a:ext uri="{FF2B5EF4-FFF2-40B4-BE49-F238E27FC236}">
                <a16:creationId xmlns:a16="http://schemas.microsoft.com/office/drawing/2014/main" id="{E543FA57-9C4A-4B51-9BF6-2D40B00E5D4B}"/>
              </a:ext>
            </a:extLst>
          </p:cNvPr>
          <p:cNvCxnSpPr/>
          <p:nvPr/>
        </p:nvCxnSpPr>
        <p:spPr>
          <a:xfrm flipV="1">
            <a:off x="8733212" y="2373706"/>
            <a:ext cx="0" cy="504000"/>
          </a:xfrm>
          <a:prstGeom prst="line">
            <a:avLst/>
          </a:prstGeom>
          <a:ln>
            <a:solidFill>
              <a:schemeClr val="accent1"/>
            </a:solidFill>
            <a:prstDash val="sysDot"/>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98" name="Textfeld 117">
            <a:extLst>
              <a:ext uri="{FF2B5EF4-FFF2-40B4-BE49-F238E27FC236}">
                <a16:creationId xmlns:a16="http://schemas.microsoft.com/office/drawing/2014/main" id="{EE0471FF-762F-496D-8A3B-0D473E156A43}"/>
              </a:ext>
            </a:extLst>
          </p:cNvPr>
          <p:cNvSpPr txBox="1"/>
          <p:nvPr/>
        </p:nvSpPr>
        <p:spPr>
          <a:xfrm>
            <a:off x="8445212" y="3501706"/>
            <a:ext cx="576000" cy="144000"/>
          </a:xfrm>
          <a:prstGeom prst="rect">
            <a:avLst/>
          </a:prstGeom>
          <a:noFill/>
        </p:spPr>
        <p:txBody>
          <a:bodyPr wrap="none" lIns="0" tIns="0" rIns="0" bIns="0" rtlCol="0">
            <a:noAutofit/>
          </a:bodyPr>
          <a:lstStyle/>
          <a:p>
            <a:pPr marR="0" algn="ctr" defTabSz="914400" eaLnBrk="1" fontAlgn="auto" latinLnBrk="0" hangingPunct="1">
              <a:spcAft>
                <a:spcPts val="0"/>
              </a:spcAft>
              <a:buClrTx/>
              <a:buSzTx/>
              <a:buFontTx/>
              <a:buNone/>
              <a:tabLst/>
            </a:pPr>
            <a:r>
              <a:rPr kumimoji="0" lang="en-US" sz="900" b="0" i="0" u="none" strike="noStrike" kern="0" cap="none" spc="0" normalizeH="0" baseline="0" noProof="0" dirty="0">
                <a:ln>
                  <a:noFill/>
                </a:ln>
                <a:solidFill>
                  <a:srgbClr val="000000"/>
                </a:solidFill>
                <a:effectLst/>
                <a:uLnTx/>
                <a:uFillTx/>
              </a:rPr>
              <a:t>Service</a:t>
            </a:r>
          </a:p>
        </p:txBody>
      </p:sp>
      <p:grpSp>
        <p:nvGrpSpPr>
          <p:cNvPr id="99" name="Gruppieren 118">
            <a:extLst>
              <a:ext uri="{FF2B5EF4-FFF2-40B4-BE49-F238E27FC236}">
                <a16:creationId xmlns:a16="http://schemas.microsoft.com/office/drawing/2014/main" id="{7B2120DF-5AF8-4A4C-B2A7-2A3792443368}"/>
              </a:ext>
            </a:extLst>
          </p:cNvPr>
          <p:cNvGrpSpPr>
            <a:grpSpLocks noChangeAspect="1"/>
          </p:cNvGrpSpPr>
          <p:nvPr/>
        </p:nvGrpSpPr>
        <p:grpSpPr>
          <a:xfrm>
            <a:off x="7437212" y="4029706"/>
            <a:ext cx="288000" cy="576000"/>
            <a:chOff x="5988812" y="2221306"/>
            <a:chExt cx="432000" cy="864000"/>
          </a:xfrm>
        </p:grpSpPr>
        <p:sp>
          <p:nvSpPr>
            <p:cNvPr id="100" name="Ellipse 119">
              <a:extLst>
                <a:ext uri="{FF2B5EF4-FFF2-40B4-BE49-F238E27FC236}">
                  <a16:creationId xmlns:a16="http://schemas.microsoft.com/office/drawing/2014/main" id="{521991D9-3E8F-4303-BAAF-C474BAC9E707}"/>
                </a:ext>
              </a:extLst>
            </p:cNvPr>
            <p:cNvSpPr/>
            <p:nvPr/>
          </p:nvSpPr>
          <p:spPr>
            <a:xfrm>
              <a:off x="6060812" y="2221306"/>
              <a:ext cx="288000" cy="288000"/>
            </a:xfrm>
            <a:prstGeom prst="ellipse">
              <a:avLst/>
            </a:prstGeom>
            <a:noFill/>
            <a:ln w="19050"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cxnSp>
          <p:nvCxnSpPr>
            <p:cNvPr id="101" name="Gerader Verbinder 120">
              <a:extLst>
                <a:ext uri="{FF2B5EF4-FFF2-40B4-BE49-F238E27FC236}">
                  <a16:creationId xmlns:a16="http://schemas.microsoft.com/office/drawing/2014/main" id="{9320B5AA-BF76-4941-A231-3203A3C87CDD}"/>
                </a:ext>
              </a:extLst>
            </p:cNvPr>
            <p:cNvCxnSpPr>
              <a:stCxn id="100" idx="4"/>
            </p:cNvCxnSpPr>
            <p:nvPr/>
          </p:nvCxnSpPr>
          <p:spPr>
            <a:xfrm>
              <a:off x="6204812" y="2509306"/>
              <a:ext cx="0" cy="360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102" name="Gerader Verbinder 121">
              <a:extLst>
                <a:ext uri="{FF2B5EF4-FFF2-40B4-BE49-F238E27FC236}">
                  <a16:creationId xmlns:a16="http://schemas.microsoft.com/office/drawing/2014/main" id="{E0D03387-1A3A-4B36-BD98-1B92E70757A2}"/>
                </a:ext>
              </a:extLst>
            </p:cNvPr>
            <p:cNvCxnSpPr/>
            <p:nvPr/>
          </p:nvCxnSpPr>
          <p:spPr>
            <a:xfrm>
              <a:off x="6204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103" name="Gerader Verbinder 122">
              <a:extLst>
                <a:ext uri="{FF2B5EF4-FFF2-40B4-BE49-F238E27FC236}">
                  <a16:creationId xmlns:a16="http://schemas.microsoft.com/office/drawing/2014/main" id="{823915B8-4C01-42EB-A683-F2F83D648E5F}"/>
                </a:ext>
              </a:extLst>
            </p:cNvPr>
            <p:cNvCxnSpPr/>
            <p:nvPr/>
          </p:nvCxnSpPr>
          <p:spPr>
            <a:xfrm flipV="1">
              <a:off x="5988812" y="2869306"/>
              <a:ext cx="216000" cy="216000"/>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cxnSp>
          <p:nvCxnSpPr>
            <p:cNvPr id="104" name="Gerader Verbinder 123">
              <a:extLst>
                <a:ext uri="{FF2B5EF4-FFF2-40B4-BE49-F238E27FC236}">
                  <a16:creationId xmlns:a16="http://schemas.microsoft.com/office/drawing/2014/main" id="{5F9F76B8-F353-495B-AA6C-6347C526A7C3}"/>
                </a:ext>
              </a:extLst>
            </p:cNvPr>
            <p:cNvCxnSpPr/>
            <p:nvPr/>
          </p:nvCxnSpPr>
          <p:spPr>
            <a:xfrm flipV="1">
              <a:off x="5988812" y="2653305"/>
              <a:ext cx="432000" cy="1"/>
            </a:xfrm>
            <a:prstGeom prst="line">
              <a:avLst/>
            </a:prstGeom>
            <a:ln w="19050">
              <a:solidFill>
                <a:schemeClr val="accent1"/>
              </a:solidFill>
            </a:ln>
          </p:spPr>
          <p:style>
            <a:lnRef idx="1">
              <a:srgbClr val="A80163"/>
            </a:lnRef>
            <a:fillRef idx="0">
              <a:srgbClr val="A80163"/>
            </a:fillRef>
            <a:effectRef idx="0">
              <a:srgbClr val="A80163"/>
            </a:effectRef>
            <a:fontRef idx="minor">
              <a:schemeClr val="tx1"/>
            </a:fontRef>
          </p:style>
        </p:cxnSp>
      </p:grpSp>
      <p:cxnSp>
        <p:nvCxnSpPr>
          <p:cNvPr id="105" name="Gerader Verbinder 124">
            <a:extLst>
              <a:ext uri="{FF2B5EF4-FFF2-40B4-BE49-F238E27FC236}">
                <a16:creationId xmlns:a16="http://schemas.microsoft.com/office/drawing/2014/main" id="{BF553FFD-F8DC-4586-9946-22CE6C5587B4}"/>
              </a:ext>
            </a:extLst>
          </p:cNvPr>
          <p:cNvCxnSpPr/>
          <p:nvPr/>
        </p:nvCxnSpPr>
        <p:spPr>
          <a:xfrm>
            <a:off x="7797212" y="4341706"/>
            <a:ext cx="576000" cy="1"/>
          </a:xfrm>
          <a:prstGeom prst="line">
            <a:avLst/>
          </a:prstGeom>
          <a:ln>
            <a:solidFill>
              <a:schemeClr val="accent1"/>
            </a:solidFill>
            <a:prstDash val="sysDot"/>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06" name="Textfeld 125">
            <a:extLst>
              <a:ext uri="{FF2B5EF4-FFF2-40B4-BE49-F238E27FC236}">
                <a16:creationId xmlns:a16="http://schemas.microsoft.com/office/drawing/2014/main" id="{C6758A69-3D0B-4153-ADD9-CE262D08B8DC}"/>
              </a:ext>
            </a:extLst>
          </p:cNvPr>
          <p:cNvSpPr txBox="1"/>
          <p:nvPr/>
        </p:nvSpPr>
        <p:spPr>
          <a:xfrm>
            <a:off x="7293212" y="4605706"/>
            <a:ext cx="576000" cy="144000"/>
          </a:xfrm>
          <a:prstGeom prst="rect">
            <a:avLst/>
          </a:prstGeom>
          <a:noFill/>
        </p:spPr>
        <p:txBody>
          <a:bodyPr wrap="none" lIns="0" tIns="0" rIns="0" bIns="0" rtlCol="0">
            <a:noAutofit/>
          </a:bodyPr>
          <a:lstStyle/>
          <a:p>
            <a:pPr marR="0" algn="ctr" defTabSz="914400" eaLnBrk="1" fontAlgn="auto" latinLnBrk="0" hangingPunct="1">
              <a:spcAft>
                <a:spcPts val="0"/>
              </a:spcAft>
              <a:buClrTx/>
              <a:buSzTx/>
              <a:buFontTx/>
              <a:buNone/>
              <a:tabLst/>
            </a:pPr>
            <a:r>
              <a:rPr kumimoji="0" lang="en-US" sz="900" b="0" i="0" u="none" strike="noStrike" kern="0" cap="none" spc="0" normalizeH="0" baseline="0" noProof="0" dirty="0">
                <a:ln>
                  <a:noFill/>
                </a:ln>
                <a:solidFill>
                  <a:srgbClr val="000000"/>
                </a:solidFill>
                <a:effectLst/>
                <a:uLnTx/>
                <a:uFillTx/>
              </a:rPr>
              <a:t>Installer</a:t>
            </a:r>
          </a:p>
        </p:txBody>
      </p:sp>
      <p:pic>
        <p:nvPicPr>
          <p:cNvPr id="107" name="Picture 135___">
            <a:extLst>
              <a:ext uri="{FF2B5EF4-FFF2-40B4-BE49-F238E27FC236}">
                <a16:creationId xmlns:a16="http://schemas.microsoft.com/office/drawing/2014/main" id="{05A8A909-40B5-40F4-A401-2335D05AF7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09212" y="1379312"/>
            <a:ext cx="1440000" cy="972972"/>
          </a:xfrm>
          <a:prstGeom prst="rect">
            <a:avLst/>
          </a:prstGeom>
          <a:ln>
            <a:noFill/>
          </a:ln>
          <a:effectLst>
            <a:outerShdw blurRad="190500" algn="tl" rotWithShape="0">
              <a:srgbClr val="000000">
                <a:alpha val="70000"/>
              </a:srgbClr>
            </a:outerShdw>
          </a:effectLst>
        </p:spPr>
      </p:pic>
      <p:grpSp>
        <p:nvGrpSpPr>
          <p:cNvPr id="108" name="Gruppieren 131">
            <a:extLst>
              <a:ext uri="{FF2B5EF4-FFF2-40B4-BE49-F238E27FC236}">
                <a16:creationId xmlns:a16="http://schemas.microsoft.com/office/drawing/2014/main" id="{6D3FA7D1-7D88-440D-B252-B3A61878F61B}"/>
              </a:ext>
            </a:extLst>
          </p:cNvPr>
          <p:cNvGrpSpPr/>
          <p:nvPr/>
        </p:nvGrpSpPr>
        <p:grpSpPr>
          <a:xfrm>
            <a:off x="8517244" y="4389706"/>
            <a:ext cx="1008000" cy="720000"/>
            <a:chOff x="8364844" y="4021306"/>
            <a:chExt cx="1008000" cy="720000"/>
          </a:xfrm>
        </p:grpSpPr>
        <p:grpSp>
          <p:nvGrpSpPr>
            <p:cNvPr id="109" name="Gruppieren 132">
              <a:extLst>
                <a:ext uri="{FF2B5EF4-FFF2-40B4-BE49-F238E27FC236}">
                  <a16:creationId xmlns:a16="http://schemas.microsoft.com/office/drawing/2014/main" id="{4D44AE02-76B8-4504-8D77-F2FD9523906A}"/>
                </a:ext>
              </a:extLst>
            </p:cNvPr>
            <p:cNvGrpSpPr/>
            <p:nvPr/>
          </p:nvGrpSpPr>
          <p:grpSpPr>
            <a:xfrm>
              <a:off x="8364844" y="4021306"/>
              <a:ext cx="1008000" cy="720000"/>
              <a:chOff x="2034952" y="1619893"/>
              <a:chExt cx="3365723" cy="2486350"/>
            </a:xfrm>
          </p:grpSpPr>
          <p:pic>
            <p:nvPicPr>
              <p:cNvPr id="111" name="Picture 4">
                <a:extLst>
                  <a:ext uri="{FF2B5EF4-FFF2-40B4-BE49-F238E27FC236}">
                    <a16:creationId xmlns:a16="http://schemas.microsoft.com/office/drawing/2014/main" id="{730DF0DD-19C1-4602-B2E1-6269FAA4EDA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034952" y="1619893"/>
                <a:ext cx="3365723" cy="2486350"/>
              </a:xfrm>
              <a:prstGeom prst="rect">
                <a:avLst/>
              </a:prstGeom>
              <a:noFill/>
              <a:ln w="9525">
                <a:noFill/>
                <a:miter lim="800000"/>
                <a:headEnd/>
                <a:tailEnd/>
              </a:ln>
            </p:spPr>
          </p:pic>
          <p:pic>
            <p:nvPicPr>
              <p:cNvPr id="112" name="Picture 100">
                <a:extLst>
                  <a:ext uri="{FF2B5EF4-FFF2-40B4-BE49-F238E27FC236}">
                    <a16:creationId xmlns:a16="http://schemas.microsoft.com/office/drawing/2014/main" id="{108B1086-47EA-4BA8-A54E-9764F3C3667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67001" y="1760046"/>
                <a:ext cx="2520281" cy="1519016"/>
              </a:xfrm>
              <a:prstGeom prst="rect">
                <a:avLst/>
              </a:prstGeom>
            </p:spPr>
          </p:pic>
        </p:grpSp>
        <p:pic>
          <p:nvPicPr>
            <p:cNvPr id="110" name="Picture 20">
              <a:extLst>
                <a:ext uri="{FF2B5EF4-FFF2-40B4-BE49-F238E27FC236}">
                  <a16:creationId xmlns:a16="http://schemas.microsoft.com/office/drawing/2014/main" id="{AFCEE874-6B62-428C-8DB2-5B699C19E6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494526" y="4059972"/>
              <a:ext cx="756000" cy="472502"/>
            </a:xfrm>
            <a:prstGeom prst="rect">
              <a:avLst/>
            </a:prstGeom>
          </p:spPr>
        </p:pic>
      </p:grpSp>
      <p:sp>
        <p:nvSpPr>
          <p:cNvPr id="113" name="Abgerundetes Rechteck 136">
            <a:extLst>
              <a:ext uri="{FF2B5EF4-FFF2-40B4-BE49-F238E27FC236}">
                <a16:creationId xmlns:a16="http://schemas.microsoft.com/office/drawing/2014/main" id="{1AD75DA0-4DE8-436A-8DF2-D7B83587547E}"/>
              </a:ext>
            </a:extLst>
          </p:cNvPr>
          <p:cNvSpPr/>
          <p:nvPr/>
        </p:nvSpPr>
        <p:spPr>
          <a:xfrm>
            <a:off x="9017704" y="2121706"/>
            <a:ext cx="432000" cy="144000"/>
          </a:xfrm>
          <a:prstGeom prst="roundRect">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gn="ctr"/>
            <a:r>
              <a:rPr lang="en-US" sz="800" kern="0" dirty="0">
                <a:solidFill>
                  <a:srgbClr val="000000"/>
                </a:solidFill>
                <a:latin typeface="Bosch Office Sans"/>
              </a:rPr>
              <a:t>LAN</a:t>
            </a:r>
          </a:p>
        </p:txBody>
      </p:sp>
      <p:sp>
        <p:nvSpPr>
          <p:cNvPr id="114" name="Rechteckige Legende 137">
            <a:extLst>
              <a:ext uri="{FF2B5EF4-FFF2-40B4-BE49-F238E27FC236}">
                <a16:creationId xmlns:a16="http://schemas.microsoft.com/office/drawing/2014/main" id="{5DF21E1D-46FD-4D4C-B6BE-1FDEF83C2E0E}"/>
              </a:ext>
            </a:extLst>
          </p:cNvPr>
          <p:cNvSpPr/>
          <p:nvPr/>
        </p:nvSpPr>
        <p:spPr>
          <a:xfrm>
            <a:off x="9822957" y="1923706"/>
            <a:ext cx="1125010" cy="395999"/>
          </a:xfrm>
          <a:prstGeom prst="wedgeRectCallout">
            <a:avLst>
              <a:gd name="adj1" fmla="val -42252"/>
              <a:gd name="adj2" fmla="val -96756"/>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tlCol="0" anchor="ctr"/>
          <a:lstStyle/>
          <a:p>
            <a:pPr>
              <a:lnSpc>
                <a:spcPts val="1200"/>
              </a:lnSpc>
            </a:pPr>
            <a:r>
              <a:rPr lang="en-US" sz="900" kern="0" dirty="0">
                <a:solidFill>
                  <a:srgbClr val="000000"/>
                </a:solidFill>
              </a:rPr>
              <a:t>Optional in case of </a:t>
            </a:r>
            <a:r>
              <a:rPr lang="en-US" sz="900" kern="0" dirty="0" err="1">
                <a:solidFill>
                  <a:srgbClr val="000000"/>
                </a:solidFill>
              </a:rPr>
              <a:t>PoE</a:t>
            </a:r>
            <a:r>
              <a:rPr lang="en-US" sz="900" kern="0" dirty="0">
                <a:solidFill>
                  <a:srgbClr val="000000"/>
                </a:solidFill>
              </a:rPr>
              <a:t> being used</a:t>
            </a:r>
          </a:p>
        </p:txBody>
      </p:sp>
      <p:sp>
        <p:nvSpPr>
          <p:cNvPr id="115" name="Rechteck 138">
            <a:extLst>
              <a:ext uri="{FF2B5EF4-FFF2-40B4-BE49-F238E27FC236}">
                <a16:creationId xmlns:a16="http://schemas.microsoft.com/office/drawing/2014/main" id="{794DEE9D-DAA6-497A-A9EE-593385553405}"/>
              </a:ext>
            </a:extLst>
          </p:cNvPr>
          <p:cNvSpPr/>
          <p:nvPr/>
        </p:nvSpPr>
        <p:spPr>
          <a:xfrm>
            <a:off x="9737231" y="5180275"/>
            <a:ext cx="1152000" cy="504000"/>
          </a:xfrm>
          <a:prstGeom prst="rect">
            <a:avLst/>
          </a:prstGeom>
          <a:ln>
            <a:solidFill>
              <a:schemeClr val="accent1"/>
            </a:solidFill>
          </a:ln>
        </p:spPr>
        <p:style>
          <a:lnRef idx="3">
            <a:schemeClr val="accent1"/>
          </a:lnRef>
          <a:fillRef idx="0">
            <a:schemeClr val="accent1"/>
          </a:fillRef>
          <a:effectRef idx="2">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ts val="900"/>
              </a:lnSpc>
              <a:tabLst>
                <a:tab pos="268288" algn="l"/>
                <a:tab pos="360363" algn="l"/>
              </a:tabLst>
            </a:pPr>
            <a:r>
              <a:rPr lang="en-US" sz="700" b="1" kern="0" dirty="0">
                <a:solidFill>
                  <a:srgbClr val="000000"/>
                </a:solidFill>
                <a:latin typeface="Bosch Office Sans"/>
              </a:rPr>
              <a:t>IDU</a:t>
            </a:r>
            <a:r>
              <a:rPr lang="en-US" sz="700" kern="0" dirty="0">
                <a:solidFill>
                  <a:srgbClr val="000000"/>
                </a:solidFill>
                <a:latin typeface="Bosch Office Sans"/>
              </a:rPr>
              <a:t> </a:t>
            </a:r>
            <a:r>
              <a:rPr lang="en-US" sz="700" b="1" kern="0" dirty="0">
                <a:solidFill>
                  <a:srgbClr val="000000"/>
                </a:solidFill>
              </a:rPr>
              <a:t>–</a:t>
            </a:r>
            <a:r>
              <a:rPr lang="en-US" sz="700" kern="0" dirty="0">
                <a:solidFill>
                  <a:srgbClr val="000000"/>
                </a:solidFill>
                <a:latin typeface="Bosch Office Sans"/>
              </a:rPr>
              <a:t> 	In-Door Unit</a:t>
            </a:r>
          </a:p>
          <a:p>
            <a:pPr>
              <a:lnSpc>
                <a:spcPts val="900"/>
              </a:lnSpc>
              <a:tabLst>
                <a:tab pos="268288" algn="l"/>
                <a:tab pos="360363" algn="l"/>
              </a:tabLst>
            </a:pPr>
            <a:r>
              <a:rPr lang="en-US" sz="700" b="1" kern="0" dirty="0">
                <a:solidFill>
                  <a:srgbClr val="000000"/>
                </a:solidFill>
                <a:latin typeface="Bosch Office Sans"/>
              </a:rPr>
              <a:t>ODU</a:t>
            </a:r>
            <a:r>
              <a:rPr lang="en-US" sz="700" kern="0" dirty="0">
                <a:solidFill>
                  <a:srgbClr val="000000"/>
                </a:solidFill>
                <a:latin typeface="Bosch Office Sans"/>
              </a:rPr>
              <a:t> </a:t>
            </a:r>
            <a:r>
              <a:rPr lang="en-US" sz="700" b="1" kern="0" dirty="0">
                <a:solidFill>
                  <a:srgbClr val="000000"/>
                </a:solidFill>
              </a:rPr>
              <a:t>–</a:t>
            </a:r>
            <a:r>
              <a:rPr lang="en-US" sz="700" kern="0" dirty="0">
                <a:solidFill>
                  <a:srgbClr val="000000"/>
                </a:solidFill>
                <a:latin typeface="Bosch Office Sans"/>
              </a:rPr>
              <a:t> 	Out-Door-Unit</a:t>
            </a:r>
          </a:p>
          <a:p>
            <a:pPr>
              <a:lnSpc>
                <a:spcPts val="900"/>
              </a:lnSpc>
              <a:tabLst>
                <a:tab pos="268288" algn="l"/>
                <a:tab pos="360363" algn="l"/>
              </a:tabLst>
            </a:pPr>
            <a:r>
              <a:rPr lang="en-US" sz="700" b="1" kern="0" dirty="0">
                <a:solidFill>
                  <a:srgbClr val="000000"/>
                </a:solidFill>
                <a:latin typeface="Bosch Office Sans"/>
              </a:rPr>
              <a:t>IR</a:t>
            </a:r>
            <a:r>
              <a:rPr lang="en-US" sz="700" kern="0" dirty="0">
                <a:solidFill>
                  <a:srgbClr val="000000"/>
                </a:solidFill>
                <a:latin typeface="Bosch Office Sans"/>
              </a:rPr>
              <a:t> </a:t>
            </a:r>
            <a:r>
              <a:rPr lang="en-US" sz="700" b="1" kern="0" dirty="0">
                <a:solidFill>
                  <a:srgbClr val="000000"/>
                </a:solidFill>
              </a:rPr>
              <a:t>–</a:t>
            </a:r>
            <a:r>
              <a:rPr lang="en-US" sz="700" kern="0" dirty="0">
                <a:solidFill>
                  <a:srgbClr val="000000"/>
                </a:solidFill>
                <a:latin typeface="Bosch Office Sans"/>
              </a:rPr>
              <a:t> 	Infra-Red</a:t>
            </a:r>
          </a:p>
        </p:txBody>
      </p:sp>
      <p:pic>
        <p:nvPicPr>
          <p:cNvPr id="116" name="Picture 115">
            <a:extLst>
              <a:ext uri="{FF2B5EF4-FFF2-40B4-BE49-F238E27FC236}">
                <a16:creationId xmlns:a16="http://schemas.microsoft.com/office/drawing/2014/main" id="{F4600F40-40AB-4AA1-B165-BDA65454E1A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678259" y="2058002"/>
            <a:ext cx="749771" cy="919406"/>
          </a:xfrm>
          <a:prstGeom prst="rect">
            <a:avLst/>
          </a:prstGeom>
        </p:spPr>
      </p:pic>
      <p:pic>
        <p:nvPicPr>
          <p:cNvPr id="117" name="Picture 116">
            <a:extLst>
              <a:ext uri="{FF2B5EF4-FFF2-40B4-BE49-F238E27FC236}">
                <a16:creationId xmlns:a16="http://schemas.microsoft.com/office/drawing/2014/main" id="{E23A7F0D-86CB-4DC6-936E-9C97F16A4AB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809144" y="2044332"/>
            <a:ext cx="732068" cy="897698"/>
          </a:xfrm>
          <a:prstGeom prst="rect">
            <a:avLst/>
          </a:prstGeom>
        </p:spPr>
      </p:pic>
      <p:pic>
        <p:nvPicPr>
          <p:cNvPr id="118" name="Picture 2__">
            <a:extLst>
              <a:ext uri="{FF2B5EF4-FFF2-40B4-BE49-F238E27FC236}">
                <a16:creationId xmlns:a16="http://schemas.microsoft.com/office/drawing/2014/main" id="{4581690C-7CA4-47C0-872E-7BB2E6A3D18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377110" y="4911200"/>
            <a:ext cx="216203" cy="729889"/>
          </a:xfrm>
          <a:prstGeom prst="rect">
            <a:avLst/>
          </a:prstGeom>
        </p:spPr>
      </p:pic>
      <p:pic>
        <p:nvPicPr>
          <p:cNvPr id="119" name="Picture 2___">
            <a:extLst>
              <a:ext uri="{FF2B5EF4-FFF2-40B4-BE49-F238E27FC236}">
                <a16:creationId xmlns:a16="http://schemas.microsoft.com/office/drawing/2014/main" id="{CF4723E7-4221-4253-8D22-952B851C8B6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601110" y="4911200"/>
            <a:ext cx="216203" cy="729889"/>
          </a:xfrm>
          <a:prstGeom prst="rect">
            <a:avLst/>
          </a:prstGeom>
        </p:spPr>
      </p:pic>
      <p:sp>
        <p:nvSpPr>
          <p:cNvPr id="5" name="Title 4">
            <a:extLst>
              <a:ext uri="{FF2B5EF4-FFF2-40B4-BE49-F238E27FC236}">
                <a16:creationId xmlns:a16="http://schemas.microsoft.com/office/drawing/2014/main" id="{58840D52-AB06-4754-8868-D50B34993485}"/>
              </a:ext>
            </a:extLst>
          </p:cNvPr>
          <p:cNvSpPr>
            <a:spLocks noGrp="1"/>
          </p:cNvSpPr>
          <p:nvPr>
            <p:ph type="title"/>
          </p:nvPr>
        </p:nvSpPr>
        <p:spPr/>
        <p:txBody>
          <a:bodyPr/>
          <a:lstStyle/>
          <a:p>
            <a:r>
              <a:rPr lang="de-DE"/>
              <a:t>Wiring</a:t>
            </a:r>
            <a:endParaRPr lang="en-US"/>
          </a:p>
        </p:txBody>
      </p:sp>
    </p:spTree>
    <p:extLst>
      <p:ext uri="{BB962C8B-B14F-4D97-AF65-F5344CB8AC3E}">
        <p14:creationId xmlns:p14="http://schemas.microsoft.com/office/powerpoint/2010/main" val="22087838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MT - Central Controller</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9" name="Metin kutusu 10">
            <a:extLst>
              <a:ext uri="{FF2B5EF4-FFF2-40B4-BE49-F238E27FC236}">
                <a16:creationId xmlns:a16="http://schemas.microsoft.com/office/drawing/2014/main" id="{D0FEA6D1-C4E9-4BA2-894C-82141D8706AA}"/>
              </a:ext>
            </a:extLst>
          </p:cNvPr>
          <p:cNvSpPr txBox="1">
            <a:spLocks/>
          </p:cNvSpPr>
          <p:nvPr>
            <p:custDataLst>
              <p:tags r:id="rId1"/>
            </p:custDataLst>
          </p:nvPr>
        </p:nvSpPr>
        <p:spPr>
          <a:xfrm>
            <a:off x="411600" y="411600"/>
            <a:ext cx="10450800" cy="38880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9000"/>
              </a:lnSpc>
            </a:pPr>
            <a:endParaRPr lang="en-GB" sz="2800" dirty="0"/>
          </a:p>
        </p:txBody>
      </p:sp>
      <p:sp>
        <p:nvSpPr>
          <p:cNvPr id="10" name="TextBox 9">
            <a:extLst>
              <a:ext uri="{FF2B5EF4-FFF2-40B4-BE49-F238E27FC236}">
                <a16:creationId xmlns:a16="http://schemas.microsoft.com/office/drawing/2014/main" id="{CF8E4A93-3325-410F-872E-458B6B84A494}"/>
              </a:ext>
            </a:extLst>
          </p:cNvPr>
          <p:cNvSpPr txBox="1"/>
          <p:nvPr/>
        </p:nvSpPr>
        <p:spPr>
          <a:xfrm>
            <a:off x="325177" y="3777444"/>
            <a:ext cx="3159103" cy="610842"/>
          </a:xfrm>
          <a:prstGeom prst="rect">
            <a:avLst/>
          </a:prstGeom>
          <a:solidFill>
            <a:scrgbClr r="0" g="0" b="0">
              <a:alpha val="0"/>
            </a:scrgbClr>
          </a:solidFill>
          <a:ln/>
        </p:spPr>
        <p:txBody>
          <a:bodyPr vert="horz" lIns="82024" tIns="41012" rIns="82024" bIns="41012" rtlCol="0" anchor="ctr">
            <a:noAutofit/>
          </a:bodyPr>
          <a:lstStyle>
            <a:defPPr>
              <a:defRPr lang="zh-CN"/>
            </a:defPPr>
            <a:lvl1pPr>
              <a:lnSpc>
                <a:spcPct val="90000"/>
              </a:lnSpc>
              <a:spcBef>
                <a:spcPct val="0"/>
              </a:spcBef>
              <a:buNone/>
              <a:defRPr sz="2800" b="1">
                <a:solidFill>
                  <a:schemeClr val="tx1">
                    <a:lumMod val="75000"/>
                    <a:lumOff val="25000"/>
                  </a:schemeClr>
                </a:solidFill>
                <a:latin typeface="+mj-lt"/>
                <a:ea typeface="+mj-ea"/>
                <a:cs typeface="+mj-cs"/>
              </a:defRPr>
            </a:lvl1pPr>
            <a:lvl2pPr marL="457159" defTabSz="914319"/>
            <a:lvl3pPr marL="914319" defTabSz="914319"/>
            <a:lvl4pPr marL="1371478" defTabSz="914319"/>
            <a:lvl5pPr marL="1828638" defTabSz="914319"/>
            <a:lvl6pPr marL="2285797" defTabSz="914319"/>
            <a:lvl7pPr marL="2742957" defTabSz="914319"/>
            <a:lvl8pPr marL="3200116" defTabSz="914319"/>
            <a:lvl9pPr marL="3657275" defTabSz="914319"/>
          </a:lstStyle>
          <a:p>
            <a:r>
              <a:rPr lang="en-US" altLang="zh-CN" sz="1000" dirty="0">
                <a:solidFill>
                  <a:srgbClr val="000000"/>
                </a:solidFill>
              </a:rPr>
              <a:t>ONE XYE PORT =  64 IDUs (MAX)</a:t>
            </a:r>
            <a:endParaRPr lang="tr-TR" altLang="zh-CN" sz="1000" dirty="0">
              <a:solidFill>
                <a:srgbClr val="000000"/>
              </a:solidFill>
            </a:endParaRPr>
          </a:p>
          <a:p>
            <a:r>
              <a:rPr lang="en-US" altLang="zh-CN" sz="1000" dirty="0">
                <a:solidFill>
                  <a:srgbClr val="000000"/>
                </a:solidFill>
              </a:rPr>
              <a:t>1 port supports maximum 8 refrigerant system</a:t>
            </a:r>
          </a:p>
          <a:p>
            <a:r>
              <a:rPr lang="tr-TR" altLang="zh-CN" sz="1000" dirty="0">
                <a:solidFill>
                  <a:srgbClr val="000000"/>
                </a:solidFill>
              </a:rPr>
              <a:t>ACC Standard Product </a:t>
            </a:r>
            <a:r>
              <a:rPr lang="en-US" altLang="zh-CN" sz="1000" dirty="0">
                <a:solidFill>
                  <a:srgbClr val="000000"/>
                </a:solidFill>
              </a:rPr>
              <a:t>= </a:t>
            </a:r>
            <a:r>
              <a:rPr lang="tr-TR" altLang="zh-CN" sz="1000" dirty="0">
                <a:solidFill>
                  <a:srgbClr val="000000"/>
                </a:solidFill>
              </a:rPr>
              <a:t> 1</a:t>
            </a:r>
            <a:r>
              <a:rPr lang="en-US" altLang="zh-CN" sz="1000" dirty="0">
                <a:solidFill>
                  <a:srgbClr val="000000"/>
                </a:solidFill>
              </a:rPr>
              <a:t> XYE ports</a:t>
            </a:r>
          </a:p>
        </p:txBody>
      </p:sp>
      <p:sp>
        <p:nvSpPr>
          <p:cNvPr id="12" name="TextBox 11">
            <a:extLst>
              <a:ext uri="{FF2B5EF4-FFF2-40B4-BE49-F238E27FC236}">
                <a16:creationId xmlns:a16="http://schemas.microsoft.com/office/drawing/2014/main" id="{75F2E6C1-6BEF-49EE-B985-8BCA2E283EC1}"/>
              </a:ext>
            </a:extLst>
          </p:cNvPr>
          <p:cNvSpPr txBox="1"/>
          <p:nvPr/>
        </p:nvSpPr>
        <p:spPr>
          <a:xfrm>
            <a:off x="707389" y="5150069"/>
            <a:ext cx="7335651" cy="348502"/>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en-US" sz="1800" b="0" i="0" u="none" strike="noStrike" kern="0" cap="none" spc="0" normalizeH="0" baseline="0" dirty="0">
                <a:ln>
                  <a:noFill/>
                </a:ln>
                <a:solidFill>
                  <a:srgbClr val="000000"/>
                </a:solidFill>
                <a:effectLst/>
                <a:uLnTx/>
                <a:uFillTx/>
              </a:rPr>
              <a:t>Note: Manual</a:t>
            </a:r>
            <a:r>
              <a:rPr kumimoji="0" lang="en-US" sz="1800" b="0" i="0" u="none" strike="noStrike" kern="0" cap="none" spc="0" normalizeH="0" dirty="0">
                <a:ln>
                  <a:noFill/>
                </a:ln>
                <a:solidFill>
                  <a:srgbClr val="000000"/>
                </a:solidFill>
                <a:effectLst/>
                <a:uLnTx/>
                <a:uFillTx/>
              </a:rPr>
              <a:t> addressing would be needed for maximum connectivity</a:t>
            </a:r>
            <a:endParaRPr kumimoji="0" lang="en-US" sz="1800" b="0" i="0" u="none" strike="noStrike" kern="0" cap="none" spc="0" normalizeH="0" baseline="0" dirty="0">
              <a:ln>
                <a:noFill/>
              </a:ln>
              <a:solidFill>
                <a:srgbClr val="000000"/>
              </a:solidFill>
              <a:effectLst/>
              <a:uLnTx/>
              <a:uFillTx/>
            </a:endParaRPr>
          </a:p>
        </p:txBody>
      </p:sp>
      <p:sp>
        <p:nvSpPr>
          <p:cNvPr id="13" name="TextBox 12">
            <a:extLst>
              <a:ext uri="{FF2B5EF4-FFF2-40B4-BE49-F238E27FC236}">
                <a16:creationId xmlns:a16="http://schemas.microsoft.com/office/drawing/2014/main" id="{A64E9300-AB4D-4292-B490-98E05063391B}"/>
              </a:ext>
            </a:extLst>
          </p:cNvPr>
          <p:cNvSpPr txBox="1"/>
          <p:nvPr/>
        </p:nvSpPr>
        <p:spPr>
          <a:xfrm>
            <a:off x="1428104" y="1834577"/>
            <a:ext cx="1332412" cy="24384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lang="tr-TR" sz="900" kern="0" dirty="0" err="1">
                <a:solidFill>
                  <a:srgbClr val="000000"/>
                </a:solidFill>
              </a:rPr>
              <a:t>One</a:t>
            </a:r>
            <a:r>
              <a:rPr lang="tr-TR" sz="900" kern="0" dirty="0">
                <a:solidFill>
                  <a:srgbClr val="000000"/>
                </a:solidFill>
              </a:rPr>
              <a:t> XYE port</a:t>
            </a:r>
            <a:endParaRPr kumimoji="0" lang="en-US" sz="900" b="0" i="0" u="none" strike="noStrike" kern="0" cap="none" spc="0" normalizeH="0" baseline="0" noProof="0" dirty="0" err="1">
              <a:ln>
                <a:noFill/>
              </a:ln>
              <a:solidFill>
                <a:srgbClr val="000000"/>
              </a:solidFill>
              <a:effectLst/>
              <a:uLnTx/>
              <a:uFillTx/>
            </a:endParaRPr>
          </a:p>
        </p:txBody>
      </p:sp>
      <p:cxnSp>
        <p:nvCxnSpPr>
          <p:cNvPr id="14" name="Straight Arrow Connector 13">
            <a:extLst>
              <a:ext uri="{FF2B5EF4-FFF2-40B4-BE49-F238E27FC236}">
                <a16:creationId xmlns:a16="http://schemas.microsoft.com/office/drawing/2014/main" id="{7B6F651F-0C16-4354-9CB0-335BC2E7113B}"/>
              </a:ext>
            </a:extLst>
          </p:cNvPr>
          <p:cNvCxnSpPr/>
          <p:nvPr/>
        </p:nvCxnSpPr>
        <p:spPr>
          <a:xfrm flipV="1">
            <a:off x="1277317" y="1978887"/>
            <a:ext cx="971962" cy="4340"/>
          </a:xfrm>
          <a:prstGeom prst="straightConnector1">
            <a:avLst/>
          </a:prstGeom>
          <a:ln w="28575">
            <a:solidFill>
              <a:srgbClr val="FFC000"/>
            </a:solidFill>
            <a:tailEnd type="triangle"/>
          </a:ln>
        </p:spPr>
        <p:style>
          <a:lnRef idx="1">
            <a:srgbClr val="A80163"/>
          </a:lnRef>
          <a:fillRef idx="0">
            <a:srgbClr val="A80163"/>
          </a:fillRef>
          <a:effectRef idx="0">
            <a:srgbClr val="A80163"/>
          </a:effectRef>
          <a:fontRef idx="minor">
            <a:schemeClr val="tx1"/>
          </a:fontRef>
        </p:style>
      </p:cxnSp>
      <p:pic>
        <p:nvPicPr>
          <p:cNvPr id="21" name="Inhaltsplatzhalter 4">
            <a:extLst>
              <a:ext uri="{FF2B5EF4-FFF2-40B4-BE49-F238E27FC236}">
                <a16:creationId xmlns:a16="http://schemas.microsoft.com/office/drawing/2014/main" id="{87027845-7B57-4814-8045-EBB246B76D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3645" y="1634875"/>
            <a:ext cx="1060825" cy="742578"/>
          </a:xfrm>
          <a:prstGeom prst="rect">
            <a:avLst/>
          </a:prstGeom>
        </p:spPr>
      </p:pic>
      <p:sp>
        <p:nvSpPr>
          <p:cNvPr id="23" name="TextBox 22">
            <a:extLst>
              <a:ext uri="{FF2B5EF4-FFF2-40B4-BE49-F238E27FC236}">
                <a16:creationId xmlns:a16="http://schemas.microsoft.com/office/drawing/2014/main" id="{1C1F7F81-E7E5-49E8-9FBB-F03FC52E61A3}"/>
              </a:ext>
            </a:extLst>
          </p:cNvPr>
          <p:cNvSpPr txBox="1"/>
          <p:nvPr/>
        </p:nvSpPr>
        <p:spPr>
          <a:xfrm>
            <a:off x="6609271" y="1859555"/>
            <a:ext cx="1332412" cy="24384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lang="tr-TR" sz="900" kern="0" dirty="0" err="1">
                <a:solidFill>
                  <a:srgbClr val="000000"/>
                </a:solidFill>
              </a:rPr>
              <a:t>One</a:t>
            </a:r>
            <a:r>
              <a:rPr lang="tr-TR" sz="900" kern="0" dirty="0">
                <a:solidFill>
                  <a:srgbClr val="000000"/>
                </a:solidFill>
              </a:rPr>
              <a:t> XYE port</a:t>
            </a:r>
            <a:endParaRPr kumimoji="0" lang="en-US" sz="900" b="0" i="0" u="none" strike="noStrike" kern="0" cap="none" spc="0" normalizeH="0" baseline="0" noProof="0" dirty="0" err="1">
              <a:ln>
                <a:noFill/>
              </a:ln>
              <a:solidFill>
                <a:srgbClr val="000000"/>
              </a:solidFill>
              <a:effectLst/>
              <a:uLnTx/>
              <a:uFillTx/>
            </a:endParaRPr>
          </a:p>
        </p:txBody>
      </p:sp>
      <p:cxnSp>
        <p:nvCxnSpPr>
          <p:cNvPr id="24" name="Straight Arrow Connector 23">
            <a:extLst>
              <a:ext uri="{FF2B5EF4-FFF2-40B4-BE49-F238E27FC236}">
                <a16:creationId xmlns:a16="http://schemas.microsoft.com/office/drawing/2014/main" id="{09DE6ECE-2CB6-4BF6-A548-45ACD3D4F7FE}"/>
              </a:ext>
            </a:extLst>
          </p:cNvPr>
          <p:cNvCxnSpPr>
            <a:cxnSpLocks/>
          </p:cNvCxnSpPr>
          <p:nvPr/>
        </p:nvCxnSpPr>
        <p:spPr>
          <a:xfrm>
            <a:off x="6458484" y="2008205"/>
            <a:ext cx="1483199" cy="15836"/>
          </a:xfrm>
          <a:prstGeom prst="straightConnector1">
            <a:avLst/>
          </a:prstGeom>
          <a:ln w="28575">
            <a:solidFill>
              <a:srgbClr val="FFC000"/>
            </a:solidFill>
            <a:tailEnd type="triangle"/>
          </a:ln>
        </p:spPr>
        <p:style>
          <a:lnRef idx="1">
            <a:srgbClr val="A80163"/>
          </a:lnRef>
          <a:fillRef idx="0">
            <a:srgbClr val="A80163"/>
          </a:fillRef>
          <a:effectRef idx="0">
            <a:srgbClr val="A80163"/>
          </a:effectRef>
          <a:fontRef idx="minor">
            <a:schemeClr val="tx1"/>
          </a:fontRef>
        </p:style>
      </p:cxnSp>
      <p:pic>
        <p:nvPicPr>
          <p:cNvPr id="28" name="Inhaltsplatzhalter 4">
            <a:extLst>
              <a:ext uri="{FF2B5EF4-FFF2-40B4-BE49-F238E27FC236}">
                <a16:creationId xmlns:a16="http://schemas.microsoft.com/office/drawing/2014/main" id="{E7C338D7-F655-40F4-99EE-A505868777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84812" y="1659853"/>
            <a:ext cx="1060825" cy="742578"/>
          </a:xfrm>
          <a:prstGeom prst="rect">
            <a:avLst/>
          </a:prstGeom>
        </p:spPr>
      </p:pic>
      <p:cxnSp>
        <p:nvCxnSpPr>
          <p:cNvPr id="36" name="Elbow Connector 19">
            <a:extLst>
              <a:ext uri="{FF2B5EF4-FFF2-40B4-BE49-F238E27FC236}">
                <a16:creationId xmlns:a16="http://schemas.microsoft.com/office/drawing/2014/main" id="{1A3C1474-90AE-4E1C-A9EE-5167BCD7222D}"/>
              </a:ext>
            </a:extLst>
          </p:cNvPr>
          <p:cNvCxnSpPr>
            <a:cxnSpLocks/>
          </p:cNvCxnSpPr>
          <p:nvPr/>
        </p:nvCxnSpPr>
        <p:spPr>
          <a:xfrm>
            <a:off x="6609271" y="2252045"/>
            <a:ext cx="1863803" cy="1474988"/>
          </a:xfrm>
          <a:prstGeom prst="bentConnector3">
            <a:avLst/>
          </a:prstGeom>
          <a:ln w="28575">
            <a:solidFill>
              <a:srgbClr val="FFC000"/>
            </a:solidFill>
          </a:ln>
        </p:spPr>
        <p:style>
          <a:lnRef idx="1">
            <a:srgbClr val="A80163"/>
          </a:lnRef>
          <a:fillRef idx="0">
            <a:srgbClr val="A80163"/>
          </a:fillRef>
          <a:effectRef idx="0">
            <a:srgbClr val="A80163"/>
          </a:effectRef>
          <a:fontRef idx="minor">
            <a:schemeClr val="tx1"/>
          </a:fontRef>
        </p:style>
      </p:cxnSp>
      <p:sp>
        <p:nvSpPr>
          <p:cNvPr id="37" name="TextBox 36">
            <a:extLst>
              <a:ext uri="{FF2B5EF4-FFF2-40B4-BE49-F238E27FC236}">
                <a16:creationId xmlns:a16="http://schemas.microsoft.com/office/drawing/2014/main" id="{E1A3A564-0F70-49E8-81FA-103E86067A37}"/>
              </a:ext>
            </a:extLst>
          </p:cNvPr>
          <p:cNvSpPr txBox="1"/>
          <p:nvPr/>
        </p:nvSpPr>
        <p:spPr>
          <a:xfrm>
            <a:off x="6176585" y="2429015"/>
            <a:ext cx="1429951" cy="24384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900" b="0" i="0" u="none" strike="noStrike" kern="0" cap="none" spc="0" normalizeH="0" baseline="0" noProof="0" dirty="0">
                <a:ln>
                  <a:noFill/>
                </a:ln>
                <a:solidFill>
                  <a:srgbClr val="000000"/>
                </a:solidFill>
                <a:effectLst/>
                <a:uLnTx/>
                <a:uFillTx/>
              </a:rPr>
              <a:t>Port</a:t>
            </a:r>
            <a:r>
              <a:rPr kumimoji="0" lang="tr-TR" sz="900" b="0" i="0" u="none" strike="noStrike" kern="0" cap="none" spc="0" normalizeH="0" noProof="0" dirty="0">
                <a:ln>
                  <a:noFill/>
                </a:ln>
                <a:solidFill>
                  <a:srgbClr val="000000"/>
                </a:solidFill>
                <a:effectLst/>
                <a:uLnTx/>
                <a:uFillTx/>
              </a:rPr>
              <a:t> 3 ……………. 64 </a:t>
            </a:r>
            <a:r>
              <a:rPr kumimoji="0" lang="tr-TR" sz="900" b="0" i="0" u="none" strike="noStrike" kern="0" cap="none" spc="0" normalizeH="0" noProof="0" dirty="0" err="1">
                <a:ln>
                  <a:noFill/>
                </a:ln>
                <a:solidFill>
                  <a:srgbClr val="000000"/>
                </a:solidFill>
                <a:effectLst/>
                <a:uLnTx/>
                <a:uFillTx/>
              </a:rPr>
              <a:t>IDUs</a:t>
            </a:r>
            <a:endParaRPr kumimoji="0" lang="en-US" sz="900" b="0" i="0" u="none" strike="noStrike" kern="0" cap="none" spc="0" normalizeH="0" baseline="0" noProof="0" dirty="0" err="1">
              <a:ln>
                <a:noFill/>
              </a:ln>
              <a:solidFill>
                <a:srgbClr val="000000"/>
              </a:solidFill>
              <a:effectLst/>
              <a:uLnTx/>
              <a:uFillTx/>
            </a:endParaRPr>
          </a:p>
        </p:txBody>
      </p:sp>
      <p:sp>
        <p:nvSpPr>
          <p:cNvPr id="38" name="TextBox 37">
            <a:extLst>
              <a:ext uri="{FF2B5EF4-FFF2-40B4-BE49-F238E27FC236}">
                <a16:creationId xmlns:a16="http://schemas.microsoft.com/office/drawing/2014/main" id="{B1EC879D-2725-4FE8-9E7E-262CAFF2552D}"/>
              </a:ext>
            </a:extLst>
          </p:cNvPr>
          <p:cNvSpPr txBox="1"/>
          <p:nvPr/>
        </p:nvSpPr>
        <p:spPr>
          <a:xfrm>
            <a:off x="6176585" y="2645639"/>
            <a:ext cx="1429951" cy="24384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900" b="0" i="0" u="none" strike="noStrike" kern="0" cap="none" spc="0" normalizeH="0" baseline="0" noProof="0" dirty="0">
                <a:ln>
                  <a:noFill/>
                </a:ln>
                <a:solidFill>
                  <a:srgbClr val="000000"/>
                </a:solidFill>
                <a:effectLst/>
                <a:uLnTx/>
                <a:uFillTx/>
              </a:rPr>
              <a:t>Port</a:t>
            </a:r>
            <a:r>
              <a:rPr kumimoji="0" lang="tr-TR" sz="900" b="0" i="0" u="none" strike="noStrike" kern="0" cap="none" spc="0" normalizeH="0" noProof="0" dirty="0">
                <a:ln>
                  <a:noFill/>
                </a:ln>
                <a:solidFill>
                  <a:srgbClr val="000000"/>
                </a:solidFill>
                <a:effectLst/>
                <a:uLnTx/>
                <a:uFillTx/>
              </a:rPr>
              <a:t> 4 ……………. 64 </a:t>
            </a:r>
            <a:r>
              <a:rPr kumimoji="0" lang="tr-TR" sz="900" b="0" i="0" u="none" strike="noStrike" kern="0" cap="none" spc="0" normalizeH="0" noProof="0" dirty="0" err="1">
                <a:ln>
                  <a:noFill/>
                </a:ln>
                <a:solidFill>
                  <a:srgbClr val="000000"/>
                </a:solidFill>
                <a:effectLst/>
                <a:uLnTx/>
                <a:uFillTx/>
              </a:rPr>
              <a:t>IDUs</a:t>
            </a:r>
            <a:endParaRPr kumimoji="0" lang="en-US" sz="900" b="0" i="0" u="none" strike="noStrike" kern="0" cap="none" spc="0" normalizeH="0" baseline="0" noProof="0" dirty="0" err="1">
              <a:ln>
                <a:noFill/>
              </a:ln>
              <a:solidFill>
                <a:srgbClr val="000000"/>
              </a:solidFill>
              <a:effectLst/>
              <a:uLnTx/>
              <a:uFillTx/>
            </a:endParaRPr>
          </a:p>
        </p:txBody>
      </p:sp>
      <p:sp>
        <p:nvSpPr>
          <p:cNvPr id="39" name="TextBox 38">
            <a:extLst>
              <a:ext uri="{FF2B5EF4-FFF2-40B4-BE49-F238E27FC236}">
                <a16:creationId xmlns:a16="http://schemas.microsoft.com/office/drawing/2014/main" id="{8573B26B-E614-4308-BA21-5A47AC0401AC}"/>
              </a:ext>
            </a:extLst>
          </p:cNvPr>
          <p:cNvSpPr txBox="1"/>
          <p:nvPr/>
        </p:nvSpPr>
        <p:spPr>
          <a:xfrm>
            <a:off x="6624731" y="2078417"/>
            <a:ext cx="498084" cy="243840"/>
          </a:xfrm>
          <a:prstGeom prst="rect">
            <a:avLst/>
          </a:prstGeom>
          <a:noFill/>
        </p:spPr>
        <p:txBody>
          <a:bodyPr wrap="squar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r>
              <a:rPr kumimoji="0" lang="tr-TR" sz="900" b="0" i="0" u="none" strike="noStrike" kern="0" cap="none" spc="0" normalizeH="0" baseline="0" noProof="0" dirty="0">
                <a:ln>
                  <a:noFill/>
                </a:ln>
                <a:solidFill>
                  <a:srgbClr val="000000"/>
                </a:solidFill>
                <a:effectLst/>
                <a:uLnTx/>
                <a:uFillTx/>
              </a:rPr>
              <a:t>Port</a:t>
            </a:r>
            <a:r>
              <a:rPr kumimoji="0" lang="tr-TR" sz="900" b="0" i="0" u="none" strike="noStrike" kern="0" cap="none" spc="0" normalizeH="0" noProof="0" dirty="0">
                <a:ln>
                  <a:noFill/>
                </a:ln>
                <a:solidFill>
                  <a:srgbClr val="000000"/>
                </a:solidFill>
                <a:effectLst/>
                <a:uLnTx/>
                <a:uFillTx/>
              </a:rPr>
              <a:t> 2</a:t>
            </a:r>
            <a:endParaRPr kumimoji="0" lang="en-US" sz="900" b="0" i="0" u="none" strike="noStrike" kern="0" cap="none" spc="0" normalizeH="0" baseline="0" noProof="0" dirty="0" err="1">
              <a:ln>
                <a:noFill/>
              </a:ln>
              <a:solidFill>
                <a:srgbClr val="000000"/>
              </a:solidFill>
              <a:effectLst/>
              <a:uLnTx/>
              <a:uFillTx/>
            </a:endParaRPr>
          </a:p>
        </p:txBody>
      </p:sp>
      <p:sp>
        <p:nvSpPr>
          <p:cNvPr id="40" name="TextBox 39">
            <a:extLst>
              <a:ext uri="{FF2B5EF4-FFF2-40B4-BE49-F238E27FC236}">
                <a16:creationId xmlns:a16="http://schemas.microsoft.com/office/drawing/2014/main" id="{EE20EC9E-7133-4B85-9C09-39F3ADF6CBDB}"/>
              </a:ext>
            </a:extLst>
          </p:cNvPr>
          <p:cNvSpPr txBox="1"/>
          <p:nvPr/>
        </p:nvSpPr>
        <p:spPr>
          <a:xfrm>
            <a:off x="5347934" y="3890413"/>
            <a:ext cx="3237931" cy="610842"/>
          </a:xfrm>
          <a:prstGeom prst="rect">
            <a:avLst/>
          </a:prstGeom>
          <a:solidFill>
            <a:scrgbClr r="0" g="0" b="0">
              <a:alpha val="0"/>
            </a:scrgbClr>
          </a:solidFill>
          <a:ln/>
        </p:spPr>
        <p:txBody>
          <a:bodyPr vert="horz" lIns="82024" tIns="41012" rIns="82024" bIns="41012" rtlCol="0" anchor="ctr">
            <a:noAutofit/>
          </a:bodyPr>
          <a:lstStyle>
            <a:defPPr>
              <a:defRPr lang="zh-CN"/>
            </a:defPPr>
            <a:lvl1pPr>
              <a:lnSpc>
                <a:spcPct val="90000"/>
              </a:lnSpc>
              <a:spcBef>
                <a:spcPct val="0"/>
              </a:spcBef>
              <a:buNone/>
              <a:defRPr sz="2800" b="1">
                <a:solidFill>
                  <a:schemeClr val="tx1">
                    <a:lumMod val="75000"/>
                    <a:lumOff val="25000"/>
                  </a:schemeClr>
                </a:solidFill>
                <a:latin typeface="+mj-lt"/>
                <a:ea typeface="+mj-ea"/>
                <a:cs typeface="+mj-cs"/>
              </a:defRPr>
            </a:lvl1pPr>
            <a:lvl2pPr marL="457159" defTabSz="914319"/>
            <a:lvl3pPr marL="914319" defTabSz="914319"/>
            <a:lvl4pPr marL="1371478" defTabSz="914319"/>
            <a:lvl5pPr marL="1828638" defTabSz="914319"/>
            <a:lvl6pPr marL="2285797" defTabSz="914319"/>
            <a:lvl7pPr marL="2742957" defTabSz="914319"/>
            <a:lvl8pPr marL="3200116" defTabSz="914319"/>
            <a:lvl9pPr marL="3657275" defTabSz="914319"/>
          </a:lstStyle>
          <a:p>
            <a:r>
              <a:rPr lang="en-US" altLang="zh-CN" sz="1000" dirty="0">
                <a:solidFill>
                  <a:srgbClr val="000000"/>
                </a:solidFill>
              </a:rPr>
              <a:t>ONE XYE PORT =  64 IDUs (MAX)</a:t>
            </a:r>
          </a:p>
          <a:p>
            <a:r>
              <a:rPr lang="tr-TR" altLang="zh-CN" sz="1000" dirty="0">
                <a:solidFill>
                  <a:srgbClr val="000000"/>
                </a:solidFill>
              </a:rPr>
              <a:t>ACC Standard Product </a:t>
            </a:r>
            <a:r>
              <a:rPr lang="en-US" altLang="zh-CN" sz="1000" dirty="0">
                <a:solidFill>
                  <a:srgbClr val="000000"/>
                </a:solidFill>
              </a:rPr>
              <a:t>= </a:t>
            </a:r>
            <a:r>
              <a:rPr lang="tr-TR" altLang="zh-CN" sz="1000" dirty="0">
                <a:solidFill>
                  <a:srgbClr val="000000"/>
                </a:solidFill>
              </a:rPr>
              <a:t> 1</a:t>
            </a:r>
            <a:r>
              <a:rPr lang="en-US" altLang="zh-CN" sz="1000" dirty="0">
                <a:solidFill>
                  <a:srgbClr val="000000"/>
                </a:solidFill>
              </a:rPr>
              <a:t> XYE port</a:t>
            </a:r>
            <a:endParaRPr lang="tr-TR" altLang="zh-CN" sz="1000" dirty="0">
              <a:solidFill>
                <a:srgbClr val="000000"/>
              </a:solidFill>
            </a:endParaRPr>
          </a:p>
          <a:p>
            <a:r>
              <a:rPr lang="en-US" altLang="zh-CN" sz="1000" dirty="0">
                <a:solidFill>
                  <a:srgbClr val="000000"/>
                </a:solidFill>
              </a:rPr>
              <a:t>1 port supports maximum 8 refrigerant system</a:t>
            </a:r>
            <a:endParaRPr lang="tr-TR" altLang="zh-CN" sz="1000" dirty="0">
              <a:solidFill>
                <a:srgbClr val="000000"/>
              </a:solidFill>
            </a:endParaRPr>
          </a:p>
          <a:p>
            <a:r>
              <a:rPr lang="en-US" altLang="zh-CN" sz="1000" dirty="0">
                <a:solidFill>
                  <a:srgbClr val="000000"/>
                </a:solidFill>
              </a:rPr>
              <a:t>With expansion kit : 4 XYE ports</a:t>
            </a:r>
          </a:p>
        </p:txBody>
      </p:sp>
      <p:grpSp>
        <p:nvGrpSpPr>
          <p:cNvPr id="41" name="Group 40">
            <a:extLst>
              <a:ext uri="{FF2B5EF4-FFF2-40B4-BE49-F238E27FC236}">
                <a16:creationId xmlns:a16="http://schemas.microsoft.com/office/drawing/2014/main" id="{564DFC0C-DE6B-424B-88AD-2433998769F9}"/>
              </a:ext>
            </a:extLst>
          </p:cNvPr>
          <p:cNvGrpSpPr/>
          <p:nvPr/>
        </p:nvGrpSpPr>
        <p:grpSpPr>
          <a:xfrm>
            <a:off x="2170940" y="1704838"/>
            <a:ext cx="2485649" cy="1448353"/>
            <a:chOff x="6697924" y="3437884"/>
            <a:chExt cx="2485649" cy="1448353"/>
          </a:xfrm>
        </p:grpSpPr>
        <p:pic>
          <p:nvPicPr>
            <p:cNvPr id="42" name="Picture 200">
              <a:extLst>
                <a:ext uri="{FF2B5EF4-FFF2-40B4-BE49-F238E27FC236}">
                  <a16:creationId xmlns:a16="http://schemas.microsoft.com/office/drawing/2014/main" id="{B1B760D5-2542-402C-A7F0-9D0F69906CC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97924" y="3437884"/>
              <a:ext cx="2437843" cy="1440783"/>
            </a:xfrm>
            <a:prstGeom prst="rect">
              <a:avLst/>
            </a:prstGeom>
            <a:noFill/>
            <a:ln>
              <a:noFill/>
            </a:ln>
            <a:extLst>
              <a:ext uri="{909E8E84-426E-40DD-AFC4-6F175D3DCCD1}">
                <a14:hiddenFill xmlns:a14="http://schemas.microsoft.com/office/drawing/2010/main">
                  <a:solidFill>
                    <a:srgbClr val="A80163"/>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2">
              <a:extLst>
                <a:ext uri="{FF2B5EF4-FFF2-40B4-BE49-F238E27FC236}">
                  <a16:creationId xmlns:a16="http://schemas.microsoft.com/office/drawing/2014/main" id="{E68DF9D3-A1C5-4F50-B5C0-774724666D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58603" y="3457326"/>
              <a:ext cx="516063" cy="578366"/>
            </a:xfrm>
            <a:prstGeom prst="rect">
              <a:avLst/>
            </a:prstGeom>
          </p:spPr>
        </p:pic>
        <p:pic>
          <p:nvPicPr>
            <p:cNvPr id="44" name="Picture 43">
              <a:extLst>
                <a:ext uri="{FF2B5EF4-FFF2-40B4-BE49-F238E27FC236}">
                  <a16:creationId xmlns:a16="http://schemas.microsoft.com/office/drawing/2014/main" id="{7A0C0A4E-4B69-4487-A797-821AD78D163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8604" y="4029802"/>
              <a:ext cx="503878" cy="564711"/>
            </a:xfrm>
            <a:prstGeom prst="rect">
              <a:avLst/>
            </a:prstGeom>
          </p:spPr>
        </p:pic>
        <p:pic>
          <p:nvPicPr>
            <p:cNvPr id="45" name="Picture 20000">
              <a:extLst>
                <a:ext uri="{FF2B5EF4-FFF2-40B4-BE49-F238E27FC236}">
                  <a16:creationId xmlns:a16="http://schemas.microsoft.com/office/drawing/2014/main" id="{AFB63C66-9232-4A4E-922F-3CC632E3F36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240749" y="3445455"/>
              <a:ext cx="1942824" cy="1440782"/>
            </a:xfrm>
            <a:prstGeom prst="rect">
              <a:avLst/>
            </a:prstGeom>
            <a:noFill/>
            <a:ln>
              <a:noFill/>
            </a:ln>
            <a:extLst>
              <a:ext uri="{909E8E84-426E-40DD-AFC4-6F175D3DCCD1}">
                <a14:hiddenFill xmlns:a14="http://schemas.microsoft.com/office/drawing/2010/main">
                  <a:solidFill>
                    <a:srgbClr val="A80163"/>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6" name="Group 45">
            <a:extLst>
              <a:ext uri="{FF2B5EF4-FFF2-40B4-BE49-F238E27FC236}">
                <a16:creationId xmlns:a16="http://schemas.microsoft.com/office/drawing/2014/main" id="{2C8B8C89-C75B-4C08-809B-7408F279633B}"/>
              </a:ext>
            </a:extLst>
          </p:cNvPr>
          <p:cNvGrpSpPr/>
          <p:nvPr/>
        </p:nvGrpSpPr>
        <p:grpSpPr>
          <a:xfrm>
            <a:off x="7672530" y="1754211"/>
            <a:ext cx="2485649" cy="1448353"/>
            <a:chOff x="6697924" y="3437884"/>
            <a:chExt cx="2485649" cy="1448353"/>
          </a:xfrm>
        </p:grpSpPr>
        <p:pic>
          <p:nvPicPr>
            <p:cNvPr id="47" name="Picture 200">
              <a:extLst>
                <a:ext uri="{FF2B5EF4-FFF2-40B4-BE49-F238E27FC236}">
                  <a16:creationId xmlns:a16="http://schemas.microsoft.com/office/drawing/2014/main" id="{A37F2385-CB8E-4D19-9093-BD027466AA7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97924" y="3437884"/>
              <a:ext cx="2437843" cy="1440783"/>
            </a:xfrm>
            <a:prstGeom prst="rect">
              <a:avLst/>
            </a:prstGeom>
            <a:noFill/>
            <a:ln>
              <a:noFill/>
            </a:ln>
            <a:extLst>
              <a:ext uri="{909E8E84-426E-40DD-AFC4-6F175D3DCCD1}">
                <a14:hiddenFill xmlns:a14="http://schemas.microsoft.com/office/drawing/2010/main">
                  <a:solidFill>
                    <a:srgbClr val="A80163"/>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a:extLst>
                <a:ext uri="{FF2B5EF4-FFF2-40B4-BE49-F238E27FC236}">
                  <a16:creationId xmlns:a16="http://schemas.microsoft.com/office/drawing/2014/main" id="{3ACDAE6E-4868-4DFA-86E6-66CBEDF38B8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58603" y="3457326"/>
              <a:ext cx="516063" cy="578366"/>
            </a:xfrm>
            <a:prstGeom prst="rect">
              <a:avLst/>
            </a:prstGeom>
          </p:spPr>
        </p:pic>
        <p:pic>
          <p:nvPicPr>
            <p:cNvPr id="49" name="Picture 48">
              <a:extLst>
                <a:ext uri="{FF2B5EF4-FFF2-40B4-BE49-F238E27FC236}">
                  <a16:creationId xmlns:a16="http://schemas.microsoft.com/office/drawing/2014/main" id="{437A11CA-2761-464A-9FDC-3C088370873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8604" y="4029802"/>
              <a:ext cx="503878" cy="564711"/>
            </a:xfrm>
            <a:prstGeom prst="rect">
              <a:avLst/>
            </a:prstGeom>
          </p:spPr>
        </p:pic>
        <p:pic>
          <p:nvPicPr>
            <p:cNvPr id="50" name="Picture 20000">
              <a:extLst>
                <a:ext uri="{FF2B5EF4-FFF2-40B4-BE49-F238E27FC236}">
                  <a16:creationId xmlns:a16="http://schemas.microsoft.com/office/drawing/2014/main" id="{D8CA725D-D4F2-4B87-AE62-30CDB3A22940}"/>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240749" y="3445455"/>
              <a:ext cx="1942824" cy="1440782"/>
            </a:xfrm>
            <a:prstGeom prst="rect">
              <a:avLst/>
            </a:prstGeom>
            <a:noFill/>
            <a:ln>
              <a:noFill/>
            </a:ln>
            <a:extLst>
              <a:ext uri="{909E8E84-426E-40DD-AFC4-6F175D3DCCD1}">
                <a14:hiddenFill xmlns:a14="http://schemas.microsoft.com/office/drawing/2010/main">
                  <a:solidFill>
                    <a:srgbClr val="A80163"/>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a:extLst>
              <a:ext uri="{FF2B5EF4-FFF2-40B4-BE49-F238E27FC236}">
                <a16:creationId xmlns:a16="http://schemas.microsoft.com/office/drawing/2014/main" id="{4A1E3BB4-9972-45D1-885C-70720AC5358A}"/>
              </a:ext>
            </a:extLst>
          </p:cNvPr>
          <p:cNvGrpSpPr/>
          <p:nvPr/>
        </p:nvGrpSpPr>
        <p:grpSpPr>
          <a:xfrm>
            <a:off x="8043040" y="3467276"/>
            <a:ext cx="2485649" cy="1448353"/>
            <a:chOff x="6697924" y="3437884"/>
            <a:chExt cx="2485649" cy="1448353"/>
          </a:xfrm>
        </p:grpSpPr>
        <p:pic>
          <p:nvPicPr>
            <p:cNvPr id="32" name="Picture 200">
              <a:extLst>
                <a:ext uri="{FF2B5EF4-FFF2-40B4-BE49-F238E27FC236}">
                  <a16:creationId xmlns:a16="http://schemas.microsoft.com/office/drawing/2014/main" id="{EB7C8F3F-950F-4FEA-89DD-34C70E71CBC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697924" y="3437884"/>
              <a:ext cx="2437843" cy="1440783"/>
            </a:xfrm>
            <a:prstGeom prst="rect">
              <a:avLst/>
            </a:prstGeom>
            <a:noFill/>
            <a:ln>
              <a:noFill/>
            </a:ln>
            <a:extLst>
              <a:ext uri="{909E8E84-426E-40DD-AFC4-6F175D3DCCD1}">
                <a14:hiddenFill xmlns:a14="http://schemas.microsoft.com/office/drawing/2010/main">
                  <a:solidFill>
                    <a:srgbClr val="A80163"/>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a:extLst>
                <a:ext uri="{FF2B5EF4-FFF2-40B4-BE49-F238E27FC236}">
                  <a16:creationId xmlns:a16="http://schemas.microsoft.com/office/drawing/2014/main" id="{890E9CF6-C17C-483C-9066-F30ED16BD6E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758603" y="3457326"/>
              <a:ext cx="516063" cy="578366"/>
            </a:xfrm>
            <a:prstGeom prst="rect">
              <a:avLst/>
            </a:prstGeom>
          </p:spPr>
        </p:pic>
        <p:pic>
          <p:nvPicPr>
            <p:cNvPr id="34" name="Picture 33">
              <a:extLst>
                <a:ext uri="{FF2B5EF4-FFF2-40B4-BE49-F238E27FC236}">
                  <a16:creationId xmlns:a16="http://schemas.microsoft.com/office/drawing/2014/main" id="{BAE82B48-AECA-4B20-A841-24915B50D2B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58604" y="4029802"/>
              <a:ext cx="503878" cy="564711"/>
            </a:xfrm>
            <a:prstGeom prst="rect">
              <a:avLst/>
            </a:prstGeom>
          </p:spPr>
        </p:pic>
        <p:pic>
          <p:nvPicPr>
            <p:cNvPr id="35" name="Picture 20000">
              <a:extLst>
                <a:ext uri="{FF2B5EF4-FFF2-40B4-BE49-F238E27FC236}">
                  <a16:creationId xmlns:a16="http://schemas.microsoft.com/office/drawing/2014/main" id="{524648AA-724E-42A2-AC8E-057BEBA5E9A3}"/>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240749" y="3445455"/>
              <a:ext cx="1942824" cy="1440782"/>
            </a:xfrm>
            <a:prstGeom prst="rect">
              <a:avLst/>
            </a:prstGeom>
            <a:noFill/>
            <a:ln>
              <a:noFill/>
            </a:ln>
            <a:extLst>
              <a:ext uri="{909E8E84-426E-40DD-AFC4-6F175D3DCCD1}">
                <a14:hiddenFill xmlns:a14="http://schemas.microsoft.com/office/drawing/2010/main">
                  <a:solidFill>
                    <a:srgbClr val="A80163"/>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2" name="Straight Connector 51">
            <a:extLst>
              <a:ext uri="{FF2B5EF4-FFF2-40B4-BE49-F238E27FC236}">
                <a16:creationId xmlns:a16="http://schemas.microsoft.com/office/drawing/2014/main" id="{5A7F624E-FB27-4748-8950-AB19E1486D52}"/>
              </a:ext>
            </a:extLst>
          </p:cNvPr>
          <p:cNvCxnSpPr>
            <a:cxnSpLocks/>
          </p:cNvCxnSpPr>
          <p:nvPr/>
        </p:nvCxnSpPr>
        <p:spPr>
          <a:xfrm flipV="1">
            <a:off x="5033818" y="1087451"/>
            <a:ext cx="0" cy="3872476"/>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2B7EE3F-6534-4FD0-B43E-B73E743D4E55}"/>
              </a:ext>
            </a:extLst>
          </p:cNvPr>
          <p:cNvSpPr txBox="1"/>
          <p:nvPr/>
        </p:nvSpPr>
        <p:spPr>
          <a:xfrm>
            <a:off x="259195" y="1125802"/>
            <a:ext cx="3148792" cy="369332"/>
          </a:xfrm>
          <a:prstGeom prst="rect">
            <a:avLst/>
          </a:prstGeom>
          <a:noFill/>
        </p:spPr>
        <p:txBody>
          <a:bodyPr wrap="square" rtlCol="0">
            <a:spAutoFit/>
          </a:bodyPr>
          <a:lstStyle/>
          <a:p>
            <a:r>
              <a:rPr lang="de-DE" dirty="0" err="1">
                <a:solidFill>
                  <a:schemeClr val="accent1"/>
                </a:solidFill>
              </a:rPr>
              <a:t>Standart</a:t>
            </a:r>
            <a:r>
              <a:rPr lang="de-DE" dirty="0">
                <a:solidFill>
                  <a:schemeClr val="accent1"/>
                </a:solidFill>
              </a:rPr>
              <a:t> </a:t>
            </a:r>
            <a:r>
              <a:rPr lang="de-DE" dirty="0" err="1">
                <a:solidFill>
                  <a:schemeClr val="accent1"/>
                </a:solidFill>
              </a:rPr>
              <a:t>Product</a:t>
            </a:r>
            <a:endParaRPr lang="en-US" dirty="0">
              <a:solidFill>
                <a:schemeClr val="accent1"/>
              </a:solidFill>
            </a:endParaRPr>
          </a:p>
        </p:txBody>
      </p:sp>
      <p:sp>
        <p:nvSpPr>
          <p:cNvPr id="57" name="TextBox 56">
            <a:extLst>
              <a:ext uri="{FF2B5EF4-FFF2-40B4-BE49-F238E27FC236}">
                <a16:creationId xmlns:a16="http://schemas.microsoft.com/office/drawing/2014/main" id="{6FABE305-C9D5-4C89-83FC-D22A213B276C}"/>
              </a:ext>
            </a:extLst>
          </p:cNvPr>
          <p:cNvSpPr txBox="1"/>
          <p:nvPr/>
        </p:nvSpPr>
        <p:spPr>
          <a:xfrm>
            <a:off x="5392503" y="1130870"/>
            <a:ext cx="3148792" cy="369332"/>
          </a:xfrm>
          <a:prstGeom prst="rect">
            <a:avLst/>
          </a:prstGeom>
          <a:noFill/>
        </p:spPr>
        <p:txBody>
          <a:bodyPr wrap="square" rtlCol="0">
            <a:spAutoFit/>
          </a:bodyPr>
          <a:lstStyle/>
          <a:p>
            <a:r>
              <a:rPr lang="de-DE" dirty="0">
                <a:solidFill>
                  <a:schemeClr val="accent1"/>
                </a:solidFill>
              </a:rPr>
              <a:t>Extended </a:t>
            </a:r>
            <a:r>
              <a:rPr lang="de-DE" dirty="0" err="1">
                <a:solidFill>
                  <a:schemeClr val="accent1"/>
                </a:solidFill>
              </a:rPr>
              <a:t>Product</a:t>
            </a:r>
            <a:endParaRPr lang="en-US" dirty="0">
              <a:solidFill>
                <a:schemeClr val="accent1"/>
              </a:solidFill>
            </a:endParaRPr>
          </a:p>
        </p:txBody>
      </p:sp>
      <p:sp>
        <p:nvSpPr>
          <p:cNvPr id="5" name="Title 4">
            <a:extLst>
              <a:ext uri="{FF2B5EF4-FFF2-40B4-BE49-F238E27FC236}">
                <a16:creationId xmlns:a16="http://schemas.microsoft.com/office/drawing/2014/main" id="{EFB10BB5-8AB4-46CD-B311-13F92657B642}"/>
              </a:ext>
            </a:extLst>
          </p:cNvPr>
          <p:cNvSpPr>
            <a:spLocks noGrp="1"/>
          </p:cNvSpPr>
          <p:nvPr>
            <p:ph type="title"/>
          </p:nvPr>
        </p:nvSpPr>
        <p:spPr/>
        <p:txBody>
          <a:bodyPr/>
          <a:lstStyle/>
          <a:p>
            <a:r>
              <a:rPr lang="de-DE"/>
              <a:t>Wiring</a:t>
            </a:r>
            <a:endParaRPr lang="en-US"/>
          </a:p>
        </p:txBody>
      </p:sp>
    </p:spTree>
    <p:extLst>
      <p:ext uri="{BB962C8B-B14F-4D97-AF65-F5344CB8AC3E}">
        <p14:creationId xmlns:p14="http://schemas.microsoft.com/office/powerpoint/2010/main" val="2106643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Gateway Types &amp; Capabilities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t>ACC – MOD -1</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BAC -1</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LON -1</a:t>
            </a:r>
          </a:p>
          <a:p>
            <a:pPr fontAlgn="auto">
              <a:lnSpc>
                <a:spcPct val="200000"/>
              </a:lnSpc>
              <a:spcAft>
                <a:spcPts val="0"/>
              </a:spcAft>
            </a:pPr>
            <a:br>
              <a:rPr lang="de-DE" sz="1800"/>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9018528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MOD-1  -Modbus Gateways </a:t>
            </a:r>
            <a:endParaRPr lang="en-US" dirty="0"/>
          </a:p>
          <a:p>
            <a:pPr lvl="0"/>
            <a:endParaRPr lang="en-US" dirty="0"/>
          </a:p>
        </p:txBody>
      </p:sp>
      <p:sp>
        <p:nvSpPr>
          <p:cNvPr id="145" name="Content Placeholder 5">
            <a:extLst>
              <a:ext uri="{FF2B5EF4-FFF2-40B4-BE49-F238E27FC236}">
                <a16:creationId xmlns:a16="http://schemas.microsoft.com/office/drawing/2014/main" id="{0FC5B95B-09A0-4CE6-B0CA-B5FD6E540BDB}"/>
              </a:ext>
            </a:extLst>
          </p:cNvPr>
          <p:cNvSpPr txBox="1">
            <a:spLocks/>
          </p:cNvSpPr>
          <p:nvPr/>
        </p:nvSpPr>
        <p:spPr>
          <a:xfrm>
            <a:off x="6763791" y="1171631"/>
            <a:ext cx="4118326" cy="898994"/>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ctr">
              <a:lnSpc>
                <a:spcPct val="100000"/>
              </a:lnSpc>
              <a:spcBef>
                <a:spcPts val="0"/>
              </a:spcBef>
              <a:spcAft>
                <a:spcPts val="0"/>
              </a:spcAft>
              <a:buNone/>
            </a:pPr>
            <a:r>
              <a:rPr lang="en-US" sz="1400" dirty="0"/>
              <a:t>Compatible with </a:t>
            </a:r>
            <a:r>
              <a:rPr lang="en-US" sz="1400" dirty="0">
                <a:solidFill>
                  <a:srgbClr val="000000"/>
                </a:solidFill>
                <a:latin typeface="Bosch Office Sans" pitchFamily="2" charset="0"/>
              </a:rPr>
              <a:t>Air Flux 5300 A, Air Flux 6300 A, MDCI (AC-CM), </a:t>
            </a:r>
            <a:r>
              <a:rPr lang="en-US" sz="1400" dirty="0">
                <a:latin typeface="Bosch Office Sans" pitchFamily="2" charset="0"/>
              </a:rPr>
              <a:t>AC-XYE, AC-CM</a:t>
            </a:r>
            <a:r>
              <a:rPr lang="tr-TR" sz="1400" dirty="0">
                <a:latin typeface="Bosch Office Sans" pitchFamily="2" charset="0"/>
              </a:rPr>
              <a:t>, AF-1 Indoor Units, ERV*, AF-HB (Hydro-box)</a:t>
            </a:r>
            <a:r>
              <a:rPr lang="en-US" sz="1400" dirty="0">
                <a:latin typeface="Bosch Office Sans" pitchFamily="2" charset="0"/>
              </a:rPr>
              <a:t>,new AHU KIT</a:t>
            </a:r>
          </a:p>
        </p:txBody>
      </p:sp>
      <p:pic>
        <p:nvPicPr>
          <p:cNvPr id="146" name="Picture 145">
            <a:extLst>
              <a:ext uri="{FF2B5EF4-FFF2-40B4-BE49-F238E27FC236}">
                <a16:creationId xmlns:a16="http://schemas.microsoft.com/office/drawing/2014/main" id="{2026B9E8-DBC8-4186-B1A7-BBDD76E5D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950" y="1143838"/>
            <a:ext cx="722840" cy="722840"/>
          </a:xfrm>
          <a:prstGeom prst="rect">
            <a:avLst/>
          </a:prstGeom>
        </p:spPr>
      </p:pic>
      <p:pic>
        <p:nvPicPr>
          <p:cNvPr id="147" name="Picture 146">
            <a:extLst>
              <a:ext uri="{FF2B5EF4-FFF2-40B4-BE49-F238E27FC236}">
                <a16:creationId xmlns:a16="http://schemas.microsoft.com/office/drawing/2014/main" id="{A517FA14-8D3F-4B20-AC37-3F87FDC8E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60" y="1118440"/>
            <a:ext cx="748238" cy="748238"/>
          </a:xfrm>
          <a:prstGeom prst="rect">
            <a:avLst/>
          </a:prstGeom>
        </p:spPr>
      </p:pic>
      <p:pic>
        <p:nvPicPr>
          <p:cNvPr id="148" name="Picture 147">
            <a:extLst>
              <a:ext uri="{FF2B5EF4-FFF2-40B4-BE49-F238E27FC236}">
                <a16:creationId xmlns:a16="http://schemas.microsoft.com/office/drawing/2014/main" id="{B2052BD5-1684-4BDA-885C-1D33A9F34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87" y="2126372"/>
            <a:ext cx="924585" cy="924585"/>
          </a:xfrm>
          <a:prstGeom prst="rect">
            <a:avLst/>
          </a:prstGeom>
        </p:spPr>
      </p:pic>
      <p:sp>
        <p:nvSpPr>
          <p:cNvPr id="149" name="Content Placeholder 4">
            <a:extLst>
              <a:ext uri="{FF2B5EF4-FFF2-40B4-BE49-F238E27FC236}">
                <a16:creationId xmlns:a16="http://schemas.microsoft.com/office/drawing/2014/main" id="{0BCC172A-FCEB-41EB-B5D7-B189ABA9493A}"/>
              </a:ext>
            </a:extLst>
          </p:cNvPr>
          <p:cNvSpPr txBox="1">
            <a:spLocks/>
          </p:cNvSpPr>
          <p:nvPr/>
        </p:nvSpPr>
        <p:spPr>
          <a:xfrm>
            <a:off x="1066772" y="2375040"/>
            <a:ext cx="4751165" cy="661534"/>
          </a:xfrm>
          <a:prstGeom prst="rect">
            <a:avLst/>
          </a:prstGeom>
        </p:spPr>
        <p:txBody>
          <a:bodyPr vert="horz" lIns="0" tIns="0" rIns="0" bIns="0" rtlCol="0">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en-US" sz="1600" dirty="0"/>
              <a:t>Offices, shops, hotels, residences where integration to building managements systems are required.</a:t>
            </a:r>
          </a:p>
        </p:txBody>
      </p:sp>
      <p:pic>
        <p:nvPicPr>
          <p:cNvPr id="150" name="Picture 149">
            <a:extLst>
              <a:ext uri="{FF2B5EF4-FFF2-40B4-BE49-F238E27FC236}">
                <a16:creationId xmlns:a16="http://schemas.microsoft.com/office/drawing/2014/main" id="{3E0C99C6-95D7-4F85-A6FB-EC14035AE8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79" y="3474645"/>
            <a:ext cx="685200" cy="685200"/>
          </a:xfrm>
          <a:prstGeom prst="rect">
            <a:avLst/>
          </a:prstGeom>
        </p:spPr>
      </p:pic>
      <p:sp>
        <p:nvSpPr>
          <p:cNvPr id="151" name="TextBox 150">
            <a:extLst>
              <a:ext uri="{FF2B5EF4-FFF2-40B4-BE49-F238E27FC236}">
                <a16:creationId xmlns:a16="http://schemas.microsoft.com/office/drawing/2014/main" id="{229C9B67-E0DD-473A-9D20-658FD0F20BA7}"/>
              </a:ext>
            </a:extLst>
          </p:cNvPr>
          <p:cNvSpPr txBox="1"/>
          <p:nvPr/>
        </p:nvSpPr>
        <p:spPr>
          <a:xfrm>
            <a:off x="1133475" y="1143838"/>
            <a:ext cx="4752598" cy="982534"/>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Product </a:t>
            </a:r>
            <a:r>
              <a:rPr kumimoji="0" lang="tr-TR" sz="1800" b="0" i="0" u="none" strike="noStrike" kern="0" cap="none" spc="0" normalizeH="0" baseline="0" noProof="0" dirty="0" err="1">
                <a:ln>
                  <a:noFill/>
                </a:ln>
                <a:solidFill>
                  <a:srgbClr val="000000"/>
                </a:solidFill>
                <a:effectLst/>
                <a:uLnTx/>
                <a:uFillTx/>
              </a:rPr>
              <a:t>Group</a:t>
            </a:r>
            <a:r>
              <a:rPr kumimoji="0" lang="tr-TR" sz="1800" b="0" i="0" u="none" strike="noStrike" kern="0" cap="none" spc="0" normalizeH="0" baseline="0" noProof="0" dirty="0">
                <a:ln>
                  <a:noFill/>
                </a:ln>
                <a:solidFill>
                  <a:srgbClr val="000000"/>
                </a:solidFill>
                <a:effectLst/>
                <a:uLnTx/>
                <a:uFillTx/>
              </a:rPr>
              <a:t>: </a:t>
            </a:r>
          </a:p>
          <a:p>
            <a:pPr marR="0" defTabSz="914400" eaLnBrk="1" fontAlgn="auto" latinLnBrk="0" hangingPunct="1">
              <a:lnSpc>
                <a:spcPts val="2300"/>
              </a:lnSpc>
              <a:spcBef>
                <a:spcPts val="500"/>
              </a:spcBef>
              <a:spcAft>
                <a:spcPts val="0"/>
              </a:spcAft>
              <a:buClrTx/>
              <a:buSzTx/>
              <a:buFontTx/>
              <a:buNone/>
              <a:tabLst/>
            </a:pPr>
            <a:r>
              <a:rPr lang="tr-TR" kern="0" dirty="0">
                <a:solidFill>
                  <a:srgbClr val="000000"/>
                </a:solidFill>
              </a:rPr>
              <a:t>Gateway </a:t>
            </a:r>
            <a:r>
              <a:rPr lang="tr-TR" kern="0" dirty="0" err="1">
                <a:solidFill>
                  <a:srgbClr val="000000"/>
                </a:solidFill>
              </a:rPr>
              <a:t>for</a:t>
            </a:r>
            <a:r>
              <a:rPr lang="tr-TR" kern="0" dirty="0">
                <a:solidFill>
                  <a:srgbClr val="000000"/>
                </a:solidFill>
              </a:rPr>
              <a:t> VRF </a:t>
            </a:r>
            <a:r>
              <a:rPr lang="tr-TR" kern="0" dirty="0" err="1">
                <a:solidFill>
                  <a:srgbClr val="000000"/>
                </a:solidFill>
              </a:rPr>
              <a:t>Line</a:t>
            </a:r>
            <a:r>
              <a:rPr lang="tr-TR" kern="0" dirty="0">
                <a:solidFill>
                  <a:srgbClr val="000000"/>
                </a:solidFill>
              </a:rPr>
              <a:t> </a:t>
            </a:r>
            <a:r>
              <a:rPr lang="tr-TR" kern="0" dirty="0" err="1">
                <a:solidFill>
                  <a:srgbClr val="000000"/>
                </a:solidFill>
              </a:rPr>
              <a:t>Up</a:t>
            </a:r>
            <a:r>
              <a:rPr lang="tr-TR" kern="0" dirty="0">
                <a:solidFill>
                  <a:srgbClr val="000000"/>
                </a:solidFill>
              </a:rPr>
              <a:t> </a:t>
            </a:r>
          </a:p>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Product Type:</a:t>
            </a:r>
            <a:r>
              <a:rPr kumimoji="0" lang="tr-TR" sz="1400" b="0" i="0" u="none" strike="noStrike" kern="0" cap="none" spc="0" normalizeH="0" noProof="0" dirty="0">
                <a:ln>
                  <a:noFill/>
                </a:ln>
                <a:solidFill>
                  <a:srgbClr val="000000"/>
                </a:solidFill>
                <a:effectLst/>
                <a:uLnTx/>
                <a:uFillTx/>
              </a:rPr>
              <a:t> ACC MOD-1</a:t>
            </a:r>
            <a:endParaRPr kumimoji="0" lang="en-US" sz="1400" b="0" i="0" u="none" strike="noStrike" kern="0" cap="none" spc="0" normalizeH="0" baseline="0" noProof="0" dirty="0">
              <a:ln>
                <a:noFill/>
              </a:ln>
              <a:solidFill>
                <a:srgbClr val="000000"/>
              </a:solidFill>
              <a:effectLst/>
              <a:uLnTx/>
              <a:uFillTx/>
            </a:endParaRPr>
          </a:p>
        </p:txBody>
      </p:sp>
      <p:sp>
        <p:nvSpPr>
          <p:cNvPr id="152" name="Rectangle 151">
            <a:extLst>
              <a:ext uri="{FF2B5EF4-FFF2-40B4-BE49-F238E27FC236}">
                <a16:creationId xmlns:a16="http://schemas.microsoft.com/office/drawing/2014/main" id="{9A98B820-1DBA-4CE8-A1C9-F89BD3464D26}"/>
              </a:ext>
            </a:extLst>
          </p:cNvPr>
          <p:cNvSpPr/>
          <p:nvPr/>
        </p:nvSpPr>
        <p:spPr>
          <a:xfrm>
            <a:off x="963859" y="3592928"/>
            <a:ext cx="5483225" cy="584775"/>
          </a:xfrm>
          <a:prstGeom prst="rect">
            <a:avLst/>
          </a:prstGeom>
        </p:spPr>
        <p:txBody>
          <a:bodyPr>
            <a:spAutoFit/>
          </a:bodyPr>
          <a:lstStyle/>
          <a:p>
            <a:r>
              <a:rPr lang="en-US" sz="1600" dirty="0"/>
              <a:t>WEU (SP, PT, PL, GB, DE, FR, IT) +CL</a:t>
            </a:r>
          </a:p>
          <a:p>
            <a:r>
              <a:rPr lang="en-US" sz="1600" dirty="0"/>
              <a:t>EEU (TR, RU, KZ, UA, RO, HR, TN, KE, RW, TZ, UG, SC)</a:t>
            </a:r>
          </a:p>
        </p:txBody>
      </p:sp>
      <p:pic>
        <p:nvPicPr>
          <p:cNvPr id="153" name="Picture 152">
            <a:extLst>
              <a:ext uri="{FF2B5EF4-FFF2-40B4-BE49-F238E27FC236}">
                <a16:creationId xmlns:a16="http://schemas.microsoft.com/office/drawing/2014/main" id="{BD14939D-10F6-413E-95AA-D394B84AF91B}"/>
              </a:ext>
            </a:extLst>
          </p:cNvPr>
          <p:cNvPicPr>
            <a:picLocks noChangeAspect="1"/>
          </p:cNvPicPr>
          <p:nvPr/>
        </p:nvPicPr>
        <p:blipFill>
          <a:blip r:embed="rId6"/>
          <a:stretch>
            <a:fillRect/>
          </a:stretch>
        </p:blipFill>
        <p:spPr>
          <a:xfrm>
            <a:off x="8625168" y="2131145"/>
            <a:ext cx="1057348" cy="1686100"/>
          </a:xfrm>
          <a:prstGeom prst="rect">
            <a:avLst/>
          </a:prstGeom>
        </p:spPr>
      </p:pic>
      <p:sp>
        <p:nvSpPr>
          <p:cNvPr id="154" name="TextBox 153">
            <a:extLst>
              <a:ext uri="{FF2B5EF4-FFF2-40B4-BE49-F238E27FC236}">
                <a16:creationId xmlns:a16="http://schemas.microsoft.com/office/drawing/2014/main" id="{F6754EAC-2608-4727-BBF8-3B61165E7DB8}"/>
              </a:ext>
            </a:extLst>
          </p:cNvPr>
          <p:cNvSpPr txBox="1"/>
          <p:nvPr/>
        </p:nvSpPr>
        <p:spPr>
          <a:xfrm>
            <a:off x="8657264" y="3923643"/>
            <a:ext cx="1074932" cy="254060"/>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400" b="0" i="0" u="none" strike="noStrike" kern="0" cap="none" spc="0" normalizeH="0" baseline="0" noProof="0" dirty="0">
                <a:ln>
                  <a:noFill/>
                </a:ln>
                <a:solidFill>
                  <a:srgbClr val="000000"/>
                </a:solidFill>
                <a:effectLst/>
                <a:uLnTx/>
                <a:uFillTx/>
              </a:rPr>
              <a:t>ACC MOD-1</a:t>
            </a:r>
            <a:endParaRPr kumimoji="0" lang="en-US" sz="1400" b="0" i="0" u="none" strike="noStrike" kern="0" cap="none" spc="0" normalizeH="0" baseline="0" noProof="0" dirty="0">
              <a:ln>
                <a:noFill/>
              </a:ln>
              <a:solidFill>
                <a:srgbClr val="000000"/>
              </a:solidFill>
              <a:effectLst/>
              <a:uLnTx/>
              <a:uFillTx/>
            </a:endParaRPr>
          </a:p>
        </p:txBody>
      </p:sp>
      <p:sp>
        <p:nvSpPr>
          <p:cNvPr id="159" name="Rectangle 158">
            <a:extLst>
              <a:ext uri="{FF2B5EF4-FFF2-40B4-BE49-F238E27FC236}">
                <a16:creationId xmlns:a16="http://schemas.microsoft.com/office/drawing/2014/main" id="{448925C9-E947-4A4B-802E-152D6F3B7050}"/>
              </a:ext>
            </a:extLst>
          </p:cNvPr>
          <p:cNvSpPr/>
          <p:nvPr/>
        </p:nvSpPr>
        <p:spPr>
          <a:xfrm>
            <a:off x="7338060" y="5259308"/>
            <a:ext cx="3631565" cy="369332"/>
          </a:xfrm>
          <a:prstGeom prst="rect">
            <a:avLst/>
          </a:prstGeom>
        </p:spPr>
        <p:txBody>
          <a:bodyPr wrap="square">
            <a:spAutoFit/>
          </a:bodyPr>
          <a:lstStyle/>
          <a:p>
            <a:pPr lvl="0" fontAlgn="ctr">
              <a:spcBef>
                <a:spcPts val="0"/>
              </a:spcBef>
              <a:spcAft>
                <a:spcPts val="0"/>
              </a:spcAft>
            </a:pPr>
            <a:r>
              <a:rPr lang="tr-TR" sz="900" dirty="0">
                <a:latin typeface="Bosch Office Sans" pitchFamily="2" charset="0"/>
              </a:rPr>
              <a:t>* </a:t>
            </a:r>
            <a:r>
              <a:rPr lang="en-US" sz="900" dirty="0">
                <a:latin typeface="Bosch Office Sans" pitchFamily="2" charset="0"/>
              </a:rPr>
              <a:t>Note: </a:t>
            </a:r>
            <a:r>
              <a:rPr lang="tr-TR" sz="900" dirty="0" err="1">
                <a:latin typeface="Bosch Office Sans" pitchFamily="2" charset="0"/>
              </a:rPr>
              <a:t>Lo</a:t>
            </a:r>
            <a:r>
              <a:rPr lang="en-US" sz="900" dirty="0" err="1">
                <a:latin typeface="Bosch Office Sans" pitchFamily="2" charset="0"/>
              </a:rPr>
              <a:t>nworks</a:t>
            </a:r>
            <a:r>
              <a:rPr lang="en-US" sz="900" dirty="0">
                <a:latin typeface="Bosch Office Sans" pitchFamily="2" charset="0"/>
              </a:rPr>
              <a:t> gateway is not compatible with the ERV units.</a:t>
            </a:r>
          </a:p>
          <a:p>
            <a:pPr marL="233983" lvl="1" fontAlgn="auto">
              <a:spcAft>
                <a:spcPts val="0"/>
              </a:spcAft>
            </a:pPr>
            <a:endParaRPr lang="en-US" sz="900" dirty="0">
              <a:solidFill>
                <a:prstClr val="black"/>
              </a:solidFill>
            </a:endParaRPr>
          </a:p>
        </p:txBody>
      </p:sp>
      <p:sp>
        <p:nvSpPr>
          <p:cNvPr id="160" name="Rectangle 159">
            <a:extLst>
              <a:ext uri="{FF2B5EF4-FFF2-40B4-BE49-F238E27FC236}">
                <a16:creationId xmlns:a16="http://schemas.microsoft.com/office/drawing/2014/main" id="{BFC8EF97-A7A9-4C20-B3E2-2F075CDDA152}"/>
              </a:ext>
            </a:extLst>
          </p:cNvPr>
          <p:cNvSpPr/>
          <p:nvPr/>
        </p:nvSpPr>
        <p:spPr>
          <a:xfrm>
            <a:off x="142187" y="4517064"/>
            <a:ext cx="7009270" cy="923330"/>
          </a:xfrm>
          <a:prstGeom prst="rect">
            <a:avLst/>
          </a:prstGeom>
        </p:spPr>
        <p:txBody>
          <a:bodyPr wrap="square">
            <a:spAutoFit/>
          </a:bodyPr>
          <a:lstStyle/>
          <a:p>
            <a:r>
              <a:rPr lang="en-US" b="1" dirty="0"/>
              <a:t>Scope Summary / Major Requirements</a:t>
            </a:r>
          </a:p>
          <a:p>
            <a:pPr marL="285750" indent="-285750">
              <a:buFont typeface="Arial" panose="020B0604020202020204" pitchFamily="34" charset="0"/>
              <a:buChar char="•"/>
            </a:pPr>
            <a:r>
              <a:rPr lang="en-US" dirty="0"/>
              <a:t>Secure Gateways released based on Bosch Security Process</a:t>
            </a:r>
            <a:endParaRPr lang="tr-TR" dirty="0"/>
          </a:p>
          <a:p>
            <a:pPr marL="285750" indent="-285750">
              <a:buFont typeface="Arial" panose="020B0604020202020204" pitchFamily="34" charset="0"/>
              <a:buChar char="•"/>
            </a:pPr>
            <a:r>
              <a:rPr lang="en-US" dirty="0"/>
              <a:t>Compatibility of Gateways with new VRF 3 pipe systems</a:t>
            </a:r>
          </a:p>
        </p:txBody>
      </p:sp>
      <p:sp>
        <p:nvSpPr>
          <p:cNvPr id="5" name="Title 4">
            <a:extLst>
              <a:ext uri="{FF2B5EF4-FFF2-40B4-BE49-F238E27FC236}">
                <a16:creationId xmlns:a16="http://schemas.microsoft.com/office/drawing/2014/main" id="{B761B446-65E6-49AD-AB6A-997991763ADE}"/>
              </a:ext>
            </a:extLst>
          </p:cNvPr>
          <p:cNvSpPr>
            <a:spLocks noGrp="1"/>
          </p:cNvSpPr>
          <p:nvPr>
            <p:ph type="title"/>
          </p:nvPr>
        </p:nvSpPr>
        <p:spPr/>
        <p:txBody>
          <a:bodyPr/>
          <a:lstStyle/>
          <a:p>
            <a:r>
              <a:rPr lang="de-DE"/>
              <a:t>Product Information</a:t>
            </a: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dirty="0"/>
              <a:t>ACC MOD-1  -Modbus Gateways </a:t>
            </a:r>
            <a:endParaRPr lang="en-US" dirty="0"/>
          </a:p>
          <a:p>
            <a:pPr lvl="0"/>
            <a:endParaRPr lang="en-US" dirty="0"/>
          </a:p>
        </p:txBody>
      </p:sp>
      <p:pic>
        <p:nvPicPr>
          <p:cNvPr id="25" name="Picture 24">
            <a:extLst>
              <a:ext uri="{FF2B5EF4-FFF2-40B4-BE49-F238E27FC236}">
                <a16:creationId xmlns:a16="http://schemas.microsoft.com/office/drawing/2014/main" id="{4A07F3B0-53FB-41B5-AB45-CA0C25E80E6B}"/>
              </a:ext>
            </a:extLst>
          </p:cNvPr>
          <p:cNvPicPr>
            <a:picLocks noChangeAspect="1"/>
          </p:cNvPicPr>
          <p:nvPr/>
        </p:nvPicPr>
        <p:blipFill>
          <a:blip r:embed="rId8"/>
          <a:stretch>
            <a:fillRect/>
          </a:stretch>
        </p:blipFill>
        <p:spPr>
          <a:xfrm>
            <a:off x="4556682" y="3567413"/>
            <a:ext cx="774259" cy="664522"/>
          </a:xfrm>
          <a:prstGeom prst="rect">
            <a:avLst/>
          </a:prstGeom>
        </p:spPr>
      </p:pic>
      <p:pic>
        <p:nvPicPr>
          <p:cNvPr id="26" name="Picture 25">
            <a:extLst>
              <a:ext uri="{FF2B5EF4-FFF2-40B4-BE49-F238E27FC236}">
                <a16:creationId xmlns:a16="http://schemas.microsoft.com/office/drawing/2014/main" id="{1A81ACF2-8E23-41B4-B666-6B7E2993E3B4}"/>
              </a:ext>
            </a:extLst>
          </p:cNvPr>
          <p:cNvPicPr>
            <a:picLocks/>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FFA707DB-ABF6-4F8A-AD13-958D8DADD006}"/>
              </a:ext>
            </a:extLst>
          </p:cNvPr>
          <p:cNvPicPr>
            <a:picLocks/>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8" name="TextBox 27">
            <a:extLst>
              <a:ext uri="{FF2B5EF4-FFF2-40B4-BE49-F238E27FC236}">
                <a16:creationId xmlns:a16="http://schemas.microsoft.com/office/drawing/2014/main" id="{6EDB55A8-7969-4E5E-8977-19142F40CDE4}"/>
              </a:ext>
            </a:extLst>
          </p:cNvPr>
          <p:cNvSpPr txBox="1">
            <a:spLocks/>
          </p:cNvSpPr>
          <p:nvPr>
            <p:custDataLst>
              <p:tags r:id="rId3"/>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buClrTx/>
              <a:buSzTx/>
              <a:buFontTx/>
              <a:buNone/>
              <a:tabLst/>
            </a:pPr>
            <a:endParaRPr kumimoji="0" lang="en-GB" sz="2800" b="0" i="0" u="none" strike="noStrike" kern="0" cap="none" normalizeH="0" baseline="0" noProof="0" dirty="0">
              <a:ln>
                <a:noFill/>
              </a:ln>
              <a:effectLst/>
              <a:uLnTx/>
              <a:uFillTx/>
            </a:endParaRPr>
          </a:p>
        </p:txBody>
      </p:sp>
      <p:sp>
        <p:nvSpPr>
          <p:cNvPr id="29" name="Rectangle 28">
            <a:extLst>
              <a:ext uri="{FF2B5EF4-FFF2-40B4-BE49-F238E27FC236}">
                <a16:creationId xmlns:a16="http://schemas.microsoft.com/office/drawing/2014/main" id="{763F16F5-645E-4718-A537-7FD561A9A6AD}"/>
              </a:ext>
            </a:extLst>
          </p:cNvPr>
          <p:cNvSpPr>
            <a:spLocks/>
          </p:cNvSpPr>
          <p:nvPr>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sp>
        <p:nvSpPr>
          <p:cNvPr id="32" name="Text Box 23">
            <a:extLst>
              <a:ext uri="{FF2B5EF4-FFF2-40B4-BE49-F238E27FC236}">
                <a16:creationId xmlns:a16="http://schemas.microsoft.com/office/drawing/2014/main" id="{FA005005-6DD9-4557-8CF5-021C212F8F7E}"/>
              </a:ext>
            </a:extLst>
          </p:cNvPr>
          <p:cNvSpPr txBox="1">
            <a:spLocks noChangeArrowheads="1"/>
          </p:cNvSpPr>
          <p:nvPr>
            <p:custDataLst>
              <p:tags r:id="rId5"/>
            </p:custDataLst>
          </p:nvPr>
        </p:nvSpPr>
        <p:spPr bwMode="auto">
          <a:xfrm>
            <a:off x="156437" y="1451875"/>
            <a:ext cx="3021333" cy="1745065"/>
          </a:xfrm>
          <a:prstGeom prst="rect">
            <a:avLst/>
          </a:prstGeom>
          <a:noFill/>
          <a:ln w="9525" algn="ctr">
            <a:noFill/>
            <a:miter lim="800000"/>
            <a:headEnd/>
            <a:tailEnd/>
          </a:ln>
          <a:effectLst/>
        </p:spPr>
        <p:txBody>
          <a:bodyPr wrap="square" lIns="82268" tIns="41134" rIns="82268" bIns="41134">
            <a:spAutoFit/>
          </a:bodyPr>
          <a:lstStyle/>
          <a:p>
            <a:pPr>
              <a:lnSpc>
                <a:spcPct val="150000"/>
              </a:lnSpc>
            </a:pPr>
            <a:r>
              <a:rPr lang="tr-TR" altLang="zh-CN" sz="1200" dirty="0">
                <a:cs typeface="Arial" charset="0"/>
              </a:rPr>
              <a:t>Port </a:t>
            </a:r>
            <a:r>
              <a:rPr lang="tr-TR" altLang="zh-CN" sz="1200" dirty="0" err="1">
                <a:cs typeface="Arial" charset="0"/>
              </a:rPr>
              <a:t>quantity</a:t>
            </a:r>
            <a:r>
              <a:rPr lang="tr-TR" altLang="zh-CN" sz="1200" dirty="0">
                <a:cs typeface="Arial" charset="0"/>
              </a:rPr>
              <a:t>: 1 </a:t>
            </a:r>
          </a:p>
          <a:p>
            <a:pPr>
              <a:lnSpc>
                <a:spcPct val="150000"/>
              </a:lnSpc>
            </a:pPr>
            <a:r>
              <a:rPr lang="tr-TR" altLang="zh-CN" sz="1200" dirty="0">
                <a:cs typeface="Arial" charset="0"/>
              </a:rPr>
              <a:t>Max IDU per port: </a:t>
            </a:r>
            <a:r>
              <a:rPr lang="en-US" altLang="zh-CN" sz="1200" dirty="0">
                <a:cs typeface="Arial" charset="0"/>
              </a:rPr>
              <a:t>64</a:t>
            </a:r>
          </a:p>
          <a:p>
            <a:pPr>
              <a:lnSpc>
                <a:spcPct val="150000"/>
              </a:lnSpc>
            </a:pPr>
            <a:r>
              <a:rPr lang="tr-TR" altLang="zh-CN" sz="1200" dirty="0">
                <a:cs typeface="Arial" charset="0"/>
              </a:rPr>
              <a:t>Max </a:t>
            </a:r>
            <a:r>
              <a:rPr lang="en-US" altLang="zh-CN" sz="1200" dirty="0">
                <a:cs typeface="Arial" charset="0"/>
              </a:rPr>
              <a:t>O</a:t>
            </a:r>
            <a:r>
              <a:rPr lang="tr-TR" altLang="zh-CN" sz="1200" dirty="0">
                <a:cs typeface="Arial" charset="0"/>
              </a:rPr>
              <a:t>DU per port: </a:t>
            </a:r>
            <a:r>
              <a:rPr lang="en-US" altLang="zh-CN" sz="1200" dirty="0">
                <a:cs typeface="Arial" charset="0"/>
              </a:rPr>
              <a:t>24</a:t>
            </a:r>
            <a:endParaRPr lang="tr-TR" altLang="zh-CN" sz="1200" dirty="0">
              <a:cs typeface="Arial" charset="0"/>
            </a:endParaRPr>
          </a:p>
          <a:p>
            <a:pPr>
              <a:lnSpc>
                <a:spcPct val="150000"/>
              </a:lnSpc>
            </a:pPr>
            <a:r>
              <a:rPr lang="tr-TR" altLang="zh-CN" sz="1200" dirty="0">
                <a:cs typeface="Arial" charset="0"/>
              </a:rPr>
              <a:t>Max IDU per gateway: 64</a:t>
            </a:r>
            <a:endParaRPr lang="en-US" altLang="zh-CN" sz="1200" dirty="0">
              <a:cs typeface="Arial" charset="0"/>
            </a:endParaRPr>
          </a:p>
          <a:p>
            <a:pPr>
              <a:lnSpc>
                <a:spcPct val="150000"/>
              </a:lnSpc>
            </a:pPr>
            <a:r>
              <a:rPr lang="tr-TR" altLang="zh-CN" sz="1200" dirty="0">
                <a:cs typeface="Arial" charset="0"/>
              </a:rPr>
              <a:t>Max </a:t>
            </a:r>
            <a:r>
              <a:rPr lang="en-US" altLang="zh-CN" sz="1200" dirty="0">
                <a:cs typeface="Arial" charset="0"/>
              </a:rPr>
              <a:t>O</a:t>
            </a:r>
            <a:r>
              <a:rPr lang="tr-TR" altLang="zh-CN" sz="1200" dirty="0">
                <a:cs typeface="Arial" charset="0"/>
              </a:rPr>
              <a:t>DU per gateway: </a:t>
            </a:r>
            <a:r>
              <a:rPr lang="en-US" altLang="zh-CN" sz="1200" dirty="0">
                <a:cs typeface="Arial" charset="0"/>
              </a:rPr>
              <a:t>24</a:t>
            </a:r>
            <a:endParaRPr lang="tr-TR" altLang="zh-CN" sz="1200" dirty="0">
              <a:cs typeface="Arial" charset="0"/>
            </a:endParaRPr>
          </a:p>
          <a:p>
            <a:pPr>
              <a:lnSpc>
                <a:spcPct val="150000"/>
              </a:lnSpc>
            </a:pPr>
            <a:r>
              <a:rPr lang="tr-TR" altLang="zh-CN" sz="1200" dirty="0">
                <a:cs typeface="Arial" charset="0"/>
              </a:rPr>
              <a:t>Max system per gateway:  </a:t>
            </a:r>
            <a:r>
              <a:rPr lang="en-US" altLang="zh-CN" sz="1200" dirty="0">
                <a:cs typeface="Arial" charset="0"/>
              </a:rPr>
              <a:t>8</a:t>
            </a:r>
            <a:r>
              <a:rPr lang="tr-TR" altLang="zh-CN" sz="1200" dirty="0">
                <a:cs typeface="Arial" charset="0"/>
              </a:rPr>
              <a:t> </a:t>
            </a:r>
          </a:p>
        </p:txBody>
      </p:sp>
      <p:cxnSp>
        <p:nvCxnSpPr>
          <p:cNvPr id="33" name="Straight Connector 32">
            <a:extLst>
              <a:ext uri="{FF2B5EF4-FFF2-40B4-BE49-F238E27FC236}">
                <a16:creationId xmlns:a16="http://schemas.microsoft.com/office/drawing/2014/main" id="{70092CFB-AA4C-4004-BC7B-997FF841CB12}"/>
              </a:ext>
            </a:extLst>
          </p:cNvPr>
          <p:cNvCxnSpPr/>
          <p:nvPr/>
        </p:nvCxnSpPr>
        <p:spPr>
          <a:xfrm flipH="1" flipV="1">
            <a:off x="5161449" y="2788542"/>
            <a:ext cx="8086" cy="26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0294AC5-0FC9-4447-AEC7-92528217A2B5}"/>
              </a:ext>
            </a:extLst>
          </p:cNvPr>
          <p:cNvSpPr txBox="1"/>
          <p:nvPr/>
        </p:nvSpPr>
        <p:spPr>
          <a:xfrm>
            <a:off x="6160114" y="1109992"/>
            <a:ext cx="2039258" cy="217961"/>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1200" b="0" i="0" u="none" strike="noStrike" kern="0" cap="none" spc="0" normalizeH="0" baseline="0" noProof="0" dirty="0">
                <a:ln>
                  <a:noFill/>
                </a:ln>
                <a:effectLst/>
                <a:uLnTx/>
                <a:uFillTx/>
              </a:rPr>
              <a:t>Only </a:t>
            </a:r>
            <a:r>
              <a:rPr kumimoji="0" lang="en-US" sz="1200" b="0" i="0" u="none" strike="noStrike" kern="0" cap="none" spc="0" normalizeH="0" baseline="0" noProof="0" dirty="0">
                <a:ln>
                  <a:noFill/>
                </a:ln>
                <a:effectLst/>
                <a:uLnTx/>
                <a:uFillTx/>
              </a:rPr>
              <a:t>8</a:t>
            </a:r>
            <a:r>
              <a:rPr kumimoji="0" lang="tr-TR" sz="1200" b="0" i="0" u="none" strike="noStrike" kern="0" cap="none" spc="0" normalizeH="0" baseline="0" noProof="0" dirty="0">
                <a:ln>
                  <a:noFill/>
                </a:ln>
                <a:effectLst/>
                <a:uLnTx/>
                <a:uFillTx/>
              </a:rPr>
              <a:t> refrigerant system </a:t>
            </a:r>
            <a:endParaRPr kumimoji="0" lang="en-US" sz="1200" b="0" i="0" u="none" strike="noStrike" kern="0" cap="none" spc="0" normalizeH="0" baseline="0" noProof="0" dirty="0">
              <a:ln>
                <a:noFill/>
              </a:ln>
              <a:effectLst/>
              <a:uLnTx/>
              <a:uFillTx/>
            </a:endParaRPr>
          </a:p>
        </p:txBody>
      </p:sp>
      <p:cxnSp>
        <p:nvCxnSpPr>
          <p:cNvPr id="35" name="Elbow Connector 30">
            <a:extLst>
              <a:ext uri="{FF2B5EF4-FFF2-40B4-BE49-F238E27FC236}">
                <a16:creationId xmlns:a16="http://schemas.microsoft.com/office/drawing/2014/main" id="{FA29435B-3FEC-456E-A0F6-9CB19F255D3E}"/>
              </a:ext>
            </a:extLst>
          </p:cNvPr>
          <p:cNvCxnSpPr>
            <a:stCxn id="42" idx="3"/>
            <a:endCxn id="41" idx="1"/>
          </p:cNvCxnSpPr>
          <p:nvPr/>
        </p:nvCxnSpPr>
        <p:spPr>
          <a:xfrm flipV="1">
            <a:off x="5326365" y="1844112"/>
            <a:ext cx="833749" cy="335935"/>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24BD81-9746-4977-BB45-437C6E45FED3}"/>
              </a:ext>
            </a:extLst>
          </p:cNvPr>
          <p:cNvCxnSpPr/>
          <p:nvPr/>
        </p:nvCxnSpPr>
        <p:spPr>
          <a:xfrm flipV="1">
            <a:off x="4413606" y="2984548"/>
            <a:ext cx="3084" cy="57935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0D7D506-3943-409E-A5AD-898F09FD080F}"/>
              </a:ext>
            </a:extLst>
          </p:cNvPr>
          <p:cNvSpPr txBox="1"/>
          <p:nvPr/>
        </p:nvSpPr>
        <p:spPr>
          <a:xfrm>
            <a:off x="5655223" y="1577201"/>
            <a:ext cx="483439" cy="204238"/>
          </a:xfrm>
          <a:prstGeom prst="rect">
            <a:avLst/>
          </a:prstGeom>
          <a:noFill/>
        </p:spPr>
        <p:txBody>
          <a:bodyPr wrap="square" lIns="0" tIns="0" rIns="0" bIns="0" rtlCol="0">
            <a:noAutofit/>
          </a:bodyPr>
          <a:lstStyle/>
          <a:p>
            <a:pPr marR="0" algn="ctr" defTabSz="914400" eaLnBrk="1" fontAlgn="auto" latinLnBrk="0" hangingPunct="1">
              <a:lnSpc>
                <a:spcPts val="2300"/>
              </a:lnSpc>
              <a:spcBef>
                <a:spcPts val="500"/>
              </a:spcBef>
              <a:spcAft>
                <a:spcPts val="0"/>
              </a:spcAft>
              <a:buClrTx/>
              <a:buSzTx/>
              <a:buFontTx/>
              <a:buNone/>
              <a:tabLst/>
            </a:pPr>
            <a:r>
              <a:rPr kumimoji="0" lang="tr-TR" sz="1000" b="0" i="0" u="none" strike="noStrike" kern="0" cap="none" spc="0" normalizeH="0" baseline="0" noProof="0" dirty="0">
                <a:ln>
                  <a:noFill/>
                </a:ln>
                <a:solidFill>
                  <a:srgbClr val="000000"/>
                </a:solidFill>
                <a:effectLst/>
                <a:uLnTx/>
                <a:uFillTx/>
              </a:rPr>
              <a:t>XYE</a:t>
            </a:r>
            <a:endParaRPr kumimoji="0" lang="en-US" sz="1000" b="0" i="0" u="none" strike="noStrike" kern="0" cap="none" spc="0" normalizeH="0" baseline="0" noProof="0" dirty="0">
              <a:ln>
                <a:noFill/>
              </a:ln>
              <a:solidFill>
                <a:srgbClr val="000000"/>
              </a:solidFill>
              <a:effectLst/>
              <a:uLnTx/>
              <a:uFillTx/>
            </a:endParaRPr>
          </a:p>
        </p:txBody>
      </p:sp>
      <p:pic>
        <p:nvPicPr>
          <p:cNvPr id="38" name="Picture 37">
            <a:extLst>
              <a:ext uri="{FF2B5EF4-FFF2-40B4-BE49-F238E27FC236}">
                <a16:creationId xmlns:a16="http://schemas.microsoft.com/office/drawing/2014/main" id="{B59B62A0-4DC5-43F9-ADE3-FC6BF7A15FA6}"/>
              </a:ext>
            </a:extLst>
          </p:cNvPr>
          <p:cNvPicPr>
            <a:picLocks noChangeAspect="1"/>
          </p:cNvPicPr>
          <p:nvPr/>
        </p:nvPicPr>
        <p:blipFill rotWithShape="1">
          <a:blip r:embed="rId11"/>
          <a:srcRect l="53529" t="54946" b="26505"/>
          <a:stretch/>
        </p:blipFill>
        <p:spPr>
          <a:xfrm>
            <a:off x="6817830" y="1477628"/>
            <a:ext cx="2928150" cy="765599"/>
          </a:xfrm>
          <a:prstGeom prst="rect">
            <a:avLst/>
          </a:prstGeom>
        </p:spPr>
      </p:pic>
      <p:sp>
        <p:nvSpPr>
          <p:cNvPr id="39" name="Rectangle 38">
            <a:extLst>
              <a:ext uri="{FF2B5EF4-FFF2-40B4-BE49-F238E27FC236}">
                <a16:creationId xmlns:a16="http://schemas.microsoft.com/office/drawing/2014/main" id="{726EE299-D2B4-4851-A9FF-DD116D377043}"/>
              </a:ext>
            </a:extLst>
          </p:cNvPr>
          <p:cNvSpPr/>
          <p:nvPr/>
        </p:nvSpPr>
        <p:spPr>
          <a:xfrm>
            <a:off x="8199372" y="3654153"/>
            <a:ext cx="476092" cy="36552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0" name="Rectangle 39">
            <a:extLst>
              <a:ext uri="{FF2B5EF4-FFF2-40B4-BE49-F238E27FC236}">
                <a16:creationId xmlns:a16="http://schemas.microsoft.com/office/drawing/2014/main" id="{0106D6A5-D4FF-430F-BFA0-0FE72000BBC6}"/>
              </a:ext>
            </a:extLst>
          </p:cNvPr>
          <p:cNvSpPr/>
          <p:nvPr/>
        </p:nvSpPr>
        <p:spPr>
          <a:xfrm>
            <a:off x="8174734" y="4838961"/>
            <a:ext cx="476092" cy="365524"/>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41" name="Picture 40">
            <a:extLst>
              <a:ext uri="{FF2B5EF4-FFF2-40B4-BE49-F238E27FC236}">
                <a16:creationId xmlns:a16="http://schemas.microsoft.com/office/drawing/2014/main" id="{70D6EA6F-8A89-4EA7-98C9-F2A0A7019959}"/>
              </a:ext>
            </a:extLst>
          </p:cNvPr>
          <p:cNvPicPr>
            <a:picLocks noChangeAspect="1"/>
          </p:cNvPicPr>
          <p:nvPr>
            <p:custDataLst>
              <p:tags r:id="rId6"/>
            </p:custDataLst>
          </p:nvPr>
        </p:nvPicPr>
        <p:blipFill rotWithShape="1">
          <a:blip r:embed="rId12" cstate="hqprint">
            <a:extLst>
              <a:ext uri="{28A0092B-C50C-407E-A947-70E740481C1C}">
                <a14:useLocalDpi xmlns:a14="http://schemas.microsoft.com/office/drawing/2010/main"/>
              </a:ext>
            </a:extLst>
          </a:blip>
          <a:srcRect/>
          <a:stretch/>
        </p:blipFill>
        <p:spPr>
          <a:xfrm>
            <a:off x="6160114" y="1395263"/>
            <a:ext cx="732068" cy="897698"/>
          </a:xfrm>
          <a:prstGeom prst="rect">
            <a:avLst/>
          </a:prstGeom>
        </p:spPr>
      </p:pic>
      <p:pic>
        <p:nvPicPr>
          <p:cNvPr id="42" name="Picture 41">
            <a:extLst>
              <a:ext uri="{FF2B5EF4-FFF2-40B4-BE49-F238E27FC236}">
                <a16:creationId xmlns:a16="http://schemas.microsoft.com/office/drawing/2014/main" id="{7C2A44D5-FA19-4283-A2A1-A78C3D2EA988}"/>
              </a:ext>
            </a:extLst>
          </p:cNvPr>
          <p:cNvPicPr>
            <a:picLocks noChangeAspect="1"/>
          </p:cNvPicPr>
          <p:nvPr/>
        </p:nvPicPr>
        <p:blipFill>
          <a:blip r:embed="rId13"/>
          <a:stretch>
            <a:fillRect/>
          </a:stretch>
        </p:blipFill>
        <p:spPr>
          <a:xfrm>
            <a:off x="4271666" y="1335678"/>
            <a:ext cx="1054699" cy="1688738"/>
          </a:xfrm>
          <a:prstGeom prst="rect">
            <a:avLst/>
          </a:prstGeom>
        </p:spPr>
      </p:pic>
      <p:pic>
        <p:nvPicPr>
          <p:cNvPr id="43" name="Picture 42">
            <a:extLst>
              <a:ext uri="{FF2B5EF4-FFF2-40B4-BE49-F238E27FC236}">
                <a16:creationId xmlns:a16="http://schemas.microsoft.com/office/drawing/2014/main" id="{4496479F-61E9-47A7-88D5-62EF37BEDD04}"/>
              </a:ext>
            </a:extLst>
          </p:cNvPr>
          <p:cNvPicPr>
            <a:picLocks noChangeAspect="1"/>
          </p:cNvPicPr>
          <p:nvPr/>
        </p:nvPicPr>
        <p:blipFill rotWithShape="1">
          <a:blip r:embed="rId14"/>
          <a:srcRect l="10057" t="75124" r="76229" b="8070"/>
          <a:stretch/>
        </p:blipFill>
        <p:spPr>
          <a:xfrm>
            <a:off x="3763702" y="3563899"/>
            <a:ext cx="770817" cy="668036"/>
          </a:xfrm>
          <a:prstGeom prst="rect">
            <a:avLst/>
          </a:prstGeom>
        </p:spPr>
      </p:pic>
      <p:cxnSp>
        <p:nvCxnSpPr>
          <p:cNvPr id="44" name="Straight Connector 43">
            <a:extLst>
              <a:ext uri="{FF2B5EF4-FFF2-40B4-BE49-F238E27FC236}">
                <a16:creationId xmlns:a16="http://schemas.microsoft.com/office/drawing/2014/main" id="{F1046A8F-2F0D-43C4-81C0-E3B2269F885D}"/>
              </a:ext>
            </a:extLst>
          </p:cNvPr>
          <p:cNvCxnSpPr/>
          <p:nvPr/>
        </p:nvCxnSpPr>
        <p:spPr>
          <a:xfrm flipH="1" flipV="1">
            <a:off x="5108549" y="2992582"/>
            <a:ext cx="1" cy="56677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80FDF1E-38EA-4AF5-A253-83B335619644}"/>
              </a:ext>
            </a:extLst>
          </p:cNvPr>
          <p:cNvSpPr txBox="1"/>
          <p:nvPr/>
        </p:nvSpPr>
        <p:spPr>
          <a:xfrm>
            <a:off x="3589587" y="4269702"/>
            <a:ext cx="884475" cy="463674"/>
          </a:xfrm>
          <a:prstGeom prst="rect">
            <a:avLst/>
          </a:prstGeom>
          <a:noFill/>
        </p:spPr>
        <p:txBody>
          <a:bodyPr wrap="square" lIns="0" tIns="0" rIns="0" bIns="0" rtlCol="0">
            <a:noAutofit/>
          </a:bodyPr>
          <a:lstStyle/>
          <a:p>
            <a:pPr marR="0" algn="ctr" defTabSz="914400" eaLnBrk="1" fontAlgn="auto" latinLnBrk="0" hangingPunct="1">
              <a:spcBef>
                <a:spcPts val="500"/>
              </a:spcBef>
              <a:spcAft>
                <a:spcPts val="0"/>
              </a:spcAft>
              <a:buClrTx/>
              <a:buSzTx/>
              <a:buFontTx/>
              <a:buNone/>
              <a:tabLst/>
            </a:pPr>
            <a:r>
              <a:rPr kumimoji="0" lang="tr-TR" sz="1000" b="0" i="0" u="none" strike="noStrike" kern="0" cap="none" spc="0" normalizeH="0" baseline="0" noProof="0" dirty="0">
                <a:ln>
                  <a:noFill/>
                </a:ln>
                <a:solidFill>
                  <a:srgbClr val="000000"/>
                </a:solidFill>
                <a:effectLst/>
                <a:uLnTx/>
                <a:uFillTx/>
              </a:rPr>
              <a:t>Option</a:t>
            </a:r>
            <a:r>
              <a:rPr kumimoji="0" lang="tr-TR" sz="1000" b="0" i="0" u="none" strike="noStrike" kern="0" cap="none" spc="0" normalizeH="0" noProof="0" dirty="0">
                <a:ln>
                  <a:noFill/>
                </a:ln>
                <a:solidFill>
                  <a:srgbClr val="000000"/>
                </a:solidFill>
                <a:effectLst/>
                <a:uLnTx/>
                <a:uFillTx/>
              </a:rPr>
              <a:t> 1</a:t>
            </a:r>
          </a:p>
          <a:p>
            <a:pPr marR="0" algn="ctr" defTabSz="914400" eaLnBrk="1" fontAlgn="auto" latinLnBrk="0" hangingPunct="1">
              <a:spcBef>
                <a:spcPts val="500"/>
              </a:spcBef>
              <a:spcAft>
                <a:spcPts val="0"/>
              </a:spcAft>
              <a:buClrTx/>
              <a:buSzTx/>
              <a:buFontTx/>
              <a:buNone/>
              <a:tabLst/>
            </a:pPr>
            <a:r>
              <a:rPr lang="tr-TR" sz="1000" kern="0" baseline="0" dirty="0" err="1">
                <a:solidFill>
                  <a:srgbClr val="000000"/>
                </a:solidFill>
              </a:rPr>
              <a:t>Modbus</a:t>
            </a:r>
            <a:r>
              <a:rPr lang="tr-TR" sz="1000" kern="0" dirty="0">
                <a:solidFill>
                  <a:srgbClr val="000000"/>
                </a:solidFill>
              </a:rPr>
              <a:t> RTU</a:t>
            </a:r>
            <a:endParaRPr kumimoji="0" lang="en-US" sz="1000" b="0" i="0" u="none" strike="noStrike" kern="0" cap="none" spc="0" normalizeH="0" baseline="0" noProof="0" dirty="0">
              <a:ln>
                <a:noFill/>
              </a:ln>
              <a:solidFill>
                <a:srgbClr val="000000"/>
              </a:solidFill>
              <a:effectLst/>
              <a:uLnTx/>
              <a:uFillTx/>
            </a:endParaRPr>
          </a:p>
        </p:txBody>
      </p:sp>
      <p:sp>
        <p:nvSpPr>
          <p:cNvPr id="46" name="TextBox 45">
            <a:extLst>
              <a:ext uri="{FF2B5EF4-FFF2-40B4-BE49-F238E27FC236}">
                <a16:creationId xmlns:a16="http://schemas.microsoft.com/office/drawing/2014/main" id="{F326D855-167B-470D-8766-89BDC0E74E53}"/>
              </a:ext>
            </a:extLst>
          </p:cNvPr>
          <p:cNvSpPr txBox="1"/>
          <p:nvPr/>
        </p:nvSpPr>
        <p:spPr>
          <a:xfrm>
            <a:off x="4474062" y="4260114"/>
            <a:ext cx="884475" cy="463674"/>
          </a:xfrm>
          <a:prstGeom prst="rect">
            <a:avLst/>
          </a:prstGeom>
          <a:noFill/>
        </p:spPr>
        <p:txBody>
          <a:bodyPr wrap="square" lIns="0" tIns="0" rIns="0" bIns="0" rtlCol="0">
            <a:noAutofit/>
          </a:bodyPr>
          <a:lstStyle/>
          <a:p>
            <a:pPr marR="0" algn="ctr" defTabSz="914400" eaLnBrk="1" fontAlgn="auto" latinLnBrk="0" hangingPunct="1">
              <a:spcBef>
                <a:spcPts val="500"/>
              </a:spcBef>
              <a:spcAft>
                <a:spcPts val="0"/>
              </a:spcAft>
              <a:buClrTx/>
              <a:buSzTx/>
              <a:buFontTx/>
              <a:buNone/>
              <a:tabLst/>
            </a:pPr>
            <a:r>
              <a:rPr kumimoji="0" lang="tr-TR" sz="1000" b="0" i="0" u="none" strike="noStrike" kern="0" cap="none" spc="0" normalizeH="0" baseline="0" noProof="0" dirty="0">
                <a:ln>
                  <a:noFill/>
                </a:ln>
                <a:solidFill>
                  <a:srgbClr val="000000"/>
                </a:solidFill>
                <a:effectLst/>
                <a:uLnTx/>
                <a:uFillTx/>
              </a:rPr>
              <a:t>Option</a:t>
            </a:r>
            <a:r>
              <a:rPr kumimoji="0" lang="tr-TR" sz="1000" b="0" i="0" u="none" strike="noStrike" kern="0" cap="none" spc="0" normalizeH="0" noProof="0" dirty="0">
                <a:ln>
                  <a:noFill/>
                </a:ln>
                <a:solidFill>
                  <a:srgbClr val="000000"/>
                </a:solidFill>
                <a:effectLst/>
                <a:uLnTx/>
                <a:uFillTx/>
              </a:rPr>
              <a:t> 2</a:t>
            </a:r>
          </a:p>
          <a:p>
            <a:pPr marR="0" algn="ctr" defTabSz="914400" eaLnBrk="1" fontAlgn="auto" latinLnBrk="0" hangingPunct="1">
              <a:spcBef>
                <a:spcPts val="500"/>
              </a:spcBef>
              <a:spcAft>
                <a:spcPts val="0"/>
              </a:spcAft>
              <a:buClrTx/>
              <a:buSzTx/>
              <a:buFontTx/>
              <a:buNone/>
              <a:tabLst/>
            </a:pPr>
            <a:r>
              <a:rPr lang="tr-TR" sz="1000" kern="0" baseline="0" dirty="0" err="1">
                <a:solidFill>
                  <a:srgbClr val="000000"/>
                </a:solidFill>
              </a:rPr>
              <a:t>Modbus</a:t>
            </a:r>
            <a:r>
              <a:rPr lang="tr-TR" sz="1000" kern="0" dirty="0">
                <a:solidFill>
                  <a:srgbClr val="000000"/>
                </a:solidFill>
              </a:rPr>
              <a:t> TCP</a:t>
            </a:r>
            <a:endParaRPr kumimoji="0" lang="en-US" sz="1000" b="0" i="0" u="none" strike="noStrike" kern="0" cap="none" spc="0" normalizeH="0" baseline="0" noProof="0" dirty="0">
              <a:ln>
                <a:noFill/>
              </a:ln>
              <a:solidFill>
                <a:srgbClr val="000000"/>
              </a:solidFill>
              <a:effectLst/>
              <a:uLnTx/>
              <a:uFillTx/>
            </a:endParaRPr>
          </a:p>
        </p:txBody>
      </p:sp>
      <p:graphicFrame>
        <p:nvGraphicFramePr>
          <p:cNvPr id="47" name="Table 46">
            <a:extLst>
              <a:ext uri="{FF2B5EF4-FFF2-40B4-BE49-F238E27FC236}">
                <a16:creationId xmlns:a16="http://schemas.microsoft.com/office/drawing/2014/main" id="{F80621A2-95B8-49CB-8A88-8EB2BB18BF92}"/>
              </a:ext>
            </a:extLst>
          </p:cNvPr>
          <p:cNvGraphicFramePr>
            <a:graphicFrameLocks noGrp="1"/>
          </p:cNvGraphicFramePr>
          <p:nvPr/>
        </p:nvGraphicFramePr>
        <p:xfrm>
          <a:off x="89279" y="4950122"/>
          <a:ext cx="4946015" cy="572135"/>
        </p:xfrm>
        <a:graphic>
          <a:graphicData uri="http://schemas.openxmlformats.org/drawingml/2006/table">
            <a:tbl>
              <a:tblPr firstRow="1" firstCol="1" bandRow="1">
                <a:tableStyleId>{C083E6E3-FA7D-4D7B-A595-EF9225AFEA82}</a:tableStyleId>
              </a:tblPr>
              <a:tblGrid>
                <a:gridCol w="1075055">
                  <a:extLst>
                    <a:ext uri="{9D8B030D-6E8A-4147-A177-3AD203B41FA5}">
                      <a16:colId xmlns:a16="http://schemas.microsoft.com/office/drawing/2014/main" val="2789032329"/>
                    </a:ext>
                  </a:extLst>
                </a:gridCol>
                <a:gridCol w="990600">
                  <a:extLst>
                    <a:ext uri="{9D8B030D-6E8A-4147-A177-3AD203B41FA5}">
                      <a16:colId xmlns:a16="http://schemas.microsoft.com/office/drawing/2014/main" val="1558706538"/>
                    </a:ext>
                  </a:extLst>
                </a:gridCol>
                <a:gridCol w="1710055">
                  <a:extLst>
                    <a:ext uri="{9D8B030D-6E8A-4147-A177-3AD203B41FA5}">
                      <a16:colId xmlns:a16="http://schemas.microsoft.com/office/drawing/2014/main" val="3802140622"/>
                    </a:ext>
                  </a:extLst>
                </a:gridCol>
                <a:gridCol w="1170305">
                  <a:extLst>
                    <a:ext uri="{9D8B030D-6E8A-4147-A177-3AD203B41FA5}">
                      <a16:colId xmlns:a16="http://schemas.microsoft.com/office/drawing/2014/main" val="358490932"/>
                    </a:ext>
                  </a:extLst>
                </a:gridCol>
              </a:tblGrid>
              <a:tr h="291465">
                <a:tc>
                  <a:txBody>
                    <a:bodyPr/>
                    <a:lstStyle/>
                    <a:p>
                      <a:pPr>
                        <a:spcAft>
                          <a:spcPts val="0"/>
                        </a:spcAft>
                      </a:pPr>
                      <a:r>
                        <a:rPr lang="en-US" sz="1100">
                          <a:effectLst/>
                        </a:rPr>
                        <a:t>TTNR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Product Type</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Product Description</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a:effectLst/>
                        </a:rPr>
                        <a:t>EAN Number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270286216"/>
                  </a:ext>
                </a:extLst>
              </a:tr>
              <a:tr h="236855">
                <a:tc>
                  <a:txBody>
                    <a:bodyPr/>
                    <a:lstStyle/>
                    <a:p>
                      <a:pPr>
                        <a:spcAft>
                          <a:spcPts val="0"/>
                        </a:spcAft>
                      </a:pPr>
                      <a:r>
                        <a:rPr lang="en-US" sz="1100" dirty="0">
                          <a:effectLst/>
                        </a:rPr>
                        <a:t>7-733-701-754</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ACC MOD-1</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Modbus Gateway</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4062321359850</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265743916"/>
                  </a:ext>
                </a:extLst>
              </a:tr>
            </a:tbl>
          </a:graphicData>
        </a:graphic>
      </p:graphicFrame>
      <p:sp>
        <p:nvSpPr>
          <p:cNvPr id="48" name="TextBox 47">
            <a:extLst>
              <a:ext uri="{FF2B5EF4-FFF2-40B4-BE49-F238E27FC236}">
                <a16:creationId xmlns:a16="http://schemas.microsoft.com/office/drawing/2014/main" id="{96854122-21F3-4FD6-A68E-0682DA0F7C18}"/>
              </a:ext>
            </a:extLst>
          </p:cNvPr>
          <p:cNvSpPr txBox="1"/>
          <p:nvPr/>
        </p:nvSpPr>
        <p:spPr>
          <a:xfrm>
            <a:off x="5358537" y="2770906"/>
            <a:ext cx="1570975" cy="205647"/>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tabLst/>
            </a:pPr>
            <a:r>
              <a:rPr kumimoji="0" lang="tr-TR" sz="800" b="0" i="0" u="none" strike="noStrike" kern="0" cap="none" spc="0" normalizeH="0" noProof="0" dirty="0">
                <a:ln>
                  <a:noFill/>
                </a:ln>
                <a:solidFill>
                  <a:srgbClr val="000000"/>
                </a:solidFill>
                <a:effectLst/>
                <a:uLnTx/>
                <a:uFillTx/>
              </a:rPr>
              <a:t>* 12 V </a:t>
            </a:r>
            <a:r>
              <a:rPr kumimoji="0" lang="tr-TR" sz="800" b="0" i="0" u="none" strike="noStrike" kern="0" cap="none" spc="0" normalizeH="0" noProof="0" dirty="0" err="1">
                <a:ln>
                  <a:noFill/>
                </a:ln>
                <a:solidFill>
                  <a:srgbClr val="000000"/>
                </a:solidFill>
                <a:effectLst/>
                <a:uLnTx/>
                <a:uFillTx/>
              </a:rPr>
              <a:t>power</a:t>
            </a:r>
            <a:r>
              <a:rPr kumimoji="0" lang="tr-TR" sz="800" b="0" i="0" u="none" strike="noStrike" kern="0" cap="none" spc="0" normalizeH="0" noProof="0" dirty="0">
                <a:ln>
                  <a:noFill/>
                </a:ln>
                <a:solidFill>
                  <a:srgbClr val="000000"/>
                </a:solidFill>
                <a:effectLst/>
                <a:uLnTx/>
                <a:uFillTx/>
              </a:rPr>
              <a:t> </a:t>
            </a:r>
            <a:r>
              <a:rPr kumimoji="0" lang="tr-TR" sz="800" b="0" i="0" u="none" strike="noStrike" kern="0" cap="none" spc="0" normalizeH="0" noProof="0" dirty="0" err="1">
                <a:ln>
                  <a:noFill/>
                </a:ln>
                <a:solidFill>
                  <a:srgbClr val="000000"/>
                </a:solidFill>
                <a:effectLst/>
                <a:uLnTx/>
                <a:uFillTx/>
              </a:rPr>
              <a:t>supply</a:t>
            </a:r>
            <a:r>
              <a:rPr kumimoji="0" lang="tr-TR" sz="800" b="0" i="0" u="none" strike="noStrike" kern="0" cap="none" spc="0" normalizeH="0" noProof="0" dirty="0">
                <a:ln>
                  <a:noFill/>
                </a:ln>
                <a:solidFill>
                  <a:srgbClr val="000000"/>
                </a:solidFill>
                <a:effectLst/>
                <a:uLnTx/>
                <a:uFillTx/>
              </a:rPr>
              <a:t> (</a:t>
            </a:r>
            <a:r>
              <a:rPr lang="tr-TR" sz="800" kern="0" dirty="0">
                <a:solidFill>
                  <a:srgbClr val="000000"/>
                </a:solidFill>
              </a:rPr>
              <a:t>in </a:t>
            </a:r>
            <a:r>
              <a:rPr kumimoji="0" lang="tr-TR" sz="800" b="0" i="0" u="none" strike="noStrike" kern="0" cap="none" spc="0" normalizeH="0" noProof="0" dirty="0" err="1">
                <a:ln>
                  <a:noFill/>
                </a:ln>
                <a:solidFill>
                  <a:srgbClr val="000000"/>
                </a:solidFill>
                <a:effectLst/>
                <a:uLnTx/>
                <a:uFillTx/>
              </a:rPr>
              <a:t>package</a:t>
            </a:r>
            <a:r>
              <a:rPr kumimoji="0" lang="tr-TR" sz="800" b="0" i="0" u="none" strike="noStrike" kern="0" cap="none" spc="0" normalizeH="0" noProof="0" dirty="0">
                <a:ln>
                  <a:noFill/>
                </a:ln>
                <a:solidFill>
                  <a:srgbClr val="000000"/>
                </a:solidFill>
                <a:effectLst/>
                <a:uLnTx/>
                <a:uFillTx/>
              </a:rPr>
              <a:t>)</a:t>
            </a:r>
          </a:p>
        </p:txBody>
      </p:sp>
      <p:sp>
        <p:nvSpPr>
          <p:cNvPr id="5" name="Title 4">
            <a:extLst>
              <a:ext uri="{FF2B5EF4-FFF2-40B4-BE49-F238E27FC236}">
                <a16:creationId xmlns:a16="http://schemas.microsoft.com/office/drawing/2014/main" id="{F407EAA4-A391-4566-8B82-C18417061176}"/>
              </a:ext>
            </a:extLst>
          </p:cNvPr>
          <p:cNvSpPr>
            <a:spLocks noGrp="1"/>
          </p:cNvSpPr>
          <p:nvPr>
            <p:ph type="title"/>
          </p:nvPr>
        </p:nvSpPr>
        <p:spPr/>
        <p:txBody>
          <a:bodyPr/>
          <a:lstStyle/>
          <a:p>
            <a:r>
              <a:rPr lang="de-DE"/>
              <a:t>Wiring</a:t>
            </a:r>
            <a:endParaRPr lang="en-US"/>
          </a:p>
        </p:txBody>
      </p:sp>
    </p:spTree>
    <p:extLst>
      <p:ext uri="{BB962C8B-B14F-4D97-AF65-F5344CB8AC3E}">
        <p14:creationId xmlns:p14="http://schemas.microsoft.com/office/powerpoint/2010/main" val="35936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FF1F00-1BF1-4808-A359-81D42045B255}"/>
              </a:ext>
            </a:extLst>
          </p:cNvPr>
          <p:cNvSpPr>
            <a:spLocks noGrp="1"/>
          </p:cNvSpPr>
          <p:nvPr>
            <p:ph type="ctrTitle"/>
          </p:nvPr>
        </p:nvSpPr>
        <p:spPr>
          <a:xfrm>
            <a:off x="259200" y="259200"/>
            <a:ext cx="9874800" cy="334358"/>
          </a:xfrm>
        </p:spPr>
        <p:txBody>
          <a:bodyPr/>
          <a:lstStyle/>
          <a:p>
            <a:r>
              <a:rPr lang="de-DE" sz="1800"/>
              <a:t>Gateway Types &amp; Capabilities</a:t>
            </a:r>
            <a:br>
              <a:rPr lang="de-DE" sz="1800"/>
            </a:br>
            <a:br>
              <a:rPr lang="de-DE" sz="1800"/>
            </a:br>
            <a:br>
              <a:rPr lang="de-DE" sz="1800"/>
            </a:br>
            <a:br>
              <a:rPr lang="de-DE" sz="1800"/>
            </a:br>
            <a:br>
              <a:rPr lang="de-DE" sz="1800"/>
            </a:br>
            <a:endParaRPr lang="en-US" sz="1800"/>
          </a:p>
        </p:txBody>
      </p:sp>
      <p:sp>
        <p:nvSpPr>
          <p:cNvPr id="6" name="Title 4">
            <a:extLst>
              <a:ext uri="{FF2B5EF4-FFF2-40B4-BE49-F238E27FC236}">
                <a16:creationId xmlns:a16="http://schemas.microsoft.com/office/drawing/2014/main" id="{0343928F-7040-49D1-B70C-D6FBEB06D179}"/>
              </a:ext>
            </a:extLst>
          </p:cNvPr>
          <p:cNvSpPr txBox="1">
            <a:spLocks/>
          </p:cNvSpPr>
          <p:nvPr/>
        </p:nvSpPr>
        <p:spPr>
          <a:xfrm>
            <a:off x="259200" y="788589"/>
            <a:ext cx="9874800" cy="4336864"/>
          </a:xfrm>
          <a:prstGeom prst="rect">
            <a:avLst/>
          </a:prstGeom>
          <a:ln w="0">
            <a:noFill/>
          </a:ln>
          <a:effectLst/>
        </p:spPr>
        <p:txBody>
          <a:bodyPr vert="horz" lIns="0" tIns="0" rIns="0" bIns="0" rtlCol="0" anchor="t" anchorCtr="0">
            <a:noAutofit/>
          </a:bodyPr>
          <a:lstStyle>
            <a:lvl1pPr algn="l" defTabSz="914333" rtl="0" eaLnBrk="1" latinLnBrk="0" hangingPunct="1">
              <a:lnSpc>
                <a:spcPct val="90000"/>
              </a:lnSpc>
              <a:spcBef>
                <a:spcPct val="0"/>
              </a:spcBef>
              <a:buNone/>
              <a:defRPr sz="6500" kern="1200" cap="all" baseline="0">
                <a:solidFill>
                  <a:schemeClr val="bg1"/>
                </a:solidFill>
                <a:latin typeface="+mj-lt"/>
                <a:ea typeface="+mj-ea"/>
                <a:cs typeface="+mj-cs"/>
              </a:defRPr>
            </a:lvl1pPr>
          </a:lstStyle>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MOD -1</a:t>
            </a:r>
          </a:p>
          <a:p>
            <a:pPr marL="285750" indent="-285750" fontAlgn="auto">
              <a:lnSpc>
                <a:spcPct val="200000"/>
              </a:lnSpc>
              <a:spcAft>
                <a:spcPts val="0"/>
              </a:spcAft>
              <a:buFont typeface="Wingdings" panose="05000000000000000000" pitchFamily="2" charset="2"/>
              <a:buChar char="Ø"/>
            </a:pPr>
            <a:r>
              <a:rPr lang="de-DE" sz="1800"/>
              <a:t>ACC – BAC -1</a:t>
            </a:r>
          </a:p>
          <a:p>
            <a:pPr marL="285750" indent="-285750" fontAlgn="auto">
              <a:lnSpc>
                <a:spcPct val="200000"/>
              </a:lnSpc>
              <a:spcAft>
                <a:spcPts val="0"/>
              </a:spcAft>
              <a:buFont typeface="Wingdings" panose="05000000000000000000" pitchFamily="2" charset="2"/>
              <a:buChar char="Ø"/>
            </a:pPr>
            <a:r>
              <a:rPr lang="de-DE" sz="1800">
                <a:solidFill>
                  <a:schemeClr val="bg1">
                    <a:lumMod val="65000"/>
                  </a:schemeClr>
                </a:solidFill>
              </a:rPr>
              <a:t>ACC – LON -1</a:t>
            </a:r>
          </a:p>
          <a:p>
            <a:pPr fontAlgn="auto">
              <a:lnSpc>
                <a:spcPct val="200000"/>
              </a:lnSpc>
              <a:spcAft>
                <a:spcPts val="0"/>
              </a:spcAft>
            </a:pPr>
            <a:br>
              <a:rPr lang="de-DE" sz="1800"/>
            </a:br>
            <a:br>
              <a:rPr lang="de-DE" sz="1800"/>
            </a:br>
            <a:br>
              <a:rPr lang="de-DE" sz="1800"/>
            </a:br>
            <a:br>
              <a:rPr lang="de-DE" sz="1800"/>
            </a:br>
            <a:br>
              <a:rPr lang="de-DE" sz="1800"/>
            </a:br>
            <a:endParaRPr lang="en-US" sz="1800"/>
          </a:p>
        </p:txBody>
      </p:sp>
    </p:spTree>
    <p:extLst>
      <p:ext uri="{BB962C8B-B14F-4D97-AF65-F5344CB8AC3E}">
        <p14:creationId xmlns:p14="http://schemas.microsoft.com/office/powerpoint/2010/main" val="34393999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D396D4D7-6E4D-4BE0-9EB1-FC7A6CF0025B}"/>
              </a:ext>
            </a:extLst>
          </p:cNvPr>
          <p:cNvSpPr txBox="1">
            <a:spLocks noGrp="1"/>
          </p:cNvSpPr>
          <p:nvPr>
            <p:ph idx="1"/>
          </p:nvPr>
        </p:nvSpPr>
        <p:spPr/>
        <p:txBody>
          <a:bodyPr/>
          <a:lstStyle/>
          <a:p>
            <a:pPr lvl="0"/>
            <a:r>
              <a:rPr lang="de-DE"/>
              <a:t>ACC-BAC -1  </a:t>
            </a:r>
            <a:r>
              <a:rPr lang="de-DE" dirty="0" err="1"/>
              <a:t>Bacnet</a:t>
            </a:r>
            <a:r>
              <a:rPr lang="de-DE" dirty="0"/>
              <a:t> Gateway</a:t>
            </a:r>
            <a:endParaRPr lang="en-US" dirty="0"/>
          </a:p>
          <a:p>
            <a:pPr lvl="0"/>
            <a:endParaRPr lang="en-US" dirty="0"/>
          </a:p>
        </p:txBody>
      </p:sp>
      <p:sp>
        <p:nvSpPr>
          <p:cNvPr id="19" name="Text Placeholder 2">
            <a:extLst>
              <a:ext uri="{FF2B5EF4-FFF2-40B4-BE49-F238E27FC236}">
                <a16:creationId xmlns:a16="http://schemas.microsoft.com/office/drawing/2014/main" id="{6F90350A-CE5D-4060-833F-3CAAA0EFF821}"/>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29" name="Text Placeholder 2">
            <a:extLst>
              <a:ext uri="{FF2B5EF4-FFF2-40B4-BE49-F238E27FC236}">
                <a16:creationId xmlns:a16="http://schemas.microsoft.com/office/drawing/2014/main" id="{775D768A-9CC5-40F1-B8A6-65AD662E0AAE}"/>
              </a:ext>
            </a:extLst>
          </p:cNvPr>
          <p:cNvSpPr txBox="1">
            <a:spLocks/>
          </p:cNvSpPr>
          <p:nvPr/>
        </p:nvSpPr>
        <p:spPr>
          <a:xfrm>
            <a:off x="259200" y="259200"/>
            <a:ext cx="10450800" cy="388800"/>
          </a:xfrm>
          <a:prstGeom prst="rect">
            <a:avLst/>
          </a:prstGeom>
        </p:spPr>
        <p:txBody>
          <a:bodyPr/>
          <a:lstStyle>
            <a:lvl1pPr marL="251981" marR="0" lvl="0" indent="-251981" algn="l" defTabSz="914335" rtl="0" fontAlgn="auto" hangingPunct="1">
              <a:lnSpc>
                <a:spcPct val="107000"/>
              </a:lnSpc>
              <a:spcBef>
                <a:spcPts val="500"/>
              </a:spcBef>
              <a:spcAft>
                <a:spcPts val="0"/>
              </a:spcAft>
              <a:buSzPct val="100000"/>
              <a:buFont typeface="Wingdings 3" pitchFamily="18"/>
              <a:buChar char=""/>
              <a:tabLst/>
              <a:defRPr lang="en-US" sz="1800" b="0" i="0" u="none" strike="noStrike" kern="1200" cap="none" spc="0" baseline="0">
                <a:solidFill>
                  <a:srgbClr val="000000"/>
                </a:solidFill>
                <a:uFillTx/>
                <a:latin typeface="Bosch Office Sans"/>
              </a:defRPr>
            </a:lvl1pPr>
            <a:lvl2pPr marL="507565" marR="0" lvl="1" indent="-273579" algn="l" defTabSz="914335" rtl="0" fontAlgn="auto" hangingPunct="1">
              <a:lnSpc>
                <a:spcPct val="103000"/>
              </a:lnSpc>
              <a:spcBef>
                <a:spcPts val="500"/>
              </a:spcBef>
              <a:spcAft>
                <a:spcPts val="0"/>
              </a:spcAft>
              <a:buSzPct val="100000"/>
              <a:buFont typeface="Wingdings 3" pitchFamily="18"/>
              <a:buChar char=""/>
              <a:tabLst/>
              <a:defRPr lang="en-US" sz="1600" b="0" i="0" u="none" strike="noStrike" kern="1200" cap="none" spc="0" baseline="0">
                <a:solidFill>
                  <a:srgbClr val="000000"/>
                </a:solidFill>
                <a:uFillTx/>
                <a:latin typeface="Bosch Office Sans"/>
              </a:defRPr>
            </a:lvl2pPr>
            <a:lvl3pPr marL="730742" marR="0" lvl="2" indent="-205182" algn="l" defTabSz="914335" rtl="0" fontAlgn="auto" hangingPunct="1">
              <a:lnSpc>
                <a:spcPct val="102000"/>
              </a:lnSpc>
              <a:spcBef>
                <a:spcPts val="500"/>
              </a:spcBef>
              <a:spcAft>
                <a:spcPts val="0"/>
              </a:spcAft>
              <a:buSzPct val="100000"/>
              <a:buFont typeface="Bosch Office Sans" pitchFamily="2"/>
              <a:buChar char="‒"/>
              <a:tabLst/>
              <a:defRPr lang="en-US" sz="1400" b="0" i="0" u="none" strike="noStrike" kern="1200" cap="none" spc="0" baseline="0">
                <a:solidFill>
                  <a:srgbClr val="000000"/>
                </a:solidFill>
                <a:uFillTx/>
                <a:latin typeface="Bosch Office Sans"/>
              </a:defRPr>
            </a:lvl3pPr>
            <a:lvl4pPr marL="932331" marR="0" lvl="3"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4pPr>
            <a:lvl5pPr marL="932331" marR="0" lvl="4" indent="-183584" algn="l" defTabSz="914335" rtl="0" fontAlgn="auto" hangingPunct="1">
              <a:lnSpc>
                <a:spcPct val="103000"/>
              </a:lnSpc>
              <a:spcBef>
                <a:spcPts val="500"/>
              </a:spcBef>
              <a:spcAft>
                <a:spcPts val="0"/>
              </a:spcAft>
              <a:buSzPct val="100000"/>
              <a:buFont typeface="Bosch Office Sans" pitchFamily="2"/>
              <a:buChar char="‒"/>
              <a:tabLst/>
              <a:defRPr lang="en-US" sz="1300" b="0" i="0" u="none" strike="noStrike" kern="1200" cap="none" spc="0" baseline="0">
                <a:solidFill>
                  <a:srgbClr val="000000"/>
                </a:solidFill>
                <a:uFillTx/>
                <a:latin typeface="Bosch Office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dirty="0"/>
          </a:p>
        </p:txBody>
      </p:sp>
      <p:sp>
        <p:nvSpPr>
          <p:cNvPr id="31" name="Content Placeholder 5">
            <a:extLst>
              <a:ext uri="{FF2B5EF4-FFF2-40B4-BE49-F238E27FC236}">
                <a16:creationId xmlns:a16="http://schemas.microsoft.com/office/drawing/2014/main" id="{602B5963-DEE6-40AE-94B3-8BD592EB3271}"/>
              </a:ext>
            </a:extLst>
          </p:cNvPr>
          <p:cNvSpPr txBox="1">
            <a:spLocks/>
          </p:cNvSpPr>
          <p:nvPr/>
        </p:nvSpPr>
        <p:spPr>
          <a:xfrm>
            <a:off x="6763791" y="1171631"/>
            <a:ext cx="4118326" cy="898994"/>
          </a:xfrm>
          <a:prstGeom prst="rect">
            <a:avLst/>
          </a:prstGeom>
        </p:spPr>
        <p:txBody>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ctr">
              <a:lnSpc>
                <a:spcPct val="100000"/>
              </a:lnSpc>
              <a:spcBef>
                <a:spcPts val="0"/>
              </a:spcBef>
              <a:spcAft>
                <a:spcPts val="0"/>
              </a:spcAft>
              <a:buNone/>
            </a:pPr>
            <a:r>
              <a:rPr lang="en-US" sz="1400" dirty="0"/>
              <a:t>Compatible with </a:t>
            </a:r>
            <a:r>
              <a:rPr lang="en-US" sz="1400" dirty="0">
                <a:solidFill>
                  <a:srgbClr val="000000"/>
                </a:solidFill>
                <a:latin typeface="Bosch Office Sans" pitchFamily="2" charset="0"/>
              </a:rPr>
              <a:t>Air Flux 5300 A, Air Flux 6300 A, MDCI (AC-CM), </a:t>
            </a:r>
            <a:r>
              <a:rPr lang="en-US" sz="1400" dirty="0">
                <a:latin typeface="Bosch Office Sans" pitchFamily="2" charset="0"/>
              </a:rPr>
              <a:t>AC-XYE, AC-CM</a:t>
            </a:r>
            <a:r>
              <a:rPr lang="tr-TR" sz="1400" dirty="0">
                <a:latin typeface="Bosch Office Sans" pitchFamily="2" charset="0"/>
              </a:rPr>
              <a:t>, AF-1 Indoor Units, ERV*, AF-HB (Hydro-box)</a:t>
            </a:r>
            <a:r>
              <a:rPr lang="en-US" sz="1400" dirty="0">
                <a:latin typeface="Bosch Office Sans" pitchFamily="2" charset="0"/>
              </a:rPr>
              <a:t>,new AHU KIT</a:t>
            </a:r>
          </a:p>
        </p:txBody>
      </p:sp>
      <p:pic>
        <p:nvPicPr>
          <p:cNvPr id="34" name="Picture 33">
            <a:extLst>
              <a:ext uri="{FF2B5EF4-FFF2-40B4-BE49-F238E27FC236}">
                <a16:creationId xmlns:a16="http://schemas.microsoft.com/office/drawing/2014/main" id="{732D08D3-1326-4328-9A8F-4DE39105D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950" y="1143838"/>
            <a:ext cx="722840" cy="722840"/>
          </a:xfrm>
          <a:prstGeom prst="rect">
            <a:avLst/>
          </a:prstGeom>
        </p:spPr>
      </p:pic>
      <p:pic>
        <p:nvPicPr>
          <p:cNvPr id="35" name="Picture 34">
            <a:extLst>
              <a:ext uri="{FF2B5EF4-FFF2-40B4-BE49-F238E27FC236}">
                <a16:creationId xmlns:a16="http://schemas.microsoft.com/office/drawing/2014/main" id="{24511624-01FC-403C-904E-BED0F18FF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60" y="1118440"/>
            <a:ext cx="748238" cy="748238"/>
          </a:xfrm>
          <a:prstGeom prst="rect">
            <a:avLst/>
          </a:prstGeom>
        </p:spPr>
      </p:pic>
      <p:pic>
        <p:nvPicPr>
          <p:cNvPr id="37" name="Picture 36">
            <a:extLst>
              <a:ext uri="{FF2B5EF4-FFF2-40B4-BE49-F238E27FC236}">
                <a16:creationId xmlns:a16="http://schemas.microsoft.com/office/drawing/2014/main" id="{034C18FA-C964-49E8-9237-756FB0D13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87" y="2126372"/>
            <a:ext cx="924585" cy="924585"/>
          </a:xfrm>
          <a:prstGeom prst="rect">
            <a:avLst/>
          </a:prstGeom>
        </p:spPr>
      </p:pic>
      <p:sp>
        <p:nvSpPr>
          <p:cNvPr id="38" name="Content Placeholder 4">
            <a:extLst>
              <a:ext uri="{FF2B5EF4-FFF2-40B4-BE49-F238E27FC236}">
                <a16:creationId xmlns:a16="http://schemas.microsoft.com/office/drawing/2014/main" id="{C4EC4ECF-F82C-49B3-A03C-F401860AA083}"/>
              </a:ext>
            </a:extLst>
          </p:cNvPr>
          <p:cNvSpPr txBox="1">
            <a:spLocks/>
          </p:cNvSpPr>
          <p:nvPr/>
        </p:nvSpPr>
        <p:spPr>
          <a:xfrm>
            <a:off x="1066772" y="2375040"/>
            <a:ext cx="4751165" cy="661534"/>
          </a:xfrm>
          <a:prstGeom prst="rect">
            <a:avLst/>
          </a:prstGeom>
        </p:spPr>
        <p:txBody>
          <a:bodyPr vert="horz" lIns="0" tIns="0" rIns="0" bIns="0" rtlCol="0">
            <a:no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fontAlgn="auto">
              <a:spcAft>
                <a:spcPts val="0"/>
              </a:spcAft>
              <a:buNone/>
            </a:pPr>
            <a:r>
              <a:rPr lang="en-US" sz="1600" dirty="0"/>
              <a:t>Offices, shops, hotels, residences where integration to building managements systems are required.</a:t>
            </a:r>
          </a:p>
        </p:txBody>
      </p:sp>
      <p:pic>
        <p:nvPicPr>
          <p:cNvPr id="39" name="Picture 38">
            <a:extLst>
              <a:ext uri="{FF2B5EF4-FFF2-40B4-BE49-F238E27FC236}">
                <a16:creationId xmlns:a16="http://schemas.microsoft.com/office/drawing/2014/main" id="{127CD92D-2125-4447-99A4-B52D7B846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79" y="3474645"/>
            <a:ext cx="685200" cy="685200"/>
          </a:xfrm>
          <a:prstGeom prst="rect">
            <a:avLst/>
          </a:prstGeom>
        </p:spPr>
      </p:pic>
      <p:sp>
        <p:nvSpPr>
          <p:cNvPr id="40" name="TextBox 39">
            <a:extLst>
              <a:ext uri="{FF2B5EF4-FFF2-40B4-BE49-F238E27FC236}">
                <a16:creationId xmlns:a16="http://schemas.microsoft.com/office/drawing/2014/main" id="{A428DC00-3570-4C84-8AEF-777523E32597}"/>
              </a:ext>
            </a:extLst>
          </p:cNvPr>
          <p:cNvSpPr txBox="1"/>
          <p:nvPr/>
        </p:nvSpPr>
        <p:spPr>
          <a:xfrm>
            <a:off x="1133475" y="1143838"/>
            <a:ext cx="4752598" cy="982534"/>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Product </a:t>
            </a:r>
            <a:r>
              <a:rPr kumimoji="0" lang="tr-TR" sz="1800" b="0" i="0" u="none" strike="noStrike" kern="0" cap="none" spc="0" normalizeH="0" baseline="0" noProof="0" dirty="0" err="1">
                <a:ln>
                  <a:noFill/>
                </a:ln>
                <a:solidFill>
                  <a:srgbClr val="000000"/>
                </a:solidFill>
                <a:effectLst/>
                <a:uLnTx/>
                <a:uFillTx/>
              </a:rPr>
              <a:t>Group</a:t>
            </a:r>
            <a:r>
              <a:rPr kumimoji="0" lang="tr-TR" sz="1800" b="0" i="0" u="none" strike="noStrike" kern="0" cap="none" spc="0" normalizeH="0" baseline="0" noProof="0" dirty="0">
                <a:ln>
                  <a:noFill/>
                </a:ln>
                <a:solidFill>
                  <a:srgbClr val="000000"/>
                </a:solidFill>
                <a:effectLst/>
                <a:uLnTx/>
                <a:uFillTx/>
              </a:rPr>
              <a:t>: </a:t>
            </a:r>
          </a:p>
          <a:p>
            <a:pPr marR="0" defTabSz="914400" eaLnBrk="1" fontAlgn="auto" latinLnBrk="0" hangingPunct="1">
              <a:lnSpc>
                <a:spcPts val="2300"/>
              </a:lnSpc>
              <a:spcBef>
                <a:spcPts val="500"/>
              </a:spcBef>
              <a:spcAft>
                <a:spcPts val="0"/>
              </a:spcAft>
              <a:buClrTx/>
              <a:buSzTx/>
              <a:buFontTx/>
              <a:buNone/>
              <a:tabLst/>
            </a:pPr>
            <a:r>
              <a:rPr lang="tr-TR" kern="0" dirty="0">
                <a:solidFill>
                  <a:srgbClr val="000000"/>
                </a:solidFill>
              </a:rPr>
              <a:t>Gateway </a:t>
            </a:r>
            <a:r>
              <a:rPr lang="tr-TR" kern="0" dirty="0" err="1">
                <a:solidFill>
                  <a:srgbClr val="000000"/>
                </a:solidFill>
              </a:rPr>
              <a:t>for</a:t>
            </a:r>
            <a:r>
              <a:rPr lang="tr-TR" kern="0" dirty="0">
                <a:solidFill>
                  <a:srgbClr val="000000"/>
                </a:solidFill>
              </a:rPr>
              <a:t> VRF </a:t>
            </a:r>
            <a:r>
              <a:rPr lang="tr-TR" kern="0" dirty="0" err="1">
                <a:solidFill>
                  <a:srgbClr val="000000"/>
                </a:solidFill>
              </a:rPr>
              <a:t>Line</a:t>
            </a:r>
            <a:r>
              <a:rPr lang="tr-TR" kern="0" dirty="0">
                <a:solidFill>
                  <a:srgbClr val="000000"/>
                </a:solidFill>
              </a:rPr>
              <a:t> </a:t>
            </a:r>
            <a:r>
              <a:rPr lang="tr-TR" kern="0" dirty="0" err="1">
                <a:solidFill>
                  <a:srgbClr val="000000"/>
                </a:solidFill>
              </a:rPr>
              <a:t>Up</a:t>
            </a:r>
            <a:r>
              <a:rPr lang="tr-TR" kern="0" dirty="0">
                <a:solidFill>
                  <a:srgbClr val="000000"/>
                </a:solidFill>
              </a:rPr>
              <a:t> </a:t>
            </a:r>
          </a:p>
          <a:p>
            <a:pPr marR="0" defTabSz="914400" eaLnBrk="1" fontAlgn="auto" latinLnBrk="0" hangingPunct="1">
              <a:lnSpc>
                <a:spcPts val="2300"/>
              </a:lnSpc>
              <a:spcBef>
                <a:spcPts val="500"/>
              </a:spcBef>
              <a:spcAft>
                <a:spcPts val="0"/>
              </a:spcAft>
              <a:buClrTx/>
              <a:buSzTx/>
              <a:buFontTx/>
              <a:buNone/>
              <a:tabLst/>
            </a:pPr>
            <a:r>
              <a:rPr kumimoji="0" lang="tr-TR" sz="1800" b="0" i="0" u="none" strike="noStrike" kern="0" cap="none" spc="0" normalizeH="0" baseline="0" noProof="0" dirty="0">
                <a:ln>
                  <a:noFill/>
                </a:ln>
                <a:solidFill>
                  <a:srgbClr val="000000"/>
                </a:solidFill>
                <a:effectLst/>
                <a:uLnTx/>
                <a:uFillTx/>
              </a:rPr>
              <a:t>Product Type:</a:t>
            </a:r>
            <a:r>
              <a:rPr kumimoji="0" lang="tr-TR" sz="1800" b="0" i="0" u="none" strike="noStrike" kern="0" cap="none" spc="0" normalizeH="0" noProof="0" dirty="0">
                <a:ln>
                  <a:noFill/>
                </a:ln>
                <a:solidFill>
                  <a:srgbClr val="000000"/>
                </a:solidFill>
                <a:effectLst/>
                <a:uLnTx/>
                <a:uFillTx/>
              </a:rPr>
              <a:t> </a:t>
            </a:r>
            <a:r>
              <a:rPr kumimoji="0" lang="tr-TR" sz="1400" b="0" i="0" u="none" strike="noStrike" kern="0" cap="none" spc="0" normalizeH="0" noProof="0" dirty="0">
                <a:ln>
                  <a:noFill/>
                </a:ln>
                <a:solidFill>
                  <a:srgbClr val="000000"/>
                </a:solidFill>
                <a:effectLst/>
                <a:uLnTx/>
                <a:uFillTx/>
              </a:rPr>
              <a:t>ACC </a:t>
            </a:r>
            <a:r>
              <a:rPr lang="de-DE" sz="1400" kern="0" dirty="0">
                <a:solidFill>
                  <a:srgbClr val="000000"/>
                </a:solidFill>
              </a:rPr>
              <a:t>BAC</a:t>
            </a:r>
            <a:r>
              <a:rPr kumimoji="0" lang="tr-TR" sz="1400" b="0" i="0" u="none" strike="noStrike" kern="0" cap="none" spc="0" normalizeH="0" noProof="0" dirty="0">
                <a:ln>
                  <a:noFill/>
                </a:ln>
                <a:solidFill>
                  <a:srgbClr val="000000"/>
                </a:solidFill>
                <a:effectLst/>
                <a:uLnTx/>
                <a:uFillTx/>
              </a:rPr>
              <a:t>-1</a:t>
            </a:r>
            <a:endParaRPr kumimoji="0" lang="en-US" sz="1400" b="0" i="0" u="none" strike="noStrike" kern="0" cap="none" spc="0" normalizeH="0" baseline="0" noProof="0" dirty="0">
              <a:ln>
                <a:noFill/>
              </a:ln>
              <a:solidFill>
                <a:srgbClr val="000000"/>
              </a:solidFill>
              <a:effectLst/>
              <a:uLnTx/>
              <a:uFillTx/>
            </a:endParaRPr>
          </a:p>
        </p:txBody>
      </p:sp>
      <p:sp>
        <p:nvSpPr>
          <p:cNvPr id="41" name="Rectangle 40">
            <a:extLst>
              <a:ext uri="{FF2B5EF4-FFF2-40B4-BE49-F238E27FC236}">
                <a16:creationId xmlns:a16="http://schemas.microsoft.com/office/drawing/2014/main" id="{81CD1ACD-E718-4E3B-979D-0F995D9DDDB8}"/>
              </a:ext>
            </a:extLst>
          </p:cNvPr>
          <p:cNvSpPr/>
          <p:nvPr/>
        </p:nvSpPr>
        <p:spPr>
          <a:xfrm>
            <a:off x="963859" y="3592928"/>
            <a:ext cx="5483225" cy="584775"/>
          </a:xfrm>
          <a:prstGeom prst="rect">
            <a:avLst/>
          </a:prstGeom>
        </p:spPr>
        <p:txBody>
          <a:bodyPr>
            <a:spAutoFit/>
          </a:bodyPr>
          <a:lstStyle/>
          <a:p>
            <a:r>
              <a:rPr lang="en-US" sz="1600" dirty="0"/>
              <a:t>WEU (SP, PT, PL, GB, DE, FR, IT) +CL</a:t>
            </a:r>
          </a:p>
          <a:p>
            <a:r>
              <a:rPr lang="en-US" sz="1600" dirty="0"/>
              <a:t>EEU (TR, RU, KZ, UA, RO, HR, TN, KE, RW, TZ, UG, SC)</a:t>
            </a:r>
          </a:p>
        </p:txBody>
      </p:sp>
      <p:sp>
        <p:nvSpPr>
          <p:cNvPr id="45" name="TextBox 44">
            <a:extLst>
              <a:ext uri="{FF2B5EF4-FFF2-40B4-BE49-F238E27FC236}">
                <a16:creationId xmlns:a16="http://schemas.microsoft.com/office/drawing/2014/main" id="{6A22C998-5384-4418-BD98-44A52BED3C34}"/>
              </a:ext>
            </a:extLst>
          </p:cNvPr>
          <p:cNvSpPr txBox="1"/>
          <p:nvPr/>
        </p:nvSpPr>
        <p:spPr>
          <a:xfrm>
            <a:off x="8060935" y="4012780"/>
            <a:ext cx="1074932" cy="254060"/>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tr-TR" sz="1400" kern="0" dirty="0">
                <a:solidFill>
                  <a:srgbClr val="000000"/>
                </a:solidFill>
              </a:rPr>
              <a:t>ACC </a:t>
            </a:r>
            <a:r>
              <a:rPr lang="de-DE" sz="1400" kern="0" dirty="0">
                <a:solidFill>
                  <a:srgbClr val="000000"/>
                </a:solidFill>
              </a:rPr>
              <a:t>BAC</a:t>
            </a:r>
            <a:r>
              <a:rPr lang="tr-TR" sz="1400" kern="0" dirty="0">
                <a:solidFill>
                  <a:srgbClr val="000000"/>
                </a:solidFill>
              </a:rPr>
              <a:t>-1</a:t>
            </a:r>
            <a:endParaRPr kumimoji="0" lang="en-US" sz="1400" b="0" i="0" u="none" strike="noStrike" kern="0" cap="none" spc="0" normalizeH="0" baseline="0" noProof="0" dirty="0">
              <a:ln>
                <a:noFill/>
              </a:ln>
              <a:solidFill>
                <a:srgbClr val="000000"/>
              </a:solidFill>
              <a:effectLst/>
              <a:uLnTx/>
              <a:uFillTx/>
            </a:endParaRPr>
          </a:p>
        </p:txBody>
      </p:sp>
      <p:sp>
        <p:nvSpPr>
          <p:cNvPr id="48" name="Rectangle 47">
            <a:extLst>
              <a:ext uri="{FF2B5EF4-FFF2-40B4-BE49-F238E27FC236}">
                <a16:creationId xmlns:a16="http://schemas.microsoft.com/office/drawing/2014/main" id="{2AC0E13B-7317-456F-955A-6F0BC28F0E77}"/>
              </a:ext>
            </a:extLst>
          </p:cNvPr>
          <p:cNvSpPr/>
          <p:nvPr/>
        </p:nvSpPr>
        <p:spPr>
          <a:xfrm>
            <a:off x="7338060" y="5259308"/>
            <a:ext cx="3631565" cy="369332"/>
          </a:xfrm>
          <a:prstGeom prst="rect">
            <a:avLst/>
          </a:prstGeom>
        </p:spPr>
        <p:txBody>
          <a:bodyPr wrap="square">
            <a:spAutoFit/>
          </a:bodyPr>
          <a:lstStyle/>
          <a:p>
            <a:pPr lvl="0" fontAlgn="ctr">
              <a:spcBef>
                <a:spcPts val="0"/>
              </a:spcBef>
              <a:spcAft>
                <a:spcPts val="0"/>
              </a:spcAft>
            </a:pPr>
            <a:endParaRPr lang="en-US" sz="900" dirty="0">
              <a:latin typeface="Bosch Office Sans" pitchFamily="2" charset="0"/>
            </a:endParaRPr>
          </a:p>
          <a:p>
            <a:pPr marL="233983" lvl="1" fontAlgn="auto">
              <a:spcAft>
                <a:spcPts val="0"/>
              </a:spcAft>
            </a:pPr>
            <a:endParaRPr lang="en-US" sz="900" dirty="0">
              <a:solidFill>
                <a:prstClr val="black"/>
              </a:solidFill>
            </a:endParaRPr>
          </a:p>
        </p:txBody>
      </p:sp>
      <p:sp>
        <p:nvSpPr>
          <p:cNvPr id="49" name="Rectangle 48">
            <a:extLst>
              <a:ext uri="{FF2B5EF4-FFF2-40B4-BE49-F238E27FC236}">
                <a16:creationId xmlns:a16="http://schemas.microsoft.com/office/drawing/2014/main" id="{A952EA6F-4BC7-4ACD-B922-D21CDCB982C7}"/>
              </a:ext>
            </a:extLst>
          </p:cNvPr>
          <p:cNvSpPr/>
          <p:nvPr/>
        </p:nvSpPr>
        <p:spPr>
          <a:xfrm>
            <a:off x="142187" y="4517064"/>
            <a:ext cx="7009270" cy="923330"/>
          </a:xfrm>
          <a:prstGeom prst="rect">
            <a:avLst/>
          </a:prstGeom>
        </p:spPr>
        <p:txBody>
          <a:bodyPr wrap="square">
            <a:spAutoFit/>
          </a:bodyPr>
          <a:lstStyle/>
          <a:p>
            <a:r>
              <a:rPr lang="en-US" b="1" dirty="0"/>
              <a:t>Scope Summary / Major Requirements</a:t>
            </a:r>
          </a:p>
          <a:p>
            <a:pPr marL="285750" indent="-285750">
              <a:buFont typeface="Arial" panose="020B0604020202020204" pitchFamily="34" charset="0"/>
              <a:buChar char="•"/>
            </a:pPr>
            <a:r>
              <a:rPr lang="en-US" dirty="0"/>
              <a:t>Secure Gateways released based on Bosch Security Process</a:t>
            </a:r>
            <a:endParaRPr lang="tr-TR" dirty="0"/>
          </a:p>
          <a:p>
            <a:pPr marL="285750" indent="-285750">
              <a:buFont typeface="Arial" panose="020B0604020202020204" pitchFamily="34" charset="0"/>
              <a:buChar char="•"/>
            </a:pPr>
            <a:r>
              <a:rPr lang="en-US" dirty="0"/>
              <a:t>Compatibility of Gateways with new VRF 3 pipe systems</a:t>
            </a:r>
          </a:p>
        </p:txBody>
      </p:sp>
      <p:pic>
        <p:nvPicPr>
          <p:cNvPr id="21" name="Picture 20">
            <a:extLst>
              <a:ext uri="{FF2B5EF4-FFF2-40B4-BE49-F238E27FC236}">
                <a16:creationId xmlns:a16="http://schemas.microsoft.com/office/drawing/2014/main" id="{ECB7A3AF-C650-4680-8981-4627F0A1A3AD}"/>
              </a:ext>
            </a:extLst>
          </p:cNvPr>
          <p:cNvPicPr>
            <a:picLocks noChangeAspect="1"/>
          </p:cNvPicPr>
          <p:nvPr/>
        </p:nvPicPr>
        <p:blipFill>
          <a:blip r:embed="rId6"/>
          <a:stretch>
            <a:fillRect/>
          </a:stretch>
        </p:blipFill>
        <p:spPr>
          <a:xfrm>
            <a:off x="7264686" y="2550454"/>
            <a:ext cx="2120483" cy="1334861"/>
          </a:xfrm>
          <a:prstGeom prst="rect">
            <a:avLst/>
          </a:prstGeom>
        </p:spPr>
      </p:pic>
      <p:sp>
        <p:nvSpPr>
          <p:cNvPr id="5" name="Title 4">
            <a:extLst>
              <a:ext uri="{FF2B5EF4-FFF2-40B4-BE49-F238E27FC236}">
                <a16:creationId xmlns:a16="http://schemas.microsoft.com/office/drawing/2014/main" id="{C5E2B012-A2FA-4ACB-8E21-E0FA37541D44}"/>
              </a:ext>
            </a:extLst>
          </p:cNvPr>
          <p:cNvSpPr>
            <a:spLocks noGrp="1"/>
          </p:cNvSpPr>
          <p:nvPr>
            <p:ph type="title"/>
          </p:nvPr>
        </p:nvSpPr>
        <p:spPr/>
        <p:txBody>
          <a:bodyPr/>
          <a:lstStyle/>
          <a:p>
            <a:r>
              <a:rPr lang="de-DE"/>
              <a:t>Product Information</a:t>
            </a: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A81ACF2-8E23-41B4-B666-6B7E2993E3B4}"/>
              </a:ext>
            </a:extLst>
          </p:cNvPr>
          <p:cNvPicPr>
            <a:picLocks/>
          </p:cNvPicPr>
          <p:nvPr>
            <p:custDataLst>
              <p:tags r:id="rId1"/>
            </p:custDataLst>
          </p:nvPr>
        </p:nvPicPr>
        <p:blipFill>
          <a:blip r:embed="rId21"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FFA707DB-ABF6-4F8A-AD13-958D8DADD006}"/>
              </a:ext>
            </a:extLst>
          </p:cNvPr>
          <p:cNvPicPr>
            <a:picLocks/>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763F16F5-645E-4718-A537-7FD561A9A6AD}"/>
              </a:ext>
            </a:extLst>
          </p:cNvPr>
          <p:cNvSpPr>
            <a:spLocks/>
          </p:cNvSpPr>
          <p:nvPr>
            <p:custDataLst>
              <p:tags r:id="rId3"/>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31" name="Picture 30">
            <a:extLst>
              <a:ext uri="{FF2B5EF4-FFF2-40B4-BE49-F238E27FC236}">
                <a16:creationId xmlns:a16="http://schemas.microsoft.com/office/drawing/2014/main" id="{83F7F2E9-AB36-4493-8D5C-8CC042D6F93C}"/>
              </a:ext>
            </a:extLst>
          </p:cNvPr>
          <p:cNvPicPr>
            <a:picLocks/>
          </p:cNvPicPr>
          <p:nvPr>
            <p:custDataLst>
              <p:tags r:id="rId4"/>
            </p:custDataLst>
          </p:nvPr>
        </p:nvPicPr>
        <p:blipFill>
          <a:blip r:embed="rId21"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9" name="Picture 48">
            <a:extLst>
              <a:ext uri="{FF2B5EF4-FFF2-40B4-BE49-F238E27FC236}">
                <a16:creationId xmlns:a16="http://schemas.microsoft.com/office/drawing/2014/main" id="{FFBF28EC-6863-481F-A8E1-C0413D591510}"/>
              </a:ext>
            </a:extLst>
          </p:cNvPr>
          <p:cNvPicPr>
            <a:picLocks/>
          </p:cNvPicPr>
          <p:nvPr>
            <p:custDataLst>
              <p:tags r:id="rId5"/>
            </p:custDataLst>
          </p:nvPr>
        </p:nvPicPr>
        <p:blipFill>
          <a:blip r:embed="rId22">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1" name="Rectangle 50">
            <a:extLst>
              <a:ext uri="{FF2B5EF4-FFF2-40B4-BE49-F238E27FC236}">
                <a16:creationId xmlns:a16="http://schemas.microsoft.com/office/drawing/2014/main" id="{4D0CC70D-DE1C-4B2C-9D6D-28CF34FE77E3}"/>
              </a:ext>
            </a:extLst>
          </p:cNvPr>
          <p:cNvSpPr>
            <a:spLocks/>
          </p:cNvSpPr>
          <p:nvPr>
            <p:custDataLst>
              <p:tags r:id="rId6"/>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41" name="Picture 40">
            <a:extLst>
              <a:ext uri="{FF2B5EF4-FFF2-40B4-BE49-F238E27FC236}">
                <a16:creationId xmlns:a16="http://schemas.microsoft.com/office/drawing/2014/main" id="{D2DEB463-211D-4B99-B34F-607EFB145ED7}"/>
              </a:ext>
            </a:extLst>
          </p:cNvPr>
          <p:cNvPicPr>
            <a:picLocks/>
          </p:cNvPicPr>
          <p:nvPr>
            <p:custDataLst>
              <p:tags r:id="rId7"/>
            </p:custDataLst>
          </p:nvPr>
        </p:nvPicPr>
        <p:blipFill>
          <a:blip r:embed="rId21"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2" name="Picture 41">
            <a:extLst>
              <a:ext uri="{FF2B5EF4-FFF2-40B4-BE49-F238E27FC236}">
                <a16:creationId xmlns:a16="http://schemas.microsoft.com/office/drawing/2014/main" id="{2E3C6437-3F8D-4245-A78F-44918D2D3BF9}"/>
              </a:ext>
            </a:extLst>
          </p:cNvPr>
          <p:cNvPicPr>
            <a:picLocks/>
          </p:cNvPicPr>
          <p:nvPr>
            <p:custDataLst>
              <p:tags r:id="rId8"/>
            </p:custDataLst>
          </p:nvPr>
        </p:nvPicPr>
        <p:blipFill>
          <a:blip r:embed="rId22">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4" name="Rectangle 43">
            <a:extLst>
              <a:ext uri="{FF2B5EF4-FFF2-40B4-BE49-F238E27FC236}">
                <a16:creationId xmlns:a16="http://schemas.microsoft.com/office/drawing/2014/main" id="{C4F96F12-00EB-4E0E-A1F9-1969A5AD256B}"/>
              </a:ext>
            </a:extLst>
          </p:cNvPr>
          <p:cNvSpPr>
            <a:spLocks/>
          </p:cNvSpPr>
          <p:nvPr>
            <p:custDataLst>
              <p:tags r:id="rId9"/>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53" name="Picture 52">
            <a:extLst>
              <a:ext uri="{FF2B5EF4-FFF2-40B4-BE49-F238E27FC236}">
                <a16:creationId xmlns:a16="http://schemas.microsoft.com/office/drawing/2014/main" id="{E96037C3-E458-4004-BD26-A87725ADFB7F}"/>
              </a:ext>
            </a:extLst>
          </p:cNvPr>
          <p:cNvPicPr>
            <a:picLocks/>
          </p:cNvPicPr>
          <p:nvPr>
            <p:custDataLst>
              <p:tags r:id="rId10"/>
            </p:custDataLst>
          </p:nvPr>
        </p:nvPicPr>
        <p:blipFill>
          <a:blip r:embed="rId21" cstate="hqprint">
            <a:extLst>
              <a:ext uri="{28A0092B-C50C-407E-A947-70E740481C1C}">
                <a14:useLocalDpi xmlns:a14="http://schemas.microsoft.com/office/drawing/2010/main" val="0"/>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55" name="Picture 54">
            <a:extLst>
              <a:ext uri="{FF2B5EF4-FFF2-40B4-BE49-F238E27FC236}">
                <a16:creationId xmlns:a16="http://schemas.microsoft.com/office/drawing/2014/main" id="{3EBA226E-A62F-495A-A434-76FA514D25AC}"/>
              </a:ext>
            </a:extLst>
          </p:cNvPr>
          <p:cNvPicPr>
            <a:picLocks/>
          </p:cNvPicPr>
          <p:nvPr>
            <p:custDataLst>
              <p:tags r:id="rId11"/>
            </p:custDataLst>
          </p:nvPr>
        </p:nvPicPr>
        <p:blipFill>
          <a:blip r:embed="rId22">
            <a:extLst>
              <a:ext uri="{28A0092B-C50C-407E-A947-70E740481C1C}">
                <a14:useLocalDpi xmlns:a14="http://schemas.microsoft.com/office/drawing/2010/main" val="0"/>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7" name="Rectangle 56">
            <a:extLst>
              <a:ext uri="{FF2B5EF4-FFF2-40B4-BE49-F238E27FC236}">
                <a16:creationId xmlns:a16="http://schemas.microsoft.com/office/drawing/2014/main" id="{EEECEE88-A514-40E5-9357-887E546CC066}"/>
              </a:ext>
            </a:extLst>
          </p:cNvPr>
          <p:cNvSpPr>
            <a:spLocks/>
          </p:cNvSpPr>
          <p:nvPr>
            <p:custDataLst>
              <p:tags r:id="rId12"/>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b="0" i="0" u="none" strike="noStrike" kern="0" cap="none" normalizeH="0" baseline="0" noProof="0">
                <a:ln>
                  <a:noFill/>
                </a:ln>
                <a:solidFill>
                  <a:srgbClr val="B2B3B5"/>
                </a:solidFill>
                <a:effectLst/>
                <a:uLnTx/>
                <a:uFillTx/>
                <a:latin typeface="Bosch Office Sans"/>
                <a:ea typeface="+mn-ea"/>
                <a:cs typeface="+mn-cs"/>
              </a:rPr>
              <a:t>© Robert Bosch GmbH 2017. All rights reserved, also regarding any disposal, exploitation, reproduction, editing, distribution, as well as in the event of applications for industrial property rights.</a:t>
            </a:r>
            <a:endParaRPr kumimoji="0" lang="en-GB" sz="600" b="0" i="0" u="none" strike="noStrike" kern="0" cap="none" normalizeH="0" baseline="0" noProof="0" dirty="0">
              <a:ln>
                <a:noFill/>
              </a:ln>
              <a:solidFill>
                <a:srgbClr val="B2B3B5"/>
              </a:solidFill>
              <a:effectLst/>
              <a:uLnTx/>
              <a:uFillTx/>
              <a:latin typeface="Bosch Office Sans"/>
              <a:ea typeface="+mn-ea"/>
              <a:cs typeface="+mn-cs"/>
            </a:endParaRPr>
          </a:p>
        </p:txBody>
      </p:sp>
      <p:pic>
        <p:nvPicPr>
          <p:cNvPr id="59" name="图片 13">
            <a:extLst>
              <a:ext uri="{FF2B5EF4-FFF2-40B4-BE49-F238E27FC236}">
                <a16:creationId xmlns:a16="http://schemas.microsoft.com/office/drawing/2014/main" id="{09E9B1B9-2731-46A4-AAA0-A5C01695C02E}"/>
              </a:ext>
            </a:extLst>
          </p:cNvPr>
          <p:cNvPicPr>
            <a:picLocks noChangeAspect="1"/>
          </p:cNvPicPr>
          <p:nvPr>
            <p:custDataLst>
              <p:tags r:id="rId1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3800597" y="4260111"/>
            <a:ext cx="1234123" cy="302921"/>
          </a:xfrm>
          <a:prstGeom prst="rect">
            <a:avLst/>
          </a:prstGeom>
          <a:noFill/>
          <a:ln w="9525">
            <a:noFill/>
            <a:miter lim="800000"/>
            <a:headEnd/>
            <a:tailEnd/>
          </a:ln>
        </p:spPr>
      </p:pic>
      <p:pic>
        <p:nvPicPr>
          <p:cNvPr id="61" name="Picture 3">
            <a:extLst>
              <a:ext uri="{FF2B5EF4-FFF2-40B4-BE49-F238E27FC236}">
                <a16:creationId xmlns:a16="http://schemas.microsoft.com/office/drawing/2014/main" id="{E03AD752-8FA2-444E-943B-9D2D0F380422}"/>
              </a:ext>
            </a:extLst>
          </p:cNvPr>
          <p:cNvPicPr>
            <a:picLocks noChangeAspect="1" noChangeArrowheads="1"/>
          </p:cNvPicPr>
          <p:nvPr>
            <p:custDataLst>
              <p:tags r:id="rId14"/>
            </p:custDataLst>
          </p:nvPr>
        </p:nvPicPr>
        <p:blipFill rotWithShape="1">
          <a:blip r:embed="rId24">
            <a:extLst>
              <a:ext uri="{28A0092B-C50C-407E-A947-70E740481C1C}">
                <a14:useLocalDpi xmlns:a14="http://schemas.microsoft.com/office/drawing/2010/main" val="0"/>
              </a:ext>
            </a:extLst>
          </a:blip>
          <a:srcRect l="25790" t="77324" r="58434"/>
          <a:stretch/>
        </p:blipFill>
        <p:spPr bwMode="auto">
          <a:xfrm>
            <a:off x="4042415" y="3417527"/>
            <a:ext cx="882788" cy="74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a:extLst>
              <a:ext uri="{FF2B5EF4-FFF2-40B4-BE49-F238E27FC236}">
                <a16:creationId xmlns:a16="http://schemas.microsoft.com/office/drawing/2014/main" id="{B108DA39-A9AE-4B74-BB82-C6EFDF89BA75}"/>
              </a:ext>
            </a:extLst>
          </p:cNvPr>
          <p:cNvPicPr>
            <a:picLocks noChangeAspect="1"/>
          </p:cNvPicPr>
          <p:nvPr/>
        </p:nvPicPr>
        <p:blipFill rotWithShape="1">
          <a:blip r:embed="rId25"/>
          <a:srcRect l="53529" t="54946" b="26505"/>
          <a:stretch/>
        </p:blipFill>
        <p:spPr>
          <a:xfrm>
            <a:off x="8041475" y="1252670"/>
            <a:ext cx="2928150" cy="765599"/>
          </a:xfrm>
          <a:prstGeom prst="rect">
            <a:avLst/>
          </a:prstGeom>
        </p:spPr>
      </p:pic>
      <p:pic>
        <p:nvPicPr>
          <p:cNvPr id="63" name="Picture 62">
            <a:extLst>
              <a:ext uri="{FF2B5EF4-FFF2-40B4-BE49-F238E27FC236}">
                <a16:creationId xmlns:a16="http://schemas.microsoft.com/office/drawing/2014/main" id="{1C0BD3A8-EA7F-4206-A1F0-933838B2534F}"/>
              </a:ext>
            </a:extLst>
          </p:cNvPr>
          <p:cNvPicPr>
            <a:picLocks noChangeAspect="1"/>
          </p:cNvPicPr>
          <p:nvPr>
            <p:custDataLst>
              <p:tags r:id="rId15"/>
            </p:custDataLst>
          </p:nvPr>
        </p:nvPicPr>
        <p:blipFill rotWithShape="1">
          <a:blip r:embed="rId26" cstate="hqprint">
            <a:extLst>
              <a:ext uri="{28A0092B-C50C-407E-A947-70E740481C1C}">
                <a14:useLocalDpi xmlns:a14="http://schemas.microsoft.com/office/drawing/2010/main"/>
              </a:ext>
            </a:extLst>
          </a:blip>
          <a:srcRect/>
          <a:stretch/>
        </p:blipFill>
        <p:spPr>
          <a:xfrm>
            <a:off x="7366056" y="2309245"/>
            <a:ext cx="749771" cy="919406"/>
          </a:xfrm>
          <a:prstGeom prst="rect">
            <a:avLst/>
          </a:prstGeom>
        </p:spPr>
      </p:pic>
      <p:pic>
        <p:nvPicPr>
          <p:cNvPr id="64" name="Picture 63">
            <a:extLst>
              <a:ext uri="{FF2B5EF4-FFF2-40B4-BE49-F238E27FC236}">
                <a16:creationId xmlns:a16="http://schemas.microsoft.com/office/drawing/2014/main" id="{2161639C-34E6-4F47-BCB2-1FEB8169312A}"/>
              </a:ext>
            </a:extLst>
          </p:cNvPr>
          <p:cNvPicPr>
            <a:picLocks noChangeAspect="1"/>
          </p:cNvPicPr>
          <p:nvPr>
            <p:custDataLst>
              <p:tags r:id="rId16"/>
            </p:custDataLst>
          </p:nvPr>
        </p:nvPicPr>
        <p:blipFill rotWithShape="1">
          <a:blip r:embed="rId27" cstate="hqprint">
            <a:extLst>
              <a:ext uri="{28A0092B-C50C-407E-A947-70E740481C1C}">
                <a14:useLocalDpi xmlns:a14="http://schemas.microsoft.com/office/drawing/2010/main"/>
              </a:ext>
            </a:extLst>
          </a:blip>
          <a:srcRect/>
          <a:stretch/>
        </p:blipFill>
        <p:spPr>
          <a:xfrm>
            <a:off x="7383759" y="1170305"/>
            <a:ext cx="732068" cy="897698"/>
          </a:xfrm>
          <a:prstGeom prst="rect">
            <a:avLst/>
          </a:prstGeom>
        </p:spPr>
      </p:pic>
      <p:pic>
        <p:nvPicPr>
          <p:cNvPr id="65" name="Picture 64">
            <a:extLst>
              <a:ext uri="{FF2B5EF4-FFF2-40B4-BE49-F238E27FC236}">
                <a16:creationId xmlns:a16="http://schemas.microsoft.com/office/drawing/2014/main" id="{BD700E31-0323-4308-92D0-4BA5AD309071}"/>
              </a:ext>
            </a:extLst>
          </p:cNvPr>
          <p:cNvPicPr>
            <a:picLocks noChangeAspect="1"/>
          </p:cNvPicPr>
          <p:nvPr/>
        </p:nvPicPr>
        <p:blipFill rotWithShape="1">
          <a:blip r:embed="rId25"/>
          <a:srcRect l="53529" t="54946" b="26505"/>
          <a:stretch/>
        </p:blipFill>
        <p:spPr>
          <a:xfrm>
            <a:off x="8041475" y="2363463"/>
            <a:ext cx="2928150" cy="765599"/>
          </a:xfrm>
          <a:prstGeom prst="rect">
            <a:avLst/>
          </a:prstGeom>
        </p:spPr>
      </p:pic>
      <p:pic>
        <p:nvPicPr>
          <p:cNvPr id="66" name="Picture 65">
            <a:extLst>
              <a:ext uri="{FF2B5EF4-FFF2-40B4-BE49-F238E27FC236}">
                <a16:creationId xmlns:a16="http://schemas.microsoft.com/office/drawing/2014/main" id="{8B5E800E-60D7-4884-862B-A1445980D526}"/>
              </a:ext>
            </a:extLst>
          </p:cNvPr>
          <p:cNvPicPr>
            <a:picLocks noChangeAspect="1"/>
          </p:cNvPicPr>
          <p:nvPr>
            <p:custDataLst>
              <p:tags r:id="rId17"/>
            </p:custDataLst>
          </p:nvPr>
        </p:nvPicPr>
        <p:blipFill rotWithShape="1">
          <a:blip r:embed="rId26" cstate="hqprint">
            <a:extLst>
              <a:ext uri="{28A0092B-C50C-407E-A947-70E740481C1C}">
                <a14:useLocalDpi xmlns:a14="http://schemas.microsoft.com/office/drawing/2010/main"/>
              </a:ext>
            </a:extLst>
          </a:blip>
          <a:srcRect/>
          <a:stretch/>
        </p:blipFill>
        <p:spPr>
          <a:xfrm>
            <a:off x="7366056" y="3434515"/>
            <a:ext cx="749771" cy="919406"/>
          </a:xfrm>
          <a:prstGeom prst="rect">
            <a:avLst/>
          </a:prstGeom>
        </p:spPr>
      </p:pic>
      <p:pic>
        <p:nvPicPr>
          <p:cNvPr id="67" name="Picture 66">
            <a:extLst>
              <a:ext uri="{FF2B5EF4-FFF2-40B4-BE49-F238E27FC236}">
                <a16:creationId xmlns:a16="http://schemas.microsoft.com/office/drawing/2014/main" id="{D7B6A74A-B510-49CD-9B38-308241F529D0}"/>
              </a:ext>
            </a:extLst>
          </p:cNvPr>
          <p:cNvPicPr>
            <a:picLocks noChangeAspect="1"/>
          </p:cNvPicPr>
          <p:nvPr/>
        </p:nvPicPr>
        <p:blipFill rotWithShape="1">
          <a:blip r:embed="rId25"/>
          <a:srcRect l="53529" t="54946" b="26505"/>
          <a:stretch/>
        </p:blipFill>
        <p:spPr>
          <a:xfrm>
            <a:off x="8041475" y="3488733"/>
            <a:ext cx="2928150" cy="765599"/>
          </a:xfrm>
          <a:prstGeom prst="rect">
            <a:avLst/>
          </a:prstGeom>
        </p:spPr>
      </p:pic>
      <p:pic>
        <p:nvPicPr>
          <p:cNvPr id="68" name="Picture 67">
            <a:extLst>
              <a:ext uri="{FF2B5EF4-FFF2-40B4-BE49-F238E27FC236}">
                <a16:creationId xmlns:a16="http://schemas.microsoft.com/office/drawing/2014/main" id="{D15987B9-1F98-4824-A2D3-A214D29E3341}"/>
              </a:ext>
            </a:extLst>
          </p:cNvPr>
          <p:cNvPicPr>
            <a:picLocks noChangeAspect="1"/>
          </p:cNvPicPr>
          <p:nvPr/>
        </p:nvPicPr>
        <p:blipFill>
          <a:blip r:embed="rId28"/>
          <a:stretch>
            <a:fillRect/>
          </a:stretch>
        </p:blipFill>
        <p:spPr>
          <a:xfrm>
            <a:off x="4710691" y="1380423"/>
            <a:ext cx="1952195" cy="1228348"/>
          </a:xfrm>
          <a:prstGeom prst="rect">
            <a:avLst/>
          </a:prstGeom>
        </p:spPr>
      </p:pic>
      <p:sp>
        <p:nvSpPr>
          <p:cNvPr id="69" name="TextBox 68">
            <a:extLst>
              <a:ext uri="{FF2B5EF4-FFF2-40B4-BE49-F238E27FC236}">
                <a16:creationId xmlns:a16="http://schemas.microsoft.com/office/drawing/2014/main" id="{11225EA3-D838-4444-9969-A9F8DE85FB03}"/>
              </a:ext>
            </a:extLst>
          </p:cNvPr>
          <p:cNvSpPr txBox="1"/>
          <p:nvPr/>
        </p:nvSpPr>
        <p:spPr>
          <a:xfrm>
            <a:off x="7443076" y="870289"/>
            <a:ext cx="997528" cy="410733"/>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err="1">
                <a:ln>
                  <a:noFill/>
                </a:ln>
                <a:solidFill>
                  <a:srgbClr val="000000"/>
                </a:solidFill>
                <a:effectLst/>
                <a:uLnTx/>
                <a:uFillTx/>
              </a:rPr>
              <a:t>Up</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to</a:t>
            </a:r>
            <a:r>
              <a:rPr kumimoji="0" lang="tr-TR" sz="800" b="0" i="0" u="none" strike="noStrike" kern="0" cap="none" spc="0" normalizeH="0" baseline="0" noProof="0" dirty="0">
                <a:ln>
                  <a:noFill/>
                </a:ln>
                <a:solidFill>
                  <a:srgbClr val="000000"/>
                </a:solidFill>
                <a:effectLst/>
                <a:uLnTx/>
                <a:uFillTx/>
              </a:rPr>
              <a:t> </a:t>
            </a:r>
          </a:p>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8 </a:t>
            </a:r>
            <a:r>
              <a:rPr kumimoji="0" lang="tr-TR" sz="800" b="0" i="0" u="none" strike="noStrike" kern="0" cap="none" spc="0" normalizeH="0" baseline="0" noProof="0" dirty="0" err="1">
                <a:ln>
                  <a:noFill/>
                </a:ln>
                <a:solidFill>
                  <a:srgbClr val="000000"/>
                </a:solidFill>
                <a:effectLst/>
                <a:uLnTx/>
                <a:uFillTx/>
              </a:rPr>
              <a:t>refrigerant</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systems</a:t>
            </a:r>
            <a:r>
              <a:rPr kumimoji="0" lang="tr-TR" sz="800" b="0" i="0" u="none" strike="noStrike" kern="0" cap="none" spc="0" normalizeH="0" baseline="0" noProof="0" dirty="0">
                <a:ln>
                  <a:noFill/>
                </a:ln>
                <a:solidFill>
                  <a:srgbClr val="000000"/>
                </a:solidFill>
                <a:effectLst/>
                <a:uLnTx/>
                <a:uFillTx/>
              </a:rPr>
              <a:t> </a:t>
            </a:r>
            <a:endParaRPr kumimoji="0" lang="en-US" sz="800" b="0" i="0" u="none" strike="noStrike" kern="0" cap="none" spc="0" normalizeH="0" baseline="0" noProof="0" dirty="0">
              <a:ln>
                <a:noFill/>
              </a:ln>
              <a:solidFill>
                <a:srgbClr val="000000"/>
              </a:solidFill>
              <a:effectLst/>
              <a:uLnTx/>
              <a:uFillTx/>
            </a:endParaRPr>
          </a:p>
        </p:txBody>
      </p:sp>
      <p:sp>
        <p:nvSpPr>
          <p:cNvPr id="70" name="TextBox 69">
            <a:extLst>
              <a:ext uri="{FF2B5EF4-FFF2-40B4-BE49-F238E27FC236}">
                <a16:creationId xmlns:a16="http://schemas.microsoft.com/office/drawing/2014/main" id="{D61396DB-F433-4012-B92E-8979C919ED5B}"/>
              </a:ext>
            </a:extLst>
          </p:cNvPr>
          <p:cNvSpPr txBox="1"/>
          <p:nvPr/>
        </p:nvSpPr>
        <p:spPr>
          <a:xfrm>
            <a:off x="7443075" y="2014693"/>
            <a:ext cx="997529" cy="410733"/>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err="1">
                <a:ln>
                  <a:noFill/>
                </a:ln>
                <a:solidFill>
                  <a:srgbClr val="000000"/>
                </a:solidFill>
                <a:effectLst/>
                <a:uLnTx/>
                <a:uFillTx/>
              </a:rPr>
              <a:t>Up</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to</a:t>
            </a:r>
            <a:r>
              <a:rPr kumimoji="0" lang="tr-TR" sz="800" b="0" i="0" u="none" strike="noStrike" kern="0" cap="none" spc="0" normalizeH="0" baseline="0" noProof="0" dirty="0">
                <a:ln>
                  <a:noFill/>
                </a:ln>
                <a:solidFill>
                  <a:srgbClr val="000000"/>
                </a:solidFill>
                <a:effectLst/>
                <a:uLnTx/>
                <a:uFillTx/>
              </a:rPr>
              <a:t> </a:t>
            </a:r>
          </a:p>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8 </a:t>
            </a:r>
            <a:r>
              <a:rPr kumimoji="0" lang="tr-TR" sz="800" b="0" i="0" u="none" strike="noStrike" kern="0" cap="none" spc="0" normalizeH="0" baseline="0" noProof="0" dirty="0" err="1">
                <a:ln>
                  <a:noFill/>
                </a:ln>
                <a:solidFill>
                  <a:srgbClr val="000000"/>
                </a:solidFill>
                <a:effectLst/>
                <a:uLnTx/>
                <a:uFillTx/>
              </a:rPr>
              <a:t>refrigerant</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systems</a:t>
            </a:r>
            <a:r>
              <a:rPr kumimoji="0" lang="tr-TR" sz="800" b="0" i="0" u="none" strike="noStrike" kern="0" cap="none" spc="0" normalizeH="0" baseline="0" noProof="0" dirty="0">
                <a:ln>
                  <a:noFill/>
                </a:ln>
                <a:solidFill>
                  <a:srgbClr val="000000"/>
                </a:solidFill>
                <a:effectLst/>
                <a:uLnTx/>
                <a:uFillTx/>
              </a:rPr>
              <a:t> </a:t>
            </a:r>
            <a:endParaRPr kumimoji="0" lang="en-US" sz="800" b="0" i="0" u="none" strike="noStrike" kern="0" cap="none" spc="0" normalizeH="0" baseline="0" noProof="0" dirty="0">
              <a:ln>
                <a:noFill/>
              </a:ln>
              <a:solidFill>
                <a:srgbClr val="000000"/>
              </a:solidFill>
              <a:effectLst/>
              <a:uLnTx/>
              <a:uFillTx/>
            </a:endParaRPr>
          </a:p>
        </p:txBody>
      </p:sp>
      <p:cxnSp>
        <p:nvCxnSpPr>
          <p:cNvPr id="71" name="Elbow Connector 23">
            <a:extLst>
              <a:ext uri="{FF2B5EF4-FFF2-40B4-BE49-F238E27FC236}">
                <a16:creationId xmlns:a16="http://schemas.microsoft.com/office/drawing/2014/main" id="{76D2AEE4-CB4F-4074-A11D-18D5A83D2267}"/>
              </a:ext>
            </a:extLst>
          </p:cNvPr>
          <p:cNvCxnSpPr>
            <a:endCxn id="64" idx="1"/>
          </p:cNvCxnSpPr>
          <p:nvPr/>
        </p:nvCxnSpPr>
        <p:spPr>
          <a:xfrm flipV="1">
            <a:off x="6211281" y="1619154"/>
            <a:ext cx="1172478" cy="1084031"/>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2E32BFB-0E62-4CC6-BEEB-BCA5585D3CF5}"/>
              </a:ext>
            </a:extLst>
          </p:cNvPr>
          <p:cNvCxnSpPr/>
          <p:nvPr/>
        </p:nvCxnSpPr>
        <p:spPr>
          <a:xfrm flipV="1">
            <a:off x="6211281" y="2548471"/>
            <a:ext cx="0" cy="154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3C3AFF0-9394-4BEC-9C5E-2CFCFB31E7F0}"/>
              </a:ext>
            </a:extLst>
          </p:cNvPr>
          <p:cNvCxnSpPr/>
          <p:nvPr/>
        </p:nvCxnSpPr>
        <p:spPr>
          <a:xfrm flipH="1" flipV="1">
            <a:off x="5853169" y="2782072"/>
            <a:ext cx="1512887" cy="16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E8309C9-9838-4FA3-8C07-0AE7920F8B5D}"/>
              </a:ext>
            </a:extLst>
          </p:cNvPr>
          <p:cNvCxnSpPr/>
          <p:nvPr/>
        </p:nvCxnSpPr>
        <p:spPr>
          <a:xfrm flipV="1">
            <a:off x="5853169" y="2534480"/>
            <a:ext cx="1260" cy="2429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262515F7-1C00-471A-B513-9C0D0B5829DD}"/>
              </a:ext>
            </a:extLst>
          </p:cNvPr>
          <p:cNvPicPr>
            <a:picLocks noChangeAspect="1"/>
          </p:cNvPicPr>
          <p:nvPr>
            <p:custDataLst>
              <p:tags r:id="rId18"/>
            </p:custDataLst>
          </p:nvPr>
        </p:nvPicPr>
        <p:blipFill rotWithShape="1">
          <a:blip r:embed="rId26" cstate="hqprint">
            <a:extLst>
              <a:ext uri="{28A0092B-C50C-407E-A947-70E740481C1C}">
                <a14:useLocalDpi xmlns:a14="http://schemas.microsoft.com/office/drawing/2010/main"/>
              </a:ext>
            </a:extLst>
          </a:blip>
          <a:srcRect/>
          <a:stretch/>
        </p:blipFill>
        <p:spPr>
          <a:xfrm>
            <a:off x="7366056" y="4653093"/>
            <a:ext cx="749771" cy="919406"/>
          </a:xfrm>
          <a:prstGeom prst="rect">
            <a:avLst/>
          </a:prstGeom>
        </p:spPr>
      </p:pic>
      <p:pic>
        <p:nvPicPr>
          <p:cNvPr id="76" name="Picture 75">
            <a:extLst>
              <a:ext uri="{FF2B5EF4-FFF2-40B4-BE49-F238E27FC236}">
                <a16:creationId xmlns:a16="http://schemas.microsoft.com/office/drawing/2014/main" id="{88CC4182-0123-4B85-A416-C26FFB4173C6}"/>
              </a:ext>
            </a:extLst>
          </p:cNvPr>
          <p:cNvPicPr>
            <a:picLocks noChangeAspect="1"/>
          </p:cNvPicPr>
          <p:nvPr/>
        </p:nvPicPr>
        <p:blipFill rotWithShape="1">
          <a:blip r:embed="rId25"/>
          <a:srcRect l="53529" t="54946" b="26505"/>
          <a:stretch/>
        </p:blipFill>
        <p:spPr>
          <a:xfrm>
            <a:off x="8041475" y="4706730"/>
            <a:ext cx="2928150" cy="765599"/>
          </a:xfrm>
          <a:prstGeom prst="rect">
            <a:avLst/>
          </a:prstGeom>
        </p:spPr>
      </p:pic>
      <p:cxnSp>
        <p:nvCxnSpPr>
          <p:cNvPr id="77" name="Straight Connector 76">
            <a:extLst>
              <a:ext uri="{FF2B5EF4-FFF2-40B4-BE49-F238E27FC236}">
                <a16:creationId xmlns:a16="http://schemas.microsoft.com/office/drawing/2014/main" id="{7787DBCC-9598-468C-B53D-0672026DF729}"/>
              </a:ext>
            </a:extLst>
          </p:cNvPr>
          <p:cNvCxnSpPr/>
          <p:nvPr/>
        </p:nvCxnSpPr>
        <p:spPr>
          <a:xfrm flipH="1" flipV="1">
            <a:off x="5515461" y="2520928"/>
            <a:ext cx="19947" cy="1387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3A5A40-C826-4393-A125-798D9F5E833F}"/>
              </a:ext>
            </a:extLst>
          </p:cNvPr>
          <p:cNvCxnSpPr>
            <a:stCxn id="66" idx="1"/>
          </p:cNvCxnSpPr>
          <p:nvPr/>
        </p:nvCxnSpPr>
        <p:spPr>
          <a:xfrm flipH="1">
            <a:off x="5535408" y="3894218"/>
            <a:ext cx="1830648" cy="13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Elbow Connector 58391">
            <a:extLst>
              <a:ext uri="{FF2B5EF4-FFF2-40B4-BE49-F238E27FC236}">
                <a16:creationId xmlns:a16="http://schemas.microsoft.com/office/drawing/2014/main" id="{57E35E85-F630-433E-AE5D-94BDEB189999}"/>
              </a:ext>
            </a:extLst>
          </p:cNvPr>
          <p:cNvCxnSpPr>
            <a:endCxn id="75" idx="1"/>
          </p:cNvCxnSpPr>
          <p:nvPr/>
        </p:nvCxnSpPr>
        <p:spPr>
          <a:xfrm rot="16200000" flipH="1">
            <a:off x="4992137" y="2738877"/>
            <a:ext cx="2549212" cy="2198625"/>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1A1A6CE3-1A47-47F5-91E7-D8908768722A}"/>
              </a:ext>
            </a:extLst>
          </p:cNvPr>
          <p:cNvSpPr txBox="1"/>
          <p:nvPr/>
        </p:nvSpPr>
        <p:spPr>
          <a:xfrm>
            <a:off x="7366056" y="3162922"/>
            <a:ext cx="997529" cy="410733"/>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err="1">
                <a:ln>
                  <a:noFill/>
                </a:ln>
                <a:solidFill>
                  <a:srgbClr val="000000"/>
                </a:solidFill>
                <a:effectLst/>
                <a:uLnTx/>
                <a:uFillTx/>
              </a:rPr>
              <a:t>Up</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to</a:t>
            </a:r>
            <a:r>
              <a:rPr kumimoji="0" lang="tr-TR" sz="800" b="0" i="0" u="none" strike="noStrike" kern="0" cap="none" spc="0" normalizeH="0" baseline="0" noProof="0" dirty="0">
                <a:ln>
                  <a:noFill/>
                </a:ln>
                <a:solidFill>
                  <a:srgbClr val="000000"/>
                </a:solidFill>
                <a:effectLst/>
                <a:uLnTx/>
                <a:uFillTx/>
              </a:rPr>
              <a:t> </a:t>
            </a:r>
          </a:p>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8 </a:t>
            </a:r>
            <a:r>
              <a:rPr kumimoji="0" lang="tr-TR" sz="800" b="0" i="0" u="none" strike="noStrike" kern="0" cap="none" spc="0" normalizeH="0" baseline="0" noProof="0" dirty="0" err="1">
                <a:ln>
                  <a:noFill/>
                </a:ln>
                <a:solidFill>
                  <a:srgbClr val="000000"/>
                </a:solidFill>
                <a:effectLst/>
                <a:uLnTx/>
                <a:uFillTx/>
              </a:rPr>
              <a:t>refrigerant</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systems</a:t>
            </a:r>
            <a:r>
              <a:rPr kumimoji="0" lang="tr-TR" sz="800" b="0" i="0" u="none" strike="noStrike" kern="0" cap="none" spc="0" normalizeH="0" baseline="0" noProof="0" dirty="0">
                <a:ln>
                  <a:noFill/>
                </a:ln>
                <a:solidFill>
                  <a:srgbClr val="000000"/>
                </a:solidFill>
                <a:effectLst/>
                <a:uLnTx/>
                <a:uFillTx/>
              </a:rPr>
              <a:t> </a:t>
            </a:r>
            <a:endParaRPr kumimoji="0" lang="en-US" sz="800" b="0" i="0" u="none" strike="noStrike" kern="0" cap="none" spc="0" normalizeH="0" baseline="0" noProof="0" dirty="0">
              <a:ln>
                <a:noFill/>
              </a:ln>
              <a:solidFill>
                <a:srgbClr val="000000"/>
              </a:solidFill>
              <a:effectLst/>
              <a:uLnTx/>
              <a:uFillTx/>
            </a:endParaRPr>
          </a:p>
        </p:txBody>
      </p:sp>
      <p:sp>
        <p:nvSpPr>
          <p:cNvPr id="106" name="TextBox 105">
            <a:extLst>
              <a:ext uri="{FF2B5EF4-FFF2-40B4-BE49-F238E27FC236}">
                <a16:creationId xmlns:a16="http://schemas.microsoft.com/office/drawing/2014/main" id="{95692275-1E9D-4568-B657-6655DB564AAD}"/>
              </a:ext>
            </a:extLst>
          </p:cNvPr>
          <p:cNvSpPr txBox="1"/>
          <p:nvPr/>
        </p:nvSpPr>
        <p:spPr>
          <a:xfrm>
            <a:off x="7366056" y="4388813"/>
            <a:ext cx="997529" cy="410733"/>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err="1">
                <a:ln>
                  <a:noFill/>
                </a:ln>
                <a:solidFill>
                  <a:srgbClr val="000000"/>
                </a:solidFill>
                <a:effectLst/>
                <a:uLnTx/>
                <a:uFillTx/>
              </a:rPr>
              <a:t>Up</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to</a:t>
            </a:r>
            <a:r>
              <a:rPr kumimoji="0" lang="tr-TR" sz="800" b="0" i="0" u="none" strike="noStrike" kern="0" cap="none" spc="0" normalizeH="0" baseline="0" noProof="0" dirty="0">
                <a:ln>
                  <a:noFill/>
                </a:ln>
                <a:solidFill>
                  <a:srgbClr val="000000"/>
                </a:solidFill>
                <a:effectLst/>
                <a:uLnTx/>
                <a:uFillTx/>
              </a:rPr>
              <a:t> </a:t>
            </a:r>
          </a:p>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8 </a:t>
            </a:r>
            <a:r>
              <a:rPr kumimoji="0" lang="tr-TR" sz="800" b="0" i="0" u="none" strike="noStrike" kern="0" cap="none" spc="0" normalizeH="0" baseline="0" noProof="0" dirty="0" err="1">
                <a:ln>
                  <a:noFill/>
                </a:ln>
                <a:solidFill>
                  <a:srgbClr val="000000"/>
                </a:solidFill>
                <a:effectLst/>
                <a:uLnTx/>
                <a:uFillTx/>
              </a:rPr>
              <a:t>refrigerant</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systems</a:t>
            </a:r>
            <a:r>
              <a:rPr kumimoji="0" lang="tr-TR" sz="800" b="0" i="0" u="none" strike="noStrike" kern="0" cap="none" spc="0" normalizeH="0" baseline="0" noProof="0" dirty="0">
                <a:ln>
                  <a:noFill/>
                </a:ln>
                <a:solidFill>
                  <a:srgbClr val="000000"/>
                </a:solidFill>
                <a:effectLst/>
                <a:uLnTx/>
                <a:uFillTx/>
              </a:rPr>
              <a:t> </a:t>
            </a:r>
            <a:endParaRPr kumimoji="0" lang="en-US" sz="800" b="0" i="0" u="none" strike="noStrike" kern="0" cap="none" spc="0" normalizeH="0" baseline="0" noProof="0" dirty="0">
              <a:ln>
                <a:noFill/>
              </a:ln>
              <a:solidFill>
                <a:srgbClr val="000000"/>
              </a:solidFill>
              <a:effectLst/>
              <a:uLnTx/>
              <a:uFillTx/>
            </a:endParaRPr>
          </a:p>
        </p:txBody>
      </p:sp>
      <p:cxnSp>
        <p:nvCxnSpPr>
          <p:cNvPr id="107" name="Elbow Connector 58398">
            <a:extLst>
              <a:ext uri="{FF2B5EF4-FFF2-40B4-BE49-F238E27FC236}">
                <a16:creationId xmlns:a16="http://schemas.microsoft.com/office/drawing/2014/main" id="{201843C4-B132-413C-B816-E108BBB7A8CE}"/>
              </a:ext>
            </a:extLst>
          </p:cNvPr>
          <p:cNvCxnSpPr>
            <a:stCxn id="61" idx="0"/>
            <a:endCxn id="68" idx="0"/>
          </p:cNvCxnSpPr>
          <p:nvPr/>
        </p:nvCxnSpPr>
        <p:spPr>
          <a:xfrm rot="5400000" flipH="1" flipV="1">
            <a:off x="4066747" y="1797485"/>
            <a:ext cx="2037104" cy="1202980"/>
          </a:xfrm>
          <a:prstGeom prst="bentConnector3">
            <a:avLst>
              <a:gd name="adj1" fmla="val 111222"/>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08" name="Text Box 23">
            <a:extLst>
              <a:ext uri="{FF2B5EF4-FFF2-40B4-BE49-F238E27FC236}">
                <a16:creationId xmlns:a16="http://schemas.microsoft.com/office/drawing/2014/main" id="{8F693A4C-FE3D-4E12-8B5E-41588699F3A4}"/>
              </a:ext>
            </a:extLst>
          </p:cNvPr>
          <p:cNvSpPr txBox="1">
            <a:spLocks noChangeArrowheads="1"/>
          </p:cNvSpPr>
          <p:nvPr>
            <p:custDataLst>
              <p:tags r:id="rId19"/>
            </p:custDataLst>
          </p:nvPr>
        </p:nvSpPr>
        <p:spPr bwMode="auto">
          <a:xfrm>
            <a:off x="143829" y="1424940"/>
            <a:ext cx="3538432" cy="2853060"/>
          </a:xfrm>
          <a:prstGeom prst="rect">
            <a:avLst/>
          </a:prstGeom>
          <a:noFill/>
          <a:ln w="9525" algn="ctr">
            <a:noFill/>
            <a:miter lim="800000"/>
            <a:headEnd/>
            <a:tailEnd/>
          </a:ln>
          <a:effectLst/>
        </p:spPr>
        <p:txBody>
          <a:bodyPr wrap="square" lIns="82268" tIns="41134" rIns="82268" bIns="41134">
            <a:spAutoFit/>
          </a:bodyPr>
          <a:lstStyle/>
          <a:p>
            <a:pPr>
              <a:lnSpc>
                <a:spcPct val="150000"/>
              </a:lnSpc>
            </a:pPr>
            <a:r>
              <a:rPr lang="tr-TR" altLang="zh-CN" sz="1200" dirty="0">
                <a:latin typeface="+mj-lt"/>
                <a:cs typeface="Arial" charset="0"/>
              </a:rPr>
              <a:t>Port </a:t>
            </a:r>
            <a:r>
              <a:rPr lang="tr-TR" altLang="zh-CN" sz="1200" dirty="0" err="1">
                <a:latin typeface="+mj-lt"/>
                <a:cs typeface="Arial" charset="0"/>
              </a:rPr>
              <a:t>quantity</a:t>
            </a:r>
            <a:r>
              <a:rPr lang="tr-TR" altLang="zh-CN" sz="1200" dirty="0">
                <a:latin typeface="+mj-lt"/>
                <a:cs typeface="Arial" charset="0"/>
              </a:rPr>
              <a:t>: 4 </a:t>
            </a:r>
          </a:p>
          <a:p>
            <a:pPr>
              <a:lnSpc>
                <a:spcPct val="150000"/>
              </a:lnSpc>
            </a:pPr>
            <a:r>
              <a:rPr lang="tr-TR" altLang="zh-CN" sz="1200" dirty="0">
                <a:latin typeface="+mj-lt"/>
                <a:cs typeface="Arial" charset="0"/>
              </a:rPr>
              <a:t>Max IDU per port: </a:t>
            </a:r>
            <a:r>
              <a:rPr lang="en-US" altLang="zh-CN" sz="1200" dirty="0">
                <a:latin typeface="+mj-lt"/>
                <a:cs typeface="Arial" charset="0"/>
              </a:rPr>
              <a:t>64</a:t>
            </a:r>
            <a:r>
              <a:rPr lang="zh-CN" altLang="en-US" sz="1200" dirty="0">
                <a:latin typeface="+mj-lt"/>
                <a:cs typeface="Arial" charset="0"/>
              </a:rPr>
              <a:t> </a:t>
            </a:r>
            <a:endParaRPr lang="en-US" altLang="zh-CN" sz="1200" dirty="0">
              <a:latin typeface="+mj-lt"/>
              <a:cs typeface="Arial" charset="0"/>
            </a:endParaRPr>
          </a:p>
          <a:p>
            <a:pPr>
              <a:lnSpc>
                <a:spcPct val="150000"/>
              </a:lnSpc>
            </a:pPr>
            <a:r>
              <a:rPr lang="tr-TR" altLang="zh-CN" sz="1200" dirty="0">
                <a:latin typeface="+mj-lt"/>
                <a:cs typeface="Arial" charset="0"/>
              </a:rPr>
              <a:t>Max </a:t>
            </a:r>
            <a:r>
              <a:rPr lang="en-US" altLang="zh-CN" sz="1200" dirty="0">
                <a:latin typeface="+mj-lt"/>
                <a:cs typeface="Arial" charset="0"/>
              </a:rPr>
              <a:t>O</a:t>
            </a:r>
            <a:r>
              <a:rPr lang="tr-TR" altLang="zh-CN" sz="1200" dirty="0">
                <a:latin typeface="+mj-lt"/>
                <a:cs typeface="Arial" charset="0"/>
              </a:rPr>
              <a:t>DU per port: </a:t>
            </a:r>
            <a:r>
              <a:rPr lang="en-US" altLang="zh-CN" sz="1200" dirty="0">
                <a:latin typeface="+mj-lt"/>
                <a:cs typeface="Arial" charset="0"/>
              </a:rPr>
              <a:t>24</a:t>
            </a:r>
            <a:r>
              <a:rPr lang="zh-CN" altLang="en-US" sz="1200" dirty="0">
                <a:latin typeface="+mj-lt"/>
                <a:cs typeface="Arial" charset="0"/>
              </a:rPr>
              <a:t> </a:t>
            </a:r>
            <a:endParaRPr lang="tr-TR" altLang="zh-CN" sz="1200" dirty="0">
              <a:latin typeface="+mj-lt"/>
              <a:cs typeface="Arial" charset="0"/>
            </a:endParaRPr>
          </a:p>
          <a:p>
            <a:pPr>
              <a:lnSpc>
                <a:spcPct val="150000"/>
              </a:lnSpc>
            </a:pPr>
            <a:r>
              <a:rPr lang="tr-TR" altLang="zh-CN" sz="1200" dirty="0">
                <a:latin typeface="+mj-lt"/>
                <a:cs typeface="Arial" charset="0"/>
              </a:rPr>
              <a:t>(</a:t>
            </a:r>
            <a:r>
              <a:rPr lang="en-US" altLang="zh-CN" sz="1200" dirty="0">
                <a:latin typeface="+mj-lt"/>
                <a:cs typeface="Arial" charset="0"/>
              </a:rPr>
              <a:t>one port up to 8 system</a:t>
            </a:r>
            <a:r>
              <a:rPr lang="tr-TR" altLang="zh-CN" sz="1200" dirty="0">
                <a:latin typeface="+mj-lt"/>
                <a:cs typeface="Arial" charset="0"/>
              </a:rPr>
              <a:t>s)</a:t>
            </a:r>
          </a:p>
          <a:p>
            <a:pPr>
              <a:lnSpc>
                <a:spcPct val="150000"/>
              </a:lnSpc>
            </a:pPr>
            <a:r>
              <a:rPr lang="tr-TR" altLang="zh-CN" sz="1200" dirty="0">
                <a:latin typeface="+mj-lt"/>
                <a:cs typeface="Arial" charset="0"/>
              </a:rPr>
              <a:t>Max IDU per gateway: 256</a:t>
            </a:r>
            <a:r>
              <a:rPr lang="zh-CN" altLang="en-US" sz="1200" dirty="0">
                <a:latin typeface="+mj-lt"/>
                <a:cs typeface="Arial" charset="0"/>
              </a:rPr>
              <a:t> </a:t>
            </a:r>
            <a:endParaRPr lang="tr-TR" altLang="zh-CN" sz="1200" dirty="0">
              <a:latin typeface="+mj-lt"/>
              <a:cs typeface="Arial" charset="0"/>
            </a:endParaRPr>
          </a:p>
          <a:p>
            <a:pPr>
              <a:lnSpc>
                <a:spcPct val="150000"/>
              </a:lnSpc>
            </a:pPr>
            <a:r>
              <a:rPr lang="tr-TR" altLang="zh-CN" sz="1200" dirty="0">
                <a:latin typeface="+mj-lt"/>
                <a:cs typeface="Arial" charset="0"/>
              </a:rPr>
              <a:t>(</a:t>
            </a:r>
            <a:r>
              <a:rPr lang="en-US" altLang="zh-CN" sz="1200" dirty="0">
                <a:latin typeface="+mj-lt"/>
                <a:cs typeface="Arial" charset="0"/>
              </a:rPr>
              <a:t>one port up to 8 systems</a:t>
            </a:r>
            <a:r>
              <a:rPr lang="tr-TR" altLang="zh-CN" sz="1200" dirty="0">
                <a:latin typeface="+mj-lt"/>
                <a:cs typeface="Arial" charset="0"/>
              </a:rPr>
              <a:t>)</a:t>
            </a:r>
            <a:endParaRPr lang="en-US" altLang="zh-CN" sz="1200" dirty="0">
              <a:latin typeface="+mj-lt"/>
              <a:cs typeface="Arial" charset="0"/>
            </a:endParaRPr>
          </a:p>
          <a:p>
            <a:pPr>
              <a:lnSpc>
                <a:spcPct val="150000"/>
              </a:lnSpc>
            </a:pPr>
            <a:r>
              <a:rPr lang="tr-TR" altLang="zh-CN" sz="1200" dirty="0">
                <a:latin typeface="+mj-lt"/>
                <a:cs typeface="Arial" charset="0"/>
              </a:rPr>
              <a:t>Max </a:t>
            </a:r>
            <a:r>
              <a:rPr lang="en-US" altLang="zh-CN" sz="1200" dirty="0">
                <a:latin typeface="+mj-lt"/>
                <a:cs typeface="Arial" charset="0"/>
              </a:rPr>
              <a:t>O</a:t>
            </a:r>
            <a:r>
              <a:rPr lang="tr-TR" altLang="zh-CN" sz="1200" dirty="0">
                <a:latin typeface="+mj-lt"/>
                <a:cs typeface="Arial" charset="0"/>
              </a:rPr>
              <a:t>D</a:t>
            </a:r>
            <a:r>
              <a:rPr lang="en-US" altLang="zh-CN" sz="1200" dirty="0">
                <a:latin typeface="+mj-lt"/>
                <a:cs typeface="Arial" charset="0"/>
              </a:rPr>
              <a:t>U</a:t>
            </a:r>
            <a:r>
              <a:rPr lang="tr-TR" altLang="zh-CN" sz="1200" dirty="0">
                <a:latin typeface="+mj-lt"/>
                <a:cs typeface="Arial" charset="0"/>
              </a:rPr>
              <a:t> per gateway: </a:t>
            </a:r>
            <a:r>
              <a:rPr lang="en-US" altLang="zh-CN" sz="1200" dirty="0">
                <a:latin typeface="+mj-lt"/>
                <a:cs typeface="Arial" charset="0"/>
              </a:rPr>
              <a:t>96</a:t>
            </a:r>
            <a:r>
              <a:rPr lang="zh-CN" altLang="en-US" sz="1200" dirty="0">
                <a:latin typeface="+mj-lt"/>
                <a:cs typeface="Arial" charset="0"/>
              </a:rPr>
              <a:t> </a:t>
            </a:r>
            <a:endParaRPr lang="tr-TR" altLang="zh-CN" sz="1200" dirty="0">
              <a:latin typeface="+mj-lt"/>
              <a:cs typeface="Arial" charset="0"/>
            </a:endParaRPr>
          </a:p>
          <a:p>
            <a:pPr>
              <a:lnSpc>
                <a:spcPct val="150000"/>
              </a:lnSpc>
            </a:pPr>
            <a:r>
              <a:rPr lang="tr-TR" altLang="zh-CN" sz="1200" dirty="0">
                <a:latin typeface="+mj-lt"/>
                <a:cs typeface="Arial" charset="0"/>
              </a:rPr>
              <a:t>(</a:t>
            </a:r>
            <a:r>
              <a:rPr lang="en-US" altLang="zh-CN" sz="1200" dirty="0">
                <a:latin typeface="+mj-lt"/>
                <a:cs typeface="Arial" charset="0"/>
              </a:rPr>
              <a:t>one port up to 8 systems</a:t>
            </a:r>
            <a:r>
              <a:rPr lang="tr-TR" altLang="zh-CN" sz="1200" dirty="0">
                <a:latin typeface="+mj-lt"/>
                <a:cs typeface="Arial" charset="0"/>
              </a:rPr>
              <a:t>)</a:t>
            </a:r>
          </a:p>
          <a:p>
            <a:pPr>
              <a:lnSpc>
                <a:spcPct val="150000"/>
              </a:lnSpc>
            </a:pPr>
            <a:r>
              <a:rPr lang="tr-TR" altLang="zh-CN" sz="1200" dirty="0">
                <a:latin typeface="+mj-lt"/>
                <a:cs typeface="Arial" charset="0"/>
              </a:rPr>
              <a:t>Max system per gateway:  </a:t>
            </a:r>
            <a:r>
              <a:rPr lang="en-US" altLang="zh-CN" sz="1200" dirty="0">
                <a:latin typeface="+mj-lt"/>
                <a:cs typeface="Arial" charset="0"/>
              </a:rPr>
              <a:t>32</a:t>
            </a:r>
            <a:r>
              <a:rPr lang="tr-TR" altLang="zh-CN" sz="1200" dirty="0">
                <a:latin typeface="+mj-lt"/>
                <a:cs typeface="Arial" charset="0"/>
              </a:rPr>
              <a:t> </a:t>
            </a:r>
          </a:p>
          <a:p>
            <a:pPr>
              <a:lnSpc>
                <a:spcPct val="150000"/>
              </a:lnSpc>
            </a:pPr>
            <a:r>
              <a:rPr lang="tr-TR" altLang="zh-CN" sz="1200" dirty="0">
                <a:latin typeface="+mj-lt"/>
                <a:cs typeface="Arial" charset="0"/>
              </a:rPr>
              <a:t>(o</a:t>
            </a:r>
            <a:r>
              <a:rPr lang="en-US" altLang="zh-CN" sz="1200" dirty="0">
                <a:latin typeface="+mj-lt"/>
                <a:cs typeface="Arial" charset="0"/>
              </a:rPr>
              <a:t>ne port up to 8 system</a:t>
            </a:r>
            <a:r>
              <a:rPr lang="tr-TR" altLang="zh-CN" sz="1200" dirty="0">
                <a:latin typeface="+mj-lt"/>
                <a:cs typeface="Arial" charset="0"/>
              </a:rPr>
              <a:t>s)</a:t>
            </a:r>
          </a:p>
        </p:txBody>
      </p:sp>
      <p:graphicFrame>
        <p:nvGraphicFramePr>
          <p:cNvPr id="109" name="Table 108">
            <a:extLst>
              <a:ext uri="{FF2B5EF4-FFF2-40B4-BE49-F238E27FC236}">
                <a16:creationId xmlns:a16="http://schemas.microsoft.com/office/drawing/2014/main" id="{5C330DB5-2962-4ED8-A638-3454C674038D}"/>
              </a:ext>
            </a:extLst>
          </p:cNvPr>
          <p:cNvGraphicFramePr>
            <a:graphicFrameLocks noGrp="1"/>
          </p:cNvGraphicFramePr>
          <p:nvPr/>
        </p:nvGraphicFramePr>
        <p:xfrm>
          <a:off x="104575" y="4986064"/>
          <a:ext cx="4946015" cy="575266"/>
        </p:xfrm>
        <a:graphic>
          <a:graphicData uri="http://schemas.openxmlformats.org/drawingml/2006/table">
            <a:tbl>
              <a:tblPr firstRow="1" firstCol="1" bandRow="1">
                <a:tableStyleId>{C083E6E3-FA7D-4D7B-A595-EF9225AFEA82}</a:tableStyleId>
              </a:tblPr>
              <a:tblGrid>
                <a:gridCol w="1075055">
                  <a:extLst>
                    <a:ext uri="{9D8B030D-6E8A-4147-A177-3AD203B41FA5}">
                      <a16:colId xmlns:a16="http://schemas.microsoft.com/office/drawing/2014/main" val="2789032329"/>
                    </a:ext>
                  </a:extLst>
                </a:gridCol>
                <a:gridCol w="990600">
                  <a:extLst>
                    <a:ext uri="{9D8B030D-6E8A-4147-A177-3AD203B41FA5}">
                      <a16:colId xmlns:a16="http://schemas.microsoft.com/office/drawing/2014/main" val="1558706538"/>
                    </a:ext>
                  </a:extLst>
                </a:gridCol>
                <a:gridCol w="1710055">
                  <a:extLst>
                    <a:ext uri="{9D8B030D-6E8A-4147-A177-3AD203B41FA5}">
                      <a16:colId xmlns:a16="http://schemas.microsoft.com/office/drawing/2014/main" val="3802140622"/>
                    </a:ext>
                  </a:extLst>
                </a:gridCol>
                <a:gridCol w="1170305">
                  <a:extLst>
                    <a:ext uri="{9D8B030D-6E8A-4147-A177-3AD203B41FA5}">
                      <a16:colId xmlns:a16="http://schemas.microsoft.com/office/drawing/2014/main" val="358490932"/>
                    </a:ext>
                  </a:extLst>
                </a:gridCol>
              </a:tblGrid>
              <a:tr h="291465">
                <a:tc>
                  <a:txBody>
                    <a:bodyPr/>
                    <a:lstStyle/>
                    <a:p>
                      <a:pPr>
                        <a:spcAft>
                          <a:spcPts val="0"/>
                        </a:spcAft>
                      </a:pPr>
                      <a:r>
                        <a:rPr lang="en-US" sz="1100">
                          <a:effectLst/>
                        </a:rPr>
                        <a:t>TTNR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Product Type</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a:effectLst/>
                        </a:rPr>
                        <a:t>Product Description</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a:effectLst/>
                        </a:rPr>
                        <a:t>EAN Number </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270286216"/>
                  </a:ext>
                </a:extLst>
              </a:tr>
              <a:tr h="239986">
                <a:tc>
                  <a:txBody>
                    <a:bodyPr/>
                    <a:lstStyle/>
                    <a:p>
                      <a:pPr>
                        <a:spcAft>
                          <a:spcPts val="0"/>
                        </a:spcAft>
                      </a:pPr>
                      <a:r>
                        <a:rPr lang="en-US" sz="1100" dirty="0">
                          <a:effectLst/>
                        </a:rPr>
                        <a:t>7-733-701-753</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ACC BAC-1</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a:effectLst/>
                        </a:rPr>
                        <a:t>Bacnet Gateway</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a:spcAft>
                          <a:spcPts val="0"/>
                        </a:spcAft>
                      </a:pPr>
                      <a:r>
                        <a:rPr lang="en-US" sz="1100" dirty="0">
                          <a:effectLst/>
                        </a:rPr>
                        <a:t>4062321359843</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696659211"/>
                  </a:ext>
                </a:extLst>
              </a:tr>
            </a:tbl>
          </a:graphicData>
        </a:graphic>
      </p:graphicFrame>
      <p:sp>
        <p:nvSpPr>
          <p:cNvPr id="110" name="TextBox 109">
            <a:extLst>
              <a:ext uri="{FF2B5EF4-FFF2-40B4-BE49-F238E27FC236}">
                <a16:creationId xmlns:a16="http://schemas.microsoft.com/office/drawing/2014/main" id="{3189D671-C7B4-4E23-B720-780BCAE13C3C}"/>
              </a:ext>
            </a:extLst>
          </p:cNvPr>
          <p:cNvSpPr txBox="1"/>
          <p:nvPr/>
        </p:nvSpPr>
        <p:spPr>
          <a:xfrm>
            <a:off x="5871861" y="1155314"/>
            <a:ext cx="1212698" cy="275540"/>
          </a:xfrm>
          <a:prstGeom prst="rect">
            <a:avLst/>
          </a:prstGeom>
          <a:noFill/>
        </p:spPr>
        <p:txBody>
          <a:bodyPr wrap="square" lIns="0" tIns="0" rIns="0" bIns="0" rtlCol="0">
            <a:noAutofit/>
          </a:bodyPr>
          <a:lstStyle/>
          <a:p>
            <a:pPr marR="0" defTabSz="914400" eaLnBrk="1" fontAlgn="auto" latinLnBrk="0" hangingPunct="1">
              <a:spcBef>
                <a:spcPts val="500"/>
              </a:spcBef>
              <a:spcAft>
                <a:spcPts val="0"/>
              </a:spcAft>
              <a:buClrTx/>
              <a:buSzTx/>
              <a:buFontTx/>
              <a:buNone/>
              <a:tabLst/>
            </a:pP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External</a:t>
            </a:r>
            <a:r>
              <a:rPr kumimoji="0" lang="tr-TR" sz="800" b="0" i="0" u="none" strike="noStrike" kern="0" cap="none" spc="0" normalizeH="0" baseline="0" noProof="0" dirty="0">
                <a:ln>
                  <a:noFill/>
                </a:ln>
                <a:solidFill>
                  <a:srgbClr val="000000"/>
                </a:solidFill>
                <a:effectLst/>
                <a:uLnTx/>
                <a:uFillTx/>
              </a:rPr>
              <a:t> </a:t>
            </a:r>
            <a:r>
              <a:rPr kumimoji="0" lang="tr-TR" sz="800" b="0" i="0" u="none" strike="noStrike" kern="0" cap="none" spc="0" normalizeH="0" baseline="0" noProof="0" dirty="0" err="1">
                <a:ln>
                  <a:noFill/>
                </a:ln>
                <a:solidFill>
                  <a:srgbClr val="000000"/>
                </a:solidFill>
                <a:effectLst/>
                <a:uLnTx/>
                <a:uFillTx/>
              </a:rPr>
              <a:t>power</a:t>
            </a:r>
            <a:r>
              <a:rPr kumimoji="0" lang="tr-TR" sz="800" b="0" i="0" u="none" strike="noStrike" kern="0" cap="none" spc="0" normalizeH="0" noProof="0" dirty="0">
                <a:ln>
                  <a:noFill/>
                </a:ln>
                <a:solidFill>
                  <a:srgbClr val="000000"/>
                </a:solidFill>
                <a:effectLst/>
                <a:uLnTx/>
                <a:uFillTx/>
              </a:rPr>
              <a:t> </a:t>
            </a:r>
            <a:r>
              <a:rPr kumimoji="0" lang="tr-TR" sz="800" b="0" i="0" u="none" strike="noStrike" kern="0" cap="none" spc="0" normalizeH="0" noProof="0" dirty="0" err="1">
                <a:ln>
                  <a:noFill/>
                </a:ln>
                <a:solidFill>
                  <a:srgbClr val="000000"/>
                </a:solidFill>
                <a:effectLst/>
                <a:uLnTx/>
                <a:uFillTx/>
              </a:rPr>
              <a:t>supply</a:t>
            </a:r>
            <a:endParaRPr kumimoji="0" lang="en-GB" sz="800" b="0" i="0" u="none" strike="noStrike" kern="0" cap="none" spc="0" normalizeH="0" baseline="0" noProof="0" dirty="0">
              <a:ln>
                <a:noFill/>
              </a:ln>
              <a:solidFill>
                <a:srgbClr val="000000"/>
              </a:solidFill>
              <a:effectLst/>
              <a:uLnTx/>
              <a:uFillTx/>
            </a:endParaRPr>
          </a:p>
        </p:txBody>
      </p:sp>
      <p:sp>
        <p:nvSpPr>
          <p:cNvPr id="5" name="Title 4">
            <a:extLst>
              <a:ext uri="{FF2B5EF4-FFF2-40B4-BE49-F238E27FC236}">
                <a16:creationId xmlns:a16="http://schemas.microsoft.com/office/drawing/2014/main" id="{6BFEBD19-9544-435F-BC33-5CDA718DB2E8}"/>
              </a:ext>
            </a:extLst>
          </p:cNvPr>
          <p:cNvSpPr>
            <a:spLocks noGrp="1"/>
          </p:cNvSpPr>
          <p:nvPr>
            <p:ph type="title"/>
          </p:nvPr>
        </p:nvSpPr>
        <p:spPr/>
        <p:txBody>
          <a:bodyPr/>
          <a:lstStyle/>
          <a:p>
            <a:r>
              <a:rPr lang="de-DE"/>
              <a:t>Wiring</a:t>
            </a:r>
            <a:endParaRPr lang="en-US"/>
          </a:p>
        </p:txBody>
      </p:sp>
      <p:sp>
        <p:nvSpPr>
          <p:cNvPr id="7" name="Content Placeholder 6">
            <a:extLst>
              <a:ext uri="{FF2B5EF4-FFF2-40B4-BE49-F238E27FC236}">
                <a16:creationId xmlns:a16="http://schemas.microsoft.com/office/drawing/2014/main" id="{7A3E8EDD-443F-451C-A912-F3799A6BCF71}"/>
              </a:ext>
            </a:extLst>
          </p:cNvPr>
          <p:cNvSpPr>
            <a:spLocks noGrp="1"/>
          </p:cNvSpPr>
          <p:nvPr>
            <p:ph idx="1"/>
          </p:nvPr>
        </p:nvSpPr>
        <p:spPr/>
        <p:txBody>
          <a:bodyPr/>
          <a:lstStyle/>
          <a:p>
            <a:r>
              <a:rPr lang="de-DE"/>
              <a:t>ACC-BAC -1  Bacnet Gateway</a:t>
            </a:r>
            <a:endParaRPr lang="en-US"/>
          </a:p>
          <a:p>
            <a:endParaRPr lang="en-US"/>
          </a:p>
        </p:txBody>
      </p:sp>
    </p:spTree>
    <p:extLst>
      <p:ext uri="{BB962C8B-B14F-4D97-AF65-F5344CB8AC3E}">
        <p14:creationId xmlns:p14="http://schemas.microsoft.com/office/powerpoint/2010/main" val="24097351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G1_D2_169.PNG" val="image1.png"/>
  <p:tag name="RIGHT_D2.PNG" val="image3.png"/>
  <p:tag name="BG2_D2_169.PNG" val="image4.png"/>
  <p:tag name="SWITCH_BG1_D2_169.JPG" val="image5.png"/>
  <p:tag name="BOTTOM_D2_169.PNG" val="image6.png"/>
  <p:tag name="LOGO2_D2.PNG" val="image7.png"/>
  <p:tag name="BG3_D2_169.PNG" val="image9.png"/>
  <p:tag name="SWITCH_BG2_D2_169.JPG" val="image8.png"/>
  <p:tag name="LOGO1_D2.PNG" val="image2.png"/>
  <p:tag name="MLTEMPLATEVERSION" val="1.0"/>
  <p:tag name="SAXMLTEMPLATE" val="presentation_169"/>
  <p:tag name="SAXMLCOMPANYNAME" val="bosch"/>
  <p:tag name="SAXCONVERSION" val="1"/>
  <p:tag name="SAXMLCOMPANYNAME_PREVIOUS" val="bosch"/>
  <p:tag name="MLTEMPLATEVERSION_PREVIOUS" val="1.0"/>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101.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7.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Asymetric Outdoor Fan Design"/>
  <p:tag name="SAXCONVERTED" val="1"/>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6.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8.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19.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2.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Multi channel cooling circuit"/>
  <p:tag name="SAXCONVERTED" val="1"/>
</p:tagLst>
</file>

<file path=ppt/tags/tag120.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21.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22.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23.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27.xml><?xml version="1.0" encoding="utf-8"?>
<p:tagLst xmlns:a="http://schemas.openxmlformats.org/drawingml/2006/main" xmlns:r="http://schemas.openxmlformats.org/officeDocument/2006/relationships" xmlns:p="http://schemas.openxmlformats.org/presentationml/2006/main">
  <p:tag name="ML_AD_CELL_1_1_TEXTFRAMEWORDWRAP" val="-1"/>
  <p:tag name="ML_AD_CELL_1_1_FILLVISIBLE" val="-1"/>
  <p:tag name="ML_AD_CELL_1_1_FILLFORECOLOR" val="6566400"/>
  <p:tag name="ML_AD_CELL_1_1_LEVEL1_FIRSTMARGIN" val="0"/>
  <p:tag name="ML_AD_CELL_1_1_LEVEL1_LEFTMARGIN" val="0"/>
  <p:tag name="ML_AD_CELL_1_2_TEXTFRAMEWORDWRAP" val="-1"/>
  <p:tag name="ML_AD_CELL_1_2_FILLVISIBLE" val="-1"/>
  <p:tag name="ML_AD_CELL_1_2_FILLFORECOLOR" val="6566400"/>
  <p:tag name="ML_AD_CELL_1_2_LEVEL1_FIRSTMARGIN" val="0"/>
  <p:tag name="ML_AD_CELL_1_2_LEVEL1_LEFTMARGIN" val="0"/>
  <p:tag name="ML_AD_CELL_1_3_TEXTFRAMEWORDWRAP" val="-1"/>
  <p:tag name="ML_AD_CELL_1_3_FILLVISIBLE" val="-1"/>
  <p:tag name="ML_AD_CELL_1_3_FILLFORECOLOR" val="6566400"/>
  <p:tag name="ML_AD_CELL_1_3_LEVEL1_FIRSTMARGIN" val="0"/>
  <p:tag name="ML_AD_CELL_1_3_LEVEL1_LEFTMARGIN" val="0"/>
  <p:tag name="ML_AD_CELL_1_4_TEXTFRAMEWORDWRAP" val="-1"/>
  <p:tag name="ML_AD_CELL_1_4_FILLVISIBLE" val="-1"/>
  <p:tag name="ML_AD_CELL_1_4_FILLFORECOLOR" val="6566400"/>
  <p:tag name="ML_AD_CELL_1_4_LEVEL1_FIRSTMARGIN" val="0"/>
  <p:tag name="ML_AD_CELL_1_4_LEVEL1_LEFTMARGIN" val="0"/>
  <p:tag name="ML_AD_CELL_2_1_TEXTFRAMEWORDWRAP" val="-1"/>
  <p:tag name="ML_AD_CELL_2_1_FILLVISIBLE" val="-1"/>
  <p:tag name="ML_AD_CELL_2_1_FILLFORECOLOR" val="13880779"/>
  <p:tag name="ML_AD_CELL_2_1_LEVEL1_FIRSTMARGIN" val="0"/>
  <p:tag name="ML_AD_CELL_2_1_LEVEL1_LEFTMARGIN" val="0"/>
  <p:tag name="ML_AD_CELL_2_2_TEXTFRAMEWORDWRAP" val="-1"/>
  <p:tag name="ML_AD_CELL_2_2_FILLVISIBLE" val="-1"/>
  <p:tag name="ML_AD_CELL_2_2_FILLFORECOLOR" val="13880779"/>
  <p:tag name="ML_AD_CELL_2_2_LEVEL1_FIRSTMARGIN" val="0"/>
  <p:tag name="ML_AD_CELL_2_2_LEVEL1_LEFTMARGIN" val="0"/>
  <p:tag name="ML_AD_CELL_2_3_TEXTFRAMEWORDWRAP" val="-1"/>
  <p:tag name="ML_AD_CELL_2_3_FILLVISIBLE" val="-1"/>
  <p:tag name="ML_AD_CELL_2_3_FILLFORECOLOR" val="13880779"/>
  <p:tag name="ML_AD_CELL_2_3_LEVEL1_FIRSTMARGIN" val="0"/>
  <p:tag name="ML_AD_CELL_2_3_LEVEL1_LEFTMARGIN" val="0"/>
  <p:tag name="ML_AD_CELL_2_4_TEXTFRAMEWORDWRAP" val="-1"/>
  <p:tag name="ML_AD_CELL_2_4_FILLVISIBLE" val="-1"/>
  <p:tag name="ML_AD_CELL_2_4_FILLFORECOLOR" val="13880779"/>
  <p:tag name="ML_AD_CELL_3_1_TEXTFRAMEWORDWRAP" val="-1"/>
  <p:tag name="ML_AD_CELL_3_1_FILLVISIBLE" val="-1"/>
  <p:tag name="ML_AD_CELL_3_1_FILLFORECOLOR" val="6566400"/>
  <p:tag name="ML_AD_CELL_3_1_LEVEL1_FIRSTMARGIN" val="0"/>
  <p:tag name="ML_AD_CELL_3_1_LEVEL1_LEFTMARGIN" val="0"/>
  <p:tag name="ML_AD_CELL_3_2_TEXTFRAMEWORDWRAP" val="-1"/>
  <p:tag name="ML_AD_CELL_3_2_FILLVISIBLE" val="-1"/>
  <p:tag name="ML_AD_CELL_3_2_FILLFORECOLOR" val="6566400"/>
  <p:tag name="ML_AD_CELL_3_2_LEVEL1_FIRSTMARGIN" val="0"/>
  <p:tag name="ML_AD_CELL_3_2_LEVEL1_LEFTMARGIN" val="0"/>
  <p:tag name="ML_AD_CELL_3_3_TEXTFRAMEWORDWRAP" val="-1"/>
  <p:tag name="ML_AD_CELL_3_3_FILLVISIBLE" val="-1"/>
  <p:tag name="ML_AD_CELL_3_3_FILLFORECOLOR" val="6566400"/>
  <p:tag name="ML_AD_CELL_3_3_LEVEL1_FIRSTMARGIN" val="0"/>
  <p:tag name="ML_AD_CELL_3_3_LEVEL1_LEFTMARGIN" val="0"/>
  <p:tag name="ML_AD_CELL_3_4_TEXTFRAMEWORDWRAP" val="-1"/>
  <p:tag name="ML_AD_CELL_3_4_FILLVISIBLE" val="-1"/>
  <p:tag name="ML_AD_CELL_3_4_FILLFORECOLOR" val="6566400"/>
  <p:tag name="ML_AD_CELL_3_4_LEVEL1_FIRSTMARGIN" val="0"/>
  <p:tag name="ML_AD_CELL_3_4_LEVEL1_LEFTMARGIN" val="0"/>
  <p:tag name="ML_AD_CELL_4_1_TEXTFRAMEWORDWRAP" val="-1"/>
  <p:tag name="ML_AD_CELL_4_1_FILLVISIBLE" val="-1"/>
  <p:tag name="ML_AD_CELL_4_1_FILLFORECOLOR" val="13880779"/>
  <p:tag name="ML_AD_CELL_4_1_LEVEL1_FIRSTMARGIN" val="0"/>
  <p:tag name="ML_AD_CELL_4_1_LEVEL1_LEFTMARGIN" val="0"/>
  <p:tag name="ML_AD_CELL_4_2_TEXTFRAMEWORDWRAP" val="-1"/>
  <p:tag name="ML_AD_CELL_4_2_FILLVISIBLE" val="-1"/>
  <p:tag name="ML_AD_CELL_4_2_FILLFORECOLOR" val="13880779"/>
  <p:tag name="ML_AD_CELL_4_2_LEVEL1_FIRSTMARGIN" val="0"/>
  <p:tag name="ML_AD_CELL_4_2_LEVEL1_LEFTMARGIN" val="0"/>
  <p:tag name="ML_AD_CELL_4_3_TEXTFRAMEWORDWRAP" val="-1"/>
  <p:tag name="ML_AD_CELL_4_3_FILLVISIBLE" val="-1"/>
  <p:tag name="ML_AD_CELL_4_3_FILLFORECOLOR" val="13880779"/>
  <p:tag name="ML_AD_CELL_4_4_TEXTFRAMEWORDWRAP" val="-1"/>
  <p:tag name="ML_AD_CELL_4_4_FILLVISIBLE" val="-1"/>
  <p:tag name="ML_AD_CELL_4_4_FILLFORECOLOR" val="13880779"/>
  <p:tag name="COLORSETCLASSNAME" val="ColorSet2"/>
  <p:tag name="COLORS" val="-1;-1;-1;-1;-1;-2"/>
</p:tagLst>
</file>

<file path=ppt/tags/tag128.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129.xml><?xml version="1.0" encoding="utf-8"?>
<p:tagLst xmlns:a="http://schemas.openxmlformats.org/drawingml/2006/main" xmlns:r="http://schemas.openxmlformats.org/officeDocument/2006/relationships" xmlns:p="http://schemas.openxmlformats.org/presentationml/2006/main">
  <p:tag name="ML_AD_CELL_1_1_TEXTFRAMEWORDWRAP" val="-1"/>
  <p:tag name="ML_AD_CELL_1_1_FILLVISIBLE" val="-1"/>
  <p:tag name="ML_AD_CELL_1_1_FILLFORECOLOR" val="6566400"/>
  <p:tag name="ML_AD_CELL_1_1_LEVEL1_FIRSTMARGIN" val="0"/>
  <p:tag name="ML_AD_CELL_1_1_LEVEL1_LEFTMARGIN" val="0"/>
  <p:tag name="ML_AD_CELL_1_2_TEXTFRAMEWORDWRAP" val="-1"/>
  <p:tag name="ML_AD_CELL_1_2_FILLVISIBLE" val="-1"/>
  <p:tag name="ML_AD_CELL_1_2_FILLFORECOLOR" val="6566400"/>
  <p:tag name="ML_AD_CELL_1_2_LEVEL1_FIRSTMARGIN" val="0"/>
  <p:tag name="ML_AD_CELL_1_2_LEVEL1_LEFTMARGIN" val="0"/>
  <p:tag name="ML_AD_CELL_1_3_TEXTFRAMEWORDWRAP" val="-1"/>
  <p:tag name="ML_AD_CELL_1_3_FILLVISIBLE" val="-1"/>
  <p:tag name="ML_AD_CELL_1_3_FILLFORECOLOR" val="6566400"/>
  <p:tag name="ML_AD_CELL_1_3_LEVEL1_FIRSTMARGIN" val="0"/>
  <p:tag name="ML_AD_CELL_1_3_LEVEL1_LEFTMARGIN" val="0"/>
  <p:tag name="ML_AD_CELL_1_4_TEXTFRAMEWORDWRAP" val="-1"/>
  <p:tag name="ML_AD_CELL_1_4_FILLVISIBLE" val="-1"/>
  <p:tag name="ML_AD_CELL_1_4_FILLFORECOLOR" val="6566400"/>
  <p:tag name="ML_AD_CELL_1_4_LEVEL1_FIRSTMARGIN" val="0"/>
  <p:tag name="ML_AD_CELL_1_4_LEVEL1_LEFTMARGIN" val="0"/>
  <p:tag name="ML_AD_CELL_2_1_TEXTFRAMEWORDWRAP" val="-1"/>
  <p:tag name="ML_AD_CELL_2_1_FILLVISIBLE" val="-1"/>
  <p:tag name="ML_AD_CELL_2_1_FILLFORECOLOR" val="13880779"/>
  <p:tag name="ML_AD_CELL_2_1_LEVEL1_FIRSTMARGIN" val="0"/>
  <p:tag name="ML_AD_CELL_2_1_LEVEL1_LEFTMARGIN" val="0"/>
  <p:tag name="ML_AD_CELL_2_2_TEXTFRAMEWORDWRAP" val="-1"/>
  <p:tag name="ML_AD_CELL_2_2_FILLVISIBLE" val="-1"/>
  <p:tag name="ML_AD_CELL_2_2_FILLFORECOLOR" val="13880779"/>
  <p:tag name="ML_AD_CELL_2_2_LEVEL1_FIRSTMARGIN" val="0"/>
  <p:tag name="ML_AD_CELL_2_2_LEVEL1_LEFTMARGIN" val="0"/>
  <p:tag name="ML_AD_CELL_2_3_TEXTFRAMEWORDWRAP" val="-1"/>
  <p:tag name="ML_AD_CELL_2_3_FILLVISIBLE" val="-1"/>
  <p:tag name="ML_AD_CELL_2_3_FILLFORECOLOR" val="13880779"/>
  <p:tag name="ML_AD_CELL_2_3_LEVEL1_FIRSTMARGIN" val="0"/>
  <p:tag name="ML_AD_CELL_2_3_LEVEL1_LEFTMARGIN" val="0"/>
  <p:tag name="ML_AD_CELL_2_4_TEXTFRAMEWORDWRAP" val="-1"/>
  <p:tag name="ML_AD_CELL_2_4_FILLVISIBLE" val="-1"/>
  <p:tag name="ML_AD_CELL_2_4_FILLFORECOLOR" val="13880779"/>
  <p:tag name="ML_AD_CELL_3_1_TEXTFRAMEWORDWRAP" val="-1"/>
  <p:tag name="ML_AD_CELL_3_1_FILLVISIBLE" val="-1"/>
  <p:tag name="ML_AD_CELL_3_1_FILLFORECOLOR" val="6566400"/>
  <p:tag name="ML_AD_CELL_3_1_LEVEL1_FIRSTMARGIN" val="0"/>
  <p:tag name="ML_AD_CELL_3_1_LEVEL1_LEFTMARGIN" val="0"/>
  <p:tag name="ML_AD_CELL_3_2_TEXTFRAMEWORDWRAP" val="-1"/>
  <p:tag name="ML_AD_CELL_3_2_FILLVISIBLE" val="-1"/>
  <p:tag name="ML_AD_CELL_3_2_FILLFORECOLOR" val="6566400"/>
  <p:tag name="ML_AD_CELL_3_2_LEVEL1_FIRSTMARGIN" val="0"/>
  <p:tag name="ML_AD_CELL_3_2_LEVEL1_LEFTMARGIN" val="0"/>
  <p:tag name="ML_AD_CELL_3_3_TEXTFRAMEWORDWRAP" val="-1"/>
  <p:tag name="ML_AD_CELL_3_3_FILLVISIBLE" val="-1"/>
  <p:tag name="ML_AD_CELL_3_3_FILLFORECOLOR" val="6566400"/>
  <p:tag name="ML_AD_CELL_3_3_LEVEL1_FIRSTMARGIN" val="0"/>
  <p:tag name="ML_AD_CELL_3_3_LEVEL1_LEFTMARGIN" val="0"/>
  <p:tag name="ML_AD_CELL_3_4_TEXTFRAMEWORDWRAP" val="-1"/>
  <p:tag name="ML_AD_CELL_3_4_FILLVISIBLE" val="-1"/>
  <p:tag name="ML_AD_CELL_3_4_FILLFORECOLOR" val="6566400"/>
  <p:tag name="ML_AD_CELL_3_4_LEVEL1_FIRSTMARGIN" val="0"/>
  <p:tag name="ML_AD_CELL_3_4_LEVEL1_LEFTMARGIN" val="0"/>
  <p:tag name="ML_AD_CELL_4_1_TEXTFRAMEWORDWRAP" val="-1"/>
  <p:tag name="ML_AD_CELL_4_1_FILLVISIBLE" val="-1"/>
  <p:tag name="ML_AD_CELL_4_1_FILLFORECOLOR" val="13880779"/>
  <p:tag name="ML_AD_CELL_4_1_LEVEL1_FIRSTMARGIN" val="0"/>
  <p:tag name="ML_AD_CELL_4_1_LEVEL1_LEFTMARGIN" val="0"/>
  <p:tag name="ML_AD_CELL_4_2_TEXTFRAMEWORDWRAP" val="-1"/>
  <p:tag name="ML_AD_CELL_4_2_FILLVISIBLE" val="-1"/>
  <p:tag name="ML_AD_CELL_4_2_FILLFORECOLOR" val="13880779"/>
  <p:tag name="ML_AD_CELL_4_2_LEVEL1_FIRSTMARGIN" val="0"/>
  <p:tag name="ML_AD_CELL_4_2_LEVEL1_LEFTMARGIN" val="0"/>
  <p:tag name="ML_AD_CELL_4_3_TEXTFRAMEWORDWRAP" val="-1"/>
  <p:tag name="ML_AD_CELL_4_3_FILLVISIBLE" val="-1"/>
  <p:tag name="ML_AD_CELL_4_3_FILLFORECOLOR" val="13880779"/>
  <p:tag name="ML_AD_CELL_4_4_TEXTFRAMEWORDWRAP" val="-1"/>
  <p:tag name="ML_AD_CELL_4_4_FILLVISIBLE" val="-1"/>
  <p:tag name="ML_AD_CELL_4_4_FILLFORECOLOR" val="13880779"/>
  <p:tag name="COLORSETCLASSNAME" val="ColorSet2"/>
  <p:tag name="COLORS" val="-1;-1;-1;-1;-1;-2"/>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13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CLASSPROTECTIONTYPE" val="25"/>
  <p:tag name="SHAPESETCLASSNAME" val="Object"/>
  <p:tag name="COLORS" val="-2;-2;-2;-2;-1;-2"/>
</p:tagLst>
</file>

<file path=ppt/tags/tag131.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3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SHAPECLASSPROTECTIONTYPE" val="63"/>
  <p:tag name="SHAPESETCLASSNAME" val="Object"/>
  <p:tag name="FONTCOLOR3" val="LightGray"/>
  <p:tag name="FONTCOLOR2" val="LightGray"/>
  <p:tag name="FONTCOLOR" val="Black"/>
</p:tagLst>
</file>

<file path=ppt/tags/tag13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ONF;DPT;DATE;"/>
  <p:tag name="MLI" val="1"/>
  <p:tag name="SHAPESETGROUPCLASSNAME" val="ShapeSetGroup1"/>
  <p:tag name="FONTSETGROUPCLASSNAME" val="FontSetGroup1"/>
  <p:tag name="SHAPECLASSNAME" val="FooterLine1OnSlides"/>
  <p:tag name="SHAPECLASSPROTECTIONTYPE" val="63"/>
  <p:tag name="COLORSETGROUPCLASSNAME" val="ColorSetGroup4"/>
  <p:tag name="SHAPESETCLASSNAME" val="Object"/>
  <p:tag name="COLORS" val="-2;-2;-2;-2;-3;-2"/>
  <p:tag name="FONTCOLOR4" val="Black"/>
  <p:tag name="FONTCOLOR3" val="Black"/>
  <p:tag name="FONTCOLOR2" val="Black"/>
  <p:tag name="FONTCOLOR" val="Red"/>
  <p:tag name="RUNS.FONT" val="4"/>
  <p:tag name="FONT3" val="Reg6"/>
  <p:tag name="FONT2" val="Reg6"/>
  <p:tag name="FONT" val="Bold6"/>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35.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4.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Multi channel cooling circuit"/>
  <p:tag name="SAXCONVERTED" val="1"/>
</p:tagLst>
</file>

<file path=ppt/tags/tag140.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41.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42.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5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COLORSETGROUPCLASSNAME" val="ColorSetGroup1"/>
  <p:tag name="FONTSETGROUPCLASSNAME" val="FontSetGroup1"/>
  <p:tag name="SHAPECLASSNAME" val="Chapterbox"/>
  <p:tag name="SHAPECLASSPROTECTIONTYPE" val="25"/>
  <p:tag name="SHAPESETCLASSNAME" val="Object"/>
  <p:tag name="COLORS" val="-2;-2;-2;-2;-1;-2"/>
</p:tagLst>
</file>

<file path=ppt/tags/tag155.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1"/>
  <p:tag name="FONTSETGROUPCLASSNAME" val="FontSetGroup1"/>
  <p:tag name="SHAPECLASSNAME" val="FooterLine1OnSlides"/>
  <p:tag name="SHAPECLASSPROTECTIONTYPE" val="63"/>
</p:tagLst>
</file>

<file path=ppt/tags/tag15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RUNS.FONT" val="3"/>
  <p:tag name="COLORS" val="-2;-2;-2;-2;Black;-2"/>
  <p:tag name="COLORSETCLASSNAME" val="ColorSet1"/>
  <p:tag name="SCRIPT" val="1"/>
  <p:tag name="FIELDS" val="REM_ABL;COPY;"/>
  <p:tag name="MLI" val="1"/>
  <p:tag name="SHAPESETGROUPCLASSNAME" val="ShapeSetGroup1"/>
  <p:tag name="COLORSETGROUPCLASSNAME" val="ColorSetGroup1"/>
  <p:tag name="FONTSETGROUPCLASSNAME" val="FontSetGroup1"/>
  <p:tag name="SHAPECLASSNAME" val="FooterLine2OnSlides"/>
  <p:tag name="SHAPECLASSPROTECTIONTYPE" val="63"/>
  <p:tag name="SHAPESETCLASSNAME" val="Object"/>
  <p:tag name="FONTCOLOR3" val="LightGray"/>
  <p:tag name="FONTCOLOR2" val="LightGray"/>
  <p:tag name="FONTCOLOR" val="Black"/>
</p:tagLst>
</file>

<file path=ppt/tags/tag15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CRIPT" val="1"/>
  <p:tag name="FIELDS" val="CONF;DPT;DATE;"/>
  <p:tag name="MLI" val="1"/>
  <p:tag name="SHAPESETGROUPCLASSNAME" val="ShapeSetGroup1"/>
  <p:tag name="FONTSETGROUPCLASSNAME" val="FontSetGroup1"/>
  <p:tag name="SHAPECLASSNAME" val="FooterLine1OnSlides"/>
  <p:tag name="SHAPECLASSPROTECTIONTYPE" val="63"/>
  <p:tag name="COLORSETGROUPCLASSNAME" val="ColorSetGroup4"/>
  <p:tag name="SHAPESETCLASSNAME" val="Object"/>
  <p:tag name="COLORS" val="-2;-2;-2;-2;-3;-2"/>
  <p:tag name="FONTCOLOR4" val="Black"/>
  <p:tag name="FONTCOLOR3" val="Black"/>
  <p:tag name="FONTCOLOR2" val="Black"/>
  <p:tag name="FONTCOLOR" val="Red"/>
  <p:tag name="RUNS.FONT" val="4"/>
  <p:tag name="FONT3" val="Reg6"/>
  <p:tag name="FONT2" val="Reg6"/>
  <p:tag name="FONT" val="Bold6"/>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6.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 name="AGTX" val="Electrical Safety Cover"/>
  <p:tag name="SAXCONVERTED" val="1"/>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2"/>
  <p:tag name="COLORS" val="-2;-2;-1;-1;-1;-2"/>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2"/>
  <p:tag name="COLORS" val="-1;-1;LightGreen;-1;-1;-2"/>
</p:tagLst>
</file>

<file path=ppt/tags/tag16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Multi channel cooling circuit"/>
  <p:tag name="SAXCONVERTED" val="1"/>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6.xml><?xml version="1.0" encoding="utf-8"?>
<p:tagLst xmlns:a="http://schemas.openxmlformats.org/drawingml/2006/main" xmlns:r="http://schemas.openxmlformats.org/officeDocument/2006/relationships" xmlns:p="http://schemas.openxmlformats.org/presentationml/2006/main">
  <p:tag name="STICKYSTYLE" val="Eagle"/>
</p:tagLst>
</file>

<file path=ppt/tags/tag177.xml><?xml version="1.0" encoding="utf-8"?>
<p:tagLst xmlns:a="http://schemas.openxmlformats.org/drawingml/2006/main" xmlns:r="http://schemas.openxmlformats.org/officeDocument/2006/relationships" xmlns:p="http://schemas.openxmlformats.org/presentationml/2006/main">
  <p:tag name="STICKYSTYLE" val="Eagle"/>
</p:tagLst>
</file>

<file path=ppt/tags/tag178.xml><?xml version="1.0" encoding="utf-8"?>
<p:tagLst xmlns:a="http://schemas.openxmlformats.org/drawingml/2006/main" xmlns:r="http://schemas.openxmlformats.org/officeDocument/2006/relationships" xmlns:p="http://schemas.openxmlformats.org/presentationml/2006/main">
  <p:tag name="STICKYSTYLE" val="Eagle"/>
</p:tagLst>
</file>

<file path=ppt/tags/tag179.xml><?xml version="1.0" encoding="utf-8"?>
<p:tagLst xmlns:a="http://schemas.openxmlformats.org/drawingml/2006/main" xmlns:r="http://schemas.openxmlformats.org/officeDocument/2006/relationships" xmlns:p="http://schemas.openxmlformats.org/presentationml/2006/main">
  <p:tag name="STICKYSTYLE" val="Eagle"/>
</p:tagLst>
</file>

<file path=ppt/tags/tag18.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180.xml><?xml version="1.0" encoding="utf-8"?>
<p:tagLst xmlns:a="http://schemas.openxmlformats.org/drawingml/2006/main" xmlns:r="http://schemas.openxmlformats.org/officeDocument/2006/relationships" xmlns:p="http://schemas.openxmlformats.org/presentationml/2006/main">
  <p:tag name="STICKYSTYLE" val="Eagle"/>
</p:tagLst>
</file>

<file path=ppt/tags/tag181.xml><?xml version="1.0" encoding="utf-8"?>
<p:tagLst xmlns:a="http://schemas.openxmlformats.org/drawingml/2006/main" xmlns:r="http://schemas.openxmlformats.org/officeDocument/2006/relationships" xmlns:p="http://schemas.openxmlformats.org/presentationml/2006/main">
  <p:tag name="STICKYSTYLE" val="Eagle"/>
</p:tagLst>
</file>

<file path=ppt/tags/tag182.xml><?xml version="1.0" encoding="utf-8"?>
<p:tagLst xmlns:a="http://schemas.openxmlformats.org/drawingml/2006/main" xmlns:r="http://schemas.openxmlformats.org/officeDocument/2006/relationships" xmlns:p="http://schemas.openxmlformats.org/presentationml/2006/main">
  <p:tag name="STICKYSTYLE" val="Eagle"/>
</p:tagLst>
</file>

<file path=ppt/tags/tag183.xml><?xml version="1.0" encoding="utf-8"?>
<p:tagLst xmlns:a="http://schemas.openxmlformats.org/drawingml/2006/main" xmlns:r="http://schemas.openxmlformats.org/officeDocument/2006/relationships" xmlns:p="http://schemas.openxmlformats.org/presentationml/2006/main">
  <p:tag name="STICKYSTYLE" val="Eagle"/>
</p:tagLst>
</file>

<file path=ppt/tags/tag184.xml><?xml version="1.0" encoding="utf-8"?>
<p:tagLst xmlns:a="http://schemas.openxmlformats.org/drawingml/2006/main" xmlns:r="http://schemas.openxmlformats.org/officeDocument/2006/relationships" xmlns:p="http://schemas.openxmlformats.org/presentationml/2006/main">
  <p:tag name="STICKYSTYLE" val="Eagle"/>
</p:tagLst>
</file>

<file path=ppt/tags/tag185.xml><?xml version="1.0" encoding="utf-8"?>
<p:tagLst xmlns:a="http://schemas.openxmlformats.org/drawingml/2006/main" xmlns:r="http://schemas.openxmlformats.org/officeDocument/2006/relationships" xmlns:p="http://schemas.openxmlformats.org/presentationml/2006/main">
  <p:tag name="STICKYSTYLE" val="Eagle"/>
</p:tagLst>
</file>

<file path=ppt/tags/tag186.xml><?xml version="1.0" encoding="utf-8"?>
<p:tagLst xmlns:a="http://schemas.openxmlformats.org/drawingml/2006/main" xmlns:r="http://schemas.openxmlformats.org/officeDocument/2006/relationships" xmlns:p="http://schemas.openxmlformats.org/presentationml/2006/main">
  <p:tag name="STICKYSTYLE" val="Eagle"/>
</p:tagLst>
</file>

<file path=ppt/tags/tag187.xml><?xml version="1.0" encoding="utf-8"?>
<p:tagLst xmlns:a="http://schemas.openxmlformats.org/drawingml/2006/main" xmlns:r="http://schemas.openxmlformats.org/officeDocument/2006/relationships" xmlns:p="http://schemas.openxmlformats.org/presentationml/2006/main">
  <p:tag name="STICKYSTYLE" val="Eagle"/>
</p:tagLst>
</file>

<file path=ppt/tags/tag188.xml><?xml version="1.0" encoding="utf-8"?>
<p:tagLst xmlns:a="http://schemas.openxmlformats.org/drawingml/2006/main" xmlns:r="http://schemas.openxmlformats.org/officeDocument/2006/relationships" xmlns:p="http://schemas.openxmlformats.org/presentationml/2006/main">
  <p:tag name="STICKYSTYLE" val="Eagle"/>
</p:tagLst>
</file>

<file path=ppt/tags/tag189.xml><?xml version="1.0" encoding="utf-8"?>
<p:tagLst xmlns:a="http://schemas.openxmlformats.org/drawingml/2006/main" xmlns:r="http://schemas.openxmlformats.org/officeDocument/2006/relationships" xmlns:p="http://schemas.openxmlformats.org/presentationml/2006/main">
  <p:tag name="STICKYSTYLE" val="Eagle"/>
</p:tagLst>
</file>

<file path=ppt/tags/tag19.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Duty cycling "/>
  <p:tag name="SAXCONVERTED" val="1"/>
</p:tagLst>
</file>

<file path=ppt/tags/tag190.xml><?xml version="1.0" encoding="utf-8"?>
<p:tagLst xmlns:a="http://schemas.openxmlformats.org/drawingml/2006/main" xmlns:r="http://schemas.openxmlformats.org/officeDocument/2006/relationships" xmlns:p="http://schemas.openxmlformats.org/presentationml/2006/main">
  <p:tag name="STICKYSTYLE" val="Eagle"/>
</p:tagLst>
</file>

<file path=ppt/tags/tag191.xml><?xml version="1.0" encoding="utf-8"?>
<p:tagLst xmlns:a="http://schemas.openxmlformats.org/drawingml/2006/main" xmlns:r="http://schemas.openxmlformats.org/officeDocument/2006/relationships" xmlns:p="http://schemas.openxmlformats.org/presentationml/2006/main">
  <p:tag name="STICKYSTYLE" val="Eagle"/>
</p:tagLst>
</file>

<file path=ppt/tags/tag192.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1"/>
</p:tagLst>
</file>

<file path=ppt/tags/tag193.xml><?xml version="1.0" encoding="utf-8"?>
<p:tagLst xmlns:a="http://schemas.openxmlformats.org/drawingml/2006/main" xmlns:r="http://schemas.openxmlformats.org/officeDocument/2006/relationships" xmlns:p="http://schemas.openxmlformats.org/presentationml/2006/main">
  <p:tag name="COLORSETCLASSNAME" val="ColorSet1"/>
  <p:tag name="FIELDS" val="CHAPTER;"/>
  <p:tag name="COLORSETGROUPCLASSNAME" val="ColorSetGroup3"/>
</p:tagLst>
</file>

<file path=ppt/tags/tag194.xml><?xml version="1.0" encoding="utf-8"?>
<p:tagLst xmlns:a="http://schemas.openxmlformats.org/drawingml/2006/main" xmlns:r="http://schemas.openxmlformats.org/officeDocument/2006/relationships" xmlns:p="http://schemas.openxmlformats.org/presentationml/2006/main">
  <p:tag name="COLORSETCLASSNAME" val="ColorSet1"/>
  <p:tag name="SCRİPT" val="1"/>
  <p:tag name="FİELDS" val="CHAPTER;"/>
  <p:tag name="COLORSETGROUPCLASSNAME" val="ColorSetGroup4"/>
</p:tagLst>
</file>

<file path=ppt/tags/tag19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19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19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Object"/>
  <p:tag name="COLORSETGROUPCLASSNAME" val="ColorSetGroup5"/>
  <p:tag name="FONTSETGROUPCLASSNAME" val="FontSetGroup1"/>
  <p:tag name="SHAPECLASSNAME" val="Chapterbox"/>
  <p:tag name="SHAPECLASSPROTECTIONTYPE" val="25"/>
  <p:tag name="COLORS" val="-2;-2;-2;-2;-1;-2"/>
</p:tagLst>
</file>

<file path=ppt/tags/tag19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199.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2.xml><?xml version="1.0" encoding="utf-8"?>
<p:tagLst xmlns:a="http://schemas.openxmlformats.org/drawingml/2006/main" xmlns:r="http://schemas.openxmlformats.org/officeDocument/2006/relationships" xmlns:p="http://schemas.openxmlformats.org/presentationml/2006/main">
  <p:tag name="AGTX" val="Several Operation Modea"/>
  <p:tag name="COLORSETGROUPCLASSNAME" val="ColorSetGroup3"/>
  <p:tag name="COLORSETCLASSNAME" val="ColorSet2"/>
  <p:tag name="SAXCONVERTED" val="1"/>
</p:tagLst>
</file>

<file path=ppt/tags/tag20.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 name="AGTX" val="No Oil Balance Pipe Needed"/>
  <p:tag name="SAXCONVERTED" val="1"/>
</p:tagLst>
</file>

<file path=ppt/tags/tag20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0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0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0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0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06.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0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0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09.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1.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1"/>
</p:tagLst>
</file>

<file path=ppt/tags/tag21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1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1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19.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22.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Automatic Refrigerant Charge"/>
  <p:tag name="SAXCONVERTED" val="1"/>
</p:tagLst>
</file>

<file path=ppt/tags/tag22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2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22.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2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2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25.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2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28.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2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3.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High ESP For Outdoor Unit Fans"/>
  <p:tag name="SAXCONVERTED" val="1"/>
</p:tagLst>
</file>

<file path=ppt/tags/tag23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31.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3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Logo2016.emf"/>
  <p:tag name="MLI" val="1"/>
  <p:tag name="SHAPECLASSNAME" val="LogoOnSlides"/>
  <p:tag name="SHAPECLASSPROTECTIONTYPE" val="15"/>
</p:tagLst>
</file>

<file path=ppt/tags/tag23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234.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5"/>
  <p:tag name="FONTSETGROUPCLASSNAME" val="FontSetGroup1"/>
  <p:tag name="SHAPECLASSNAME" val="FooterLine2OnSlides"/>
  <p:tag name="SHAPECLASSPROTECTIONTYPE" val="63"/>
</p:tagLst>
</file>

<file path=ppt/tags/tag235.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23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3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3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3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25.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Auto Dust Cleaning"/>
  <p:tag name="SAXCONVERTED" val="1"/>
</p:tagLst>
</file>

<file path=ppt/tags/tag26.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Auto Snow Blowing"/>
  <p:tag name="SAXCONVERTED" val="1"/>
</p:tagLst>
</file>

<file path=ppt/tags/tag27.xml><?xml version="1.0" encoding="utf-8"?>
<p:tagLst xmlns:a="http://schemas.openxmlformats.org/drawingml/2006/main" xmlns:r="http://schemas.openxmlformats.org/officeDocument/2006/relationships" xmlns:p="http://schemas.openxmlformats.org/presentationml/2006/main">
  <p:tag name="COLORSETGROUPCLASSNAME" val="ColorSetGroup1"/>
  <p:tag name="COLORSETCLASSNAME" val="ColorSet2"/>
  <p:tag name="AGTX" val="Data Transfer Module (Check Box)"/>
  <p:tag name="SAXCONVERTED" val="1"/>
</p:tagLst>
</file>

<file path=ppt/tags/tag28.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1"/>
</p:tagLst>
</file>

<file path=ppt/tags/tag29.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Capacity Output Limitation"/>
  <p:tag name="SAXCONVERTED" val="1"/>
</p:tagLst>
</file>

<file path=ppt/tags/tag3.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Wide operation temperature"/>
  <p:tag name="SAXCONVERTED" val="1"/>
</p:tagLst>
</file>

<file path=ppt/tags/tag30.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Capacity Output Limitation"/>
  <p:tag name="SAXCONVERTED" val="1"/>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2"/>
  <p:tag name="COLORS" val="-1;-1;-1;-1;-1;-2"/>
</p:tagLst>
</file>

<file path=ppt/tags/tag32.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Wide operation temperature"/>
  <p:tag name="SAXCONVERTED" val="1"/>
</p:tagLst>
</file>

<file path=ppt/tags/tag33.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Wide operation temperature"/>
  <p:tag name="SAXCONVERTED" val="1"/>
</p:tagLst>
</file>

<file path=ppt/tags/tag34.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Wide operation temperature"/>
  <p:tag name="SAXCONVERTED" val="1"/>
</p:tagLst>
</file>

<file path=ppt/tags/tag35.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Lst>
</file>

<file path=ppt/tags/tag36.xml><?xml version="1.0" encoding="utf-8"?>
<p:tagLst xmlns:a="http://schemas.openxmlformats.org/drawingml/2006/main" xmlns:r="http://schemas.openxmlformats.org/officeDocument/2006/relationships" xmlns:p="http://schemas.openxmlformats.org/presentationml/2006/main">
  <p:tag name="ML_AD_CELL_1_1_TEXTFRAMEWORDWRAP" val="-1"/>
  <p:tag name="ML_AD_CELL_1_1_FILLVISIBLE" val="-1"/>
  <p:tag name="ML_AD_CELL_1_1_FILLFORECOLOR" val="6566400"/>
  <p:tag name="ML_AD_CELL_1_1_LEVEL1_FIRSTMARGIN" val="0"/>
  <p:tag name="ML_AD_CELL_1_1_LEVEL1_LEFTMARGIN" val="0"/>
  <p:tag name="ML_AD_CELL_1_2_TEXTFRAMEWORDWRAP" val="-1"/>
  <p:tag name="ML_AD_CELL_1_2_FILLVISIBLE" val="-1"/>
  <p:tag name="ML_AD_CELL_1_2_FILLFORECOLOR" val="6566400"/>
  <p:tag name="ML_AD_CELL_1_2_LEVEL1_FIRSTMARGIN" val="0"/>
  <p:tag name="ML_AD_CELL_1_2_LEVEL1_LEFTMARGIN" val="0"/>
  <p:tag name="ML_AD_CELL_1_3_TEXTFRAMEWORDWRAP" val="-1"/>
  <p:tag name="ML_AD_CELL_1_3_FILLVISIBLE" val="-1"/>
  <p:tag name="ML_AD_CELL_1_3_FILLFORECOLOR" val="6566400"/>
  <p:tag name="ML_AD_CELL_1_3_LEVEL1_FIRSTMARGIN" val="0"/>
  <p:tag name="ML_AD_CELL_1_3_LEVEL1_LEFTMARGIN" val="0"/>
  <p:tag name="ML_AD_CELL_1_4_TEXTFRAMEWORDWRAP" val="-1"/>
  <p:tag name="ML_AD_CELL_1_4_FILLVISIBLE" val="-1"/>
  <p:tag name="ML_AD_CELL_1_4_FILLFORECOLOR" val="6566400"/>
  <p:tag name="ML_AD_CELL_1_4_LEVEL1_FIRSTMARGIN" val="0"/>
  <p:tag name="ML_AD_CELL_1_4_LEVEL1_LEFTMARGIN" val="0"/>
  <p:tag name="ML_AD_CELL_2_1_TEXTFRAMEWORDWRAP" val="-1"/>
  <p:tag name="ML_AD_CELL_2_1_FILLVISIBLE" val="-1"/>
  <p:tag name="ML_AD_CELL_2_1_FILLFORECOLOR" val="13880779"/>
  <p:tag name="ML_AD_CELL_2_1_LEVEL1_FIRSTMARGIN" val="0"/>
  <p:tag name="ML_AD_CELL_2_1_LEVEL1_LEFTMARGIN" val="0"/>
  <p:tag name="ML_AD_CELL_2_2_TEXTFRAMEWORDWRAP" val="-1"/>
  <p:tag name="ML_AD_CELL_2_2_FILLVISIBLE" val="-1"/>
  <p:tag name="ML_AD_CELL_2_2_FILLFORECOLOR" val="13880779"/>
  <p:tag name="ML_AD_CELL_2_2_LEVEL1_FIRSTMARGIN" val="0"/>
  <p:tag name="ML_AD_CELL_2_2_LEVEL1_LEFTMARGIN" val="0"/>
  <p:tag name="ML_AD_CELL_2_3_TEXTFRAMEWORDWRAP" val="-1"/>
  <p:tag name="ML_AD_CELL_2_3_FILLVISIBLE" val="-1"/>
  <p:tag name="ML_AD_CELL_2_3_FILLFORECOLOR" val="13880779"/>
  <p:tag name="ML_AD_CELL_2_3_LEVEL1_FIRSTMARGIN" val="0"/>
  <p:tag name="ML_AD_CELL_2_3_LEVEL1_LEFTMARGIN" val="0"/>
  <p:tag name="ML_AD_CELL_2_4_TEXTFRAMEWORDWRAP" val="-1"/>
  <p:tag name="ML_AD_CELL_2_4_FILLVISIBLE" val="-1"/>
  <p:tag name="ML_AD_CELL_2_4_FILLFORECOLOR" val="13880779"/>
  <p:tag name="ML_AD_CELL_3_1_TEXTFRAMEWORDWRAP" val="-1"/>
  <p:tag name="ML_AD_CELL_3_1_FILLVISIBLE" val="-1"/>
  <p:tag name="ML_AD_CELL_3_1_FILLFORECOLOR" val="6566400"/>
  <p:tag name="ML_AD_CELL_3_1_LEVEL1_FIRSTMARGIN" val="0"/>
  <p:tag name="ML_AD_CELL_3_1_LEVEL1_LEFTMARGIN" val="0"/>
  <p:tag name="ML_AD_CELL_3_2_TEXTFRAMEWORDWRAP" val="-1"/>
  <p:tag name="ML_AD_CELL_3_2_FILLVISIBLE" val="-1"/>
  <p:tag name="ML_AD_CELL_3_2_FILLFORECOLOR" val="6566400"/>
  <p:tag name="ML_AD_CELL_3_2_LEVEL1_FIRSTMARGIN" val="0"/>
  <p:tag name="ML_AD_CELL_3_2_LEVEL1_LEFTMARGIN" val="0"/>
  <p:tag name="ML_AD_CELL_3_3_TEXTFRAMEWORDWRAP" val="-1"/>
  <p:tag name="ML_AD_CELL_3_3_FILLVISIBLE" val="-1"/>
  <p:tag name="ML_AD_CELL_3_3_FILLFORECOLOR" val="6566400"/>
  <p:tag name="ML_AD_CELL_3_3_LEVEL1_FIRSTMARGIN" val="0"/>
  <p:tag name="ML_AD_CELL_3_3_LEVEL1_LEFTMARGIN" val="0"/>
  <p:tag name="ML_AD_CELL_3_4_TEXTFRAMEWORDWRAP" val="-1"/>
  <p:tag name="ML_AD_CELL_3_4_FILLVISIBLE" val="-1"/>
  <p:tag name="ML_AD_CELL_3_4_FILLFORECOLOR" val="6566400"/>
  <p:tag name="ML_AD_CELL_3_4_LEVEL1_FIRSTMARGIN" val="0"/>
  <p:tag name="ML_AD_CELL_3_4_LEVEL1_LEFTMARGIN" val="0"/>
  <p:tag name="ML_AD_CELL_4_1_TEXTFRAMEWORDWRAP" val="-1"/>
  <p:tag name="ML_AD_CELL_4_1_FILLVISIBLE" val="-1"/>
  <p:tag name="ML_AD_CELL_4_1_FILLFORECOLOR" val="13880779"/>
  <p:tag name="ML_AD_CELL_4_1_LEVEL1_FIRSTMARGIN" val="0"/>
  <p:tag name="ML_AD_CELL_4_1_LEVEL1_LEFTMARGIN" val="0"/>
  <p:tag name="ML_AD_CELL_4_2_TEXTFRAMEWORDWRAP" val="-1"/>
  <p:tag name="ML_AD_CELL_4_2_FILLVISIBLE" val="-1"/>
  <p:tag name="ML_AD_CELL_4_2_FILLFORECOLOR" val="13880779"/>
  <p:tag name="ML_AD_CELL_4_2_LEVEL1_FIRSTMARGIN" val="0"/>
  <p:tag name="ML_AD_CELL_4_2_LEVEL1_LEFTMARGIN" val="0"/>
  <p:tag name="ML_AD_CELL_4_3_TEXTFRAMEWORDWRAP" val="-1"/>
  <p:tag name="ML_AD_CELL_4_3_FILLVISIBLE" val="-1"/>
  <p:tag name="ML_AD_CELL_4_3_FILLFORECOLOR" val="13880779"/>
  <p:tag name="ML_AD_CELL_4_4_TEXTFRAMEWORDWRAP" val="-1"/>
  <p:tag name="ML_AD_CELL_4_4_FILLVISIBLE" val="-1"/>
  <p:tag name="ML_AD_CELL_4_4_FILLFORECOLOR" val="13880779"/>
  <p:tag name="COLORSETCLASSNAME" val="ColorSet2"/>
  <p:tag name="COLORS" val="-1;-1;-1;-1;-1;-2"/>
</p:tagLst>
</file>

<file path=ppt/tags/tag3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8.xml><?xml version="1.0" encoding="utf-8"?>
<p:tagLst xmlns:a="http://schemas.openxmlformats.org/drawingml/2006/main" xmlns:r="http://schemas.openxmlformats.org/officeDocument/2006/relationships" xmlns:p="http://schemas.openxmlformats.org/presentationml/2006/main">
  <p:tag name="COLORSETCLASSNAME" val="ColorSet1"/>
  <p:tag name="COLORS" val="White;White;-2;-2;-1;-2"/>
</p:tagLst>
</file>

<file path=ppt/tags/tag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45.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47.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AGTX" val="Several Operation Modea"/>
  <p:tag name="COLORSETGROUPCLASSNAME" val="ColorSetGroup3"/>
  <p:tag name="COLORSETCLASSNAME" val="ColorSet2"/>
  <p:tag name="SAXCONVERTED" val="1"/>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5.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56.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8.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61.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6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9.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7.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Key technologies– Optimized refrigerant circuit 2-stage sub cooling"/>
  <p:tag name="SAXCONVERTED" val="1"/>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Blue1;White;-1;White;-1;-2"/>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 val="-2;-2;-1;White;-1;-2"/>
</p:tagLst>
</file>

<file path=ppt/tags/tag7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STYLENAME" val="Bodystyle"/>
  <p:tag name="COLORSETGROUPCLASSNAME" val="ColorSetGroup3"/>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COLORS" val="-1;White;-2;-2;-1;-2"/>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1"/>
  <p:tag name="COLORS" val="-2;-2;-2;-2;-1;Black"/>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 val="-2;-2;-2;-2;-1;Black"/>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1"/>
  <p:tag name="COLORS" val="-2;-2;-2;-2;-1;Black"/>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1"/>
  <p:tag name="COLORS" val="-2;-2;-2;-2;-1;Black"/>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1"/>
  <p:tag name="COLORS" val="-2;-2;-2;-2;-1;Black"/>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1"/>
  <p:tag name="COLORS" val="-2;-2;-2;-2;-1;Black"/>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xml><?xml version="1.0" encoding="utf-8"?>
<p:tagLst xmlns:a="http://schemas.openxmlformats.org/drawingml/2006/main" xmlns:r="http://schemas.openxmlformats.org/officeDocument/2006/relationships" xmlns:p="http://schemas.openxmlformats.org/presentationml/2006/main">
  <p:tag name="COLORSETGROUPCLASSNAME" val="ColorSetGroup3"/>
  <p:tag name="COLORSETCLASSNAME" val="ColorSet2"/>
  <p:tag name="AGTX" val="Key technologies– Optimized refrigerant circuit 2-stage sub cooling"/>
  <p:tag name="SAXCONVERTED" val="1"/>
</p:tagLst>
</file>

<file path=ppt/tags/tag90.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2.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4.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5.xml><?xml version="1.0" encoding="utf-8"?>
<p:tagLst xmlns:a="http://schemas.openxmlformats.org/drawingml/2006/main" xmlns:r="http://schemas.openxmlformats.org/officeDocument/2006/relationships" xmlns:p="http://schemas.openxmlformats.org/presentationml/2006/main">
  <p:tag name="COLORSETCLASSNAME" val="ColorSet1"/>
  <p:tag name="COLORS" val="-2;-2;-2;-2;Blue2;-2"/>
</p:tagLst>
</file>

<file path=ppt/tags/tag96.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1"/>
  <p:tag name="COLORS" val="-2;-2;Blue1;White;-1;-2"/>
</p:tagLst>
</file>

<file path=ppt/theme/theme1.xml><?xml version="1.0" encoding="utf-8"?>
<a:theme xmlns:a="http://schemas.openxmlformats.org/drawingml/2006/main" name="Bosch NG">
  <a:themeElements>
    <a:clrScheme name="Bosch Blau">
      <a:dk1>
        <a:sysClr val="windowText" lastClr="000000"/>
      </a:dk1>
      <a:lt1>
        <a:sysClr val="window" lastClr="FFFFFF"/>
      </a:lt1>
      <a:dk2>
        <a:srgbClr val="424C58"/>
      </a:dk2>
      <a:lt2>
        <a:srgbClr val="B2B3B5"/>
      </a:lt2>
      <a:accent1>
        <a:srgbClr val="007BC0"/>
      </a:accent1>
      <a:accent2>
        <a:srgbClr val="004975"/>
      </a:accent2>
      <a:accent3>
        <a:srgbClr val="007BC0"/>
      </a:accent3>
      <a:accent4>
        <a:srgbClr val="004975"/>
      </a:accent4>
      <a:accent5>
        <a:srgbClr val="007BC0"/>
      </a:accent5>
      <a:accent6>
        <a:srgbClr val="004975"/>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algn="l" defTabSz="914400" eaLnBrk="1" fontAlgn="auto" latinLnBrk="0" hangingPunct="1">
          <a:spcBef>
            <a:spcPts val="500"/>
          </a:spcBef>
          <a:spcAft>
            <a:spcPts val="0"/>
          </a:spcAft>
          <a:buClrTx/>
          <a:buSzTx/>
          <a:buFontTx/>
          <a:buNone/>
          <a:tabLst/>
          <a:defRPr kumimoji="0" sz="1800" b="0" i="0" u="none" strike="noStrike" kern="0" cap="none" spc="0" normalizeH="0" baseline="0" noProof="0" smtClean="0">
            <a:ln>
              <a:noFill/>
            </a:ln>
            <a:solidFill>
              <a:srgbClr val="000000"/>
            </a:solidFill>
            <a:effectLst/>
            <a:uLnTx/>
            <a:uFillTx/>
          </a:defRPr>
        </a:defPPr>
      </a:lstStyle>
    </a:txDef>
  </a:objectDefaults>
  <a:extraClrSchemeLst/>
  <a:custClrLst>
    <a:custClr name="Bosch Red 50">
      <a:srgbClr val="ED0007"/>
    </a:custClr>
    <a:custClr name="Bosch Purple 40">
      <a:srgbClr val="9E2896"/>
    </a:custClr>
    <a:custClr name="Bosch Purple 20">
      <a:srgbClr val="551151"/>
    </a:custClr>
    <a:custClr name="Bosch Blue 50">
      <a:srgbClr val="007BC0"/>
    </a:custClr>
    <a:custClr name="Bosch Blue 30">
      <a:srgbClr val="004975"/>
    </a:custClr>
    <a:custClr name="Bosch Turquoise 50">
      <a:srgbClr val="18837E"/>
    </a:custClr>
    <a:custClr name="Bosch Turquoise 30">
      <a:srgbClr val="0A4F4B"/>
    </a:custClr>
    <a:custClr name="Bosch Green 50">
      <a:srgbClr val="00884A"/>
    </a:custClr>
    <a:custClr name="Bosch Green 30">
      <a:srgbClr val="00512A"/>
    </a:custClr>
    <a:custClr name="Bosch Gray 50">
      <a:srgbClr val="71767C"/>
    </a:custClr>
  </a:custClrLst>
  <a:extLst>
    <a:ext uri="{05A4C25C-085E-4340-85A3-A5531E510DB2}">
      <thm15:themeFamily xmlns:thm15="http://schemas.microsoft.com/office/thememl/2012/main" name="template1.potx" id="{52779E17-DA50-4443-9CCA-C57129DBFB53}" vid="{CBD1DA7C-47F9-4AE4-B1E4-E762B597D2F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sax_Colors>
  <Line size="7">
    <Color val="9e2896" tooltip="Bosch Purple 40"/>
    <Color val="551151" tooltip="Bosch Purple 20"/>
  </Line>
  <Line size="7">
    <Color val="007bc0" tooltip="Bosch Blue 50"/>
    <Color val="004975" tooltip="Bosch Blue 30"/>
  </Line>
  <Line size="7">
    <Color val="18837e" tooltip="Bosch Turquoise 50"/>
    <Color val="0a4f4b" tooltip="Bosch Turquoise 30"/>
  </Line>
  <Line size="7">
    <Color val="00884a" tooltip="Bosch Green 50"/>
    <Color val="00512a" tooltip="Bosch Green 30"/>
  </Line>
</sax_Colors>
</file>

<file path=customXml/item2.xml><?xml version="1.0" encoding="utf-8"?>
<saxML>
  <saxMLTemplate>presentation_169</saxMLTemplate>
  <Variablen>
    <Variable>
      <Name>attachmentremark</Name>
      <OrgInhalt/>
      <Wert/>
      <Platzhalter>False</Platzhalter>
      <DocDatenDialog>True</DocDatenDialog>
      <Label>Attachment</Label>
      <FrageVar>False</FrageVar>
      <Prefix/>
      <Suffix/>
      <WegfallVar/>
      <MussFeld>False</MussFeld>
      <InDokument>True</InDokument>
      <Sektion>Rectangle7</Sektion>
      <Reihenfolge>0</Reihenfolge>
    </Variable>
    <Variable>
      <Name>departmentshort</Name>
      <OrgInhalt>TT-CW/PAE-T</OrgInhalt>
      <Wert>TT-CW/PAE-T</Wert>
      <Platzhalter>False</Platzhalter>
      <DocDatenDialog>True</DocDatenDialog>
      <Label>Authoring</Label>
      <FrageVar>False</FrageVar>
      <Prefix/>
      <Suffix/>
      <WegfallVar/>
      <MussFeld>False</MussFeld>
      <Trenner>
        <VariableVor>confidentiality</VariableVor>
        <VariableVor>businessunit</VariableVor>
        <Zwischen> | </Zwischen>
        <VariableNach>departmentshort</VariableNach>
      </Trenner>
      <InDokument>True</InDokument>
      <Sektion>Bosch_footer_1</Sektion>
      <Reihenfolge/>
    </Variable>
    <Variable>
      <Name>confidentiality</Name>
      <OrgInhalt>Internal</OrgInhalt>
      <Wert>Internal</Wert>
      <Platzhalter>False</Platzhalter>
      <DocDatenDialog>True</DocDatenDialog>
      <Label>Notation of confidentiality</Label>
      <FrageVar>False</FrageVar>
      <Prefix/>
      <Suffix/>
      <WegfallVar/>
      <ComboBox>
        <Option>Internal</Option>
        <Option>Confidential</Option>
        <Option>Strictly confidential</Option>
        <Option/>
      </ComboBox>
      <MussFeld>False</MussFeld>
      <InDokument>True</InDokument>
      <Sektion>Bosch_footer_1</Sektion>
      <Reihenfolge>0</Reihenfolge>
    </Variable>
    <Variable>
      <Name>copyright</Name>
      <OrgInhalt>© Bosch Thermotechnik GmbH 2022. All rights reserved, also regarding any disposal, exploitation, reproduction, editing, distribution, as well as in the event of applications for industrial property rights.</OrgInhalt>
      <Wert>© Bosch Thermotechnik GmbH 2022. All rights reserved, also regarding any disposal, exploitation, reproduction, editing, distribution, as well as in the event of applications for industrial property rights.</Wert>
      <Platzhalter>False</Platzhalter>
      <DocDatenDialog>False</DocDatenDialog>
      <Label>$tr_copyright$</Label>
      <FrageVar>False</FrageVar>
      <Prefix/>
      <Suffix/>
      <WegfallVar/>
      <MussFeld>False</MussFeld>
      <Trenner>
        <VariableVor>repositoryremark</VariableVor>
        <Zwischen>&lt;br&gt;</Zwischen>
        <VariableNach>copyright</VariableNach>
      </Trenner>
      <InDokument>True</InDokument>
      <Sektion>Bosch_footer_2</Sektion>
      <Reihenfolge/>
    </Variable>
    <Variable>
      <Name>dateformat</Name>
      <OrgInhalt>2022-08-30</OrgInhalt>
      <Wert>2022-08-30</Wert>
      <Platzhalter>False</Platzhalter>
      <DocDatenDialog>True</DocDatenDialog>
      <Label>Date</Label>
      <FrageVar>False</FrageVar>
      <Prefix/>
      <Suffix/>
      <WegfallVar/>
      <MussFeld>False</MussFeld>
      <Trenner>
        <VariableVor>departmentshort</VariableVor>
        <VariableVor>confidentiality</VariableVor>
        <VariableVor>businessunit</VariableVor>
        <Zwischen> | </Zwischen>
        <VariableNach>dateformat</VariableNach>
      </Trenner>
      <InDokument>True</InDokument>
      <Sektion>Bosch_footer_1</Sektion>
      <Reihenfolge>0</Reihenfolge>
    </Variable>
    <Variable>
      <Name>businessunit</Name>
      <OrgInhalt>Thermotechnology</OrgInhalt>
      <Wert>Thermotechnology</Wert>
      <Platzhalter>False</Platzhalter>
      <DocDatenDialog>False</DocDatenDialog>
      <Label>$tr_businessunit$</Label>
      <FrageVar>False</FrageVar>
      <Prefix/>
      <Suffix/>
      <WegfallVar/>
      <MussFeld>False</MussFeld>
      <Trenner>
        <VariableVor>confidentiality</VariableVor>
        <Zwischen> | </Zwischen>
        <VariableNach>businessunit</VariableNach>
      </Trenner>
      <InDokument>True</InDokument>
      <Sektion>Bosch_footer_1</Sektion>
      <Reihenfolge>0</Reihenfolge>
    </Variable>
    <Variable>
      <Name>repositoryremark</Name>
      <OrgInhalt/>
      <Wert/>
      <Platzhalter>False</Platzhalter>
      <DocDatenDialog>True</DocDatenDialog>
      <Label>Filing note</Label>
      <FrageVar>False</FrageVar>
      <Prefix/>
      <Suffix/>
      <WegfallVar/>
      <MussFeld>False</MussFeld>
      <InDokument>True</InDokument>
      <Sektion>Bosch_footer_2</Sektion>
      <Reihenfolge>0</Reihenfolge>
    </Variable>
  </Variablen>
</saxML>
</file>

<file path=customXml/itemProps1.xml><?xml version="1.0" encoding="utf-8"?>
<ds:datastoreItem xmlns:ds="http://schemas.openxmlformats.org/officeDocument/2006/customXml" ds:itemID="{D0252559-44F8-474C-B66D-E357B88E32C2}">
  <ds:schemaRefs/>
</ds:datastoreItem>
</file>

<file path=customXml/itemProps2.xml><?xml version="1.0" encoding="utf-8"?>
<ds:datastoreItem xmlns:ds="http://schemas.openxmlformats.org/officeDocument/2006/customXml" ds:itemID="{304CF217-3C90-4AA0-B541-CE45F9BD305E}">
  <ds:schemaRefs/>
</ds:datastoreItem>
</file>

<file path=docProps/app.xml><?xml version="1.0" encoding="utf-8"?>
<Properties xmlns="http://schemas.openxmlformats.org/officeDocument/2006/extended-properties" xmlns:vt="http://schemas.openxmlformats.org/officeDocument/2006/docPropsVTypes">
  <Template>presentation_169_1</Template>
  <TotalTime>0</TotalTime>
  <Words>10243</Words>
  <Application>Microsoft Office PowerPoint</Application>
  <PresentationFormat>Custom</PresentationFormat>
  <Paragraphs>2613</Paragraphs>
  <Slides>103</Slides>
  <Notes>8</Notes>
  <HiddenSlides>7</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103</vt:i4>
      </vt:variant>
    </vt:vector>
  </HeadingPairs>
  <TitlesOfParts>
    <vt:vector size="120" baseType="lpstr">
      <vt:lpstr>微软雅黑</vt:lpstr>
      <vt:lpstr>黑体</vt:lpstr>
      <vt:lpstr>Arial</vt:lpstr>
      <vt:lpstr>ArialMT</vt:lpstr>
      <vt:lpstr>Bookman Old Style</vt:lpstr>
      <vt:lpstr>Bosch Office Sans</vt:lpstr>
      <vt:lpstr>BoschOfficeSans-Regular</vt:lpstr>
      <vt:lpstr>BoschSansCond-Regular</vt:lpstr>
      <vt:lpstr>Calibri</vt:lpstr>
      <vt:lpstr>Gotham-Book</vt:lpstr>
      <vt:lpstr>Helvetica Neue Light</vt:lpstr>
      <vt:lpstr>Segoe UI Semilight</vt:lpstr>
      <vt:lpstr>Symbol</vt:lpstr>
      <vt:lpstr>Times New Roman</vt:lpstr>
      <vt:lpstr>Wingdings</vt:lpstr>
      <vt:lpstr>Wingdings 3</vt:lpstr>
      <vt:lpstr>Bosch NG</vt:lpstr>
      <vt:lpstr> SEA REGION  PARTNER Training  TOPIC: AIR-FLUX product Features  08.09.2022 Manisa </vt:lpstr>
      <vt:lpstr>PowerPoint Presentation</vt:lpstr>
      <vt:lpstr>PowerPoint Presentation</vt:lpstr>
      <vt:lpstr>Product Line up &amp; Feature     </vt:lpstr>
      <vt:lpstr>Product Line up &amp; Feature     </vt:lpstr>
      <vt:lpstr>Connectable Max. IDU Quantity</vt:lpstr>
      <vt:lpstr>Combination Range </vt:lpstr>
      <vt:lpstr>Energy Specifications</vt:lpstr>
      <vt:lpstr>Operation Range</vt:lpstr>
      <vt:lpstr>Operation Modes </vt:lpstr>
      <vt:lpstr>Compressor Technology</vt:lpstr>
      <vt:lpstr>Sub-Cooling Circuits </vt:lpstr>
      <vt:lpstr>Efficient Refrigerant Control</vt:lpstr>
      <vt:lpstr>Patented Fan Design</vt:lpstr>
      <vt:lpstr>Simplified Electronical Circuit </vt:lpstr>
      <vt:lpstr>Easy Check &amp; Maintenance</vt:lpstr>
      <vt:lpstr>Safety Cover</vt:lpstr>
      <vt:lpstr>IPM Cooling Technology </vt:lpstr>
      <vt:lpstr>Equal Aging </vt:lpstr>
      <vt:lpstr>Combination</vt:lpstr>
      <vt:lpstr>Automatical Ref. Charging </vt:lpstr>
      <vt:lpstr>ESP Flexibility </vt:lpstr>
      <vt:lpstr>Auto Dust Clean</vt:lpstr>
      <vt:lpstr>Auto Snow Blowing</vt:lpstr>
      <vt:lpstr>Check-Box</vt:lpstr>
      <vt:lpstr>Capacity Adjustment </vt:lpstr>
      <vt:lpstr>Silent Modes</vt:lpstr>
      <vt:lpstr>Back-Up Operation</vt:lpstr>
      <vt:lpstr>Pump Up&amp;Down Operations</vt:lpstr>
      <vt:lpstr>Maintenance Mode</vt:lpstr>
      <vt:lpstr>Another Advantages</vt:lpstr>
      <vt:lpstr>Product Line up &amp; Feature     </vt:lpstr>
      <vt:lpstr>Product Line-Up</vt:lpstr>
      <vt:lpstr>Combination Table</vt:lpstr>
      <vt:lpstr>Working Range</vt:lpstr>
      <vt:lpstr>Design</vt:lpstr>
      <vt:lpstr>Working Principle</vt:lpstr>
      <vt:lpstr>Energy Specifications</vt:lpstr>
      <vt:lpstr>Oil Return Logic</vt:lpstr>
      <vt:lpstr>Continous Heating</vt:lpstr>
      <vt:lpstr>Expanded HEX Area</vt:lpstr>
      <vt:lpstr>Refrigerant Control</vt:lpstr>
      <vt:lpstr>Communication Lines</vt:lpstr>
      <vt:lpstr>Easy Addressing</vt:lpstr>
      <vt:lpstr>Remote Controls</vt:lpstr>
      <vt:lpstr>Product Line up &amp; Feature     </vt:lpstr>
      <vt:lpstr>Models</vt:lpstr>
      <vt:lpstr>Models</vt:lpstr>
      <vt:lpstr>Working principle</vt:lpstr>
      <vt:lpstr>Working principle</vt:lpstr>
      <vt:lpstr>Design</vt:lpstr>
      <vt:lpstr>Design</vt:lpstr>
      <vt:lpstr>Design</vt:lpstr>
      <vt:lpstr>Product Line up &amp; Feature     </vt:lpstr>
      <vt:lpstr>Product Line up &amp; Feature     </vt:lpstr>
      <vt:lpstr>Product Line up &amp; Feature     </vt:lpstr>
      <vt:lpstr>Hydraulics</vt:lpstr>
      <vt:lpstr>Hydraulics</vt:lpstr>
      <vt:lpstr>Scenario 1</vt:lpstr>
      <vt:lpstr>Scenario 2</vt:lpstr>
      <vt:lpstr>Scenario 3</vt:lpstr>
      <vt:lpstr>Scenario 4</vt:lpstr>
      <vt:lpstr>Scenario 5</vt:lpstr>
      <vt:lpstr>Scenario 6</vt:lpstr>
      <vt:lpstr>Product Line up &amp; Feature     </vt:lpstr>
      <vt:lpstr>Models</vt:lpstr>
      <vt:lpstr>Working principle</vt:lpstr>
      <vt:lpstr>Installation  </vt:lpstr>
      <vt:lpstr>Controller</vt:lpstr>
      <vt:lpstr>Installation</vt:lpstr>
      <vt:lpstr>Energy saving (Example winter)</vt:lpstr>
      <vt:lpstr>Product Line up &amp; Feature     </vt:lpstr>
      <vt:lpstr>Controllers     </vt:lpstr>
      <vt:lpstr>Controllers     </vt:lpstr>
      <vt:lpstr>Features</vt:lpstr>
      <vt:lpstr>Features</vt:lpstr>
      <vt:lpstr>Features</vt:lpstr>
      <vt:lpstr>Controllers     </vt:lpstr>
      <vt:lpstr>Button Functions</vt:lpstr>
      <vt:lpstr>Features</vt:lpstr>
      <vt:lpstr>Features</vt:lpstr>
      <vt:lpstr>Features</vt:lpstr>
      <vt:lpstr>Features</vt:lpstr>
      <vt:lpstr>Wiring</vt:lpstr>
      <vt:lpstr>Controllers     </vt:lpstr>
      <vt:lpstr>Key Functions</vt:lpstr>
      <vt:lpstr>Features</vt:lpstr>
      <vt:lpstr>Features</vt:lpstr>
      <vt:lpstr>Features</vt:lpstr>
      <vt:lpstr>Features</vt:lpstr>
      <vt:lpstr>Features</vt:lpstr>
      <vt:lpstr>Wiring</vt:lpstr>
      <vt:lpstr>Wiring</vt:lpstr>
      <vt:lpstr>Gateway Types &amp; Capabilities     </vt:lpstr>
      <vt:lpstr>Product Information</vt:lpstr>
      <vt:lpstr>Wiring</vt:lpstr>
      <vt:lpstr>Gateway Types &amp; Capabilities     </vt:lpstr>
      <vt:lpstr>Product Information</vt:lpstr>
      <vt:lpstr>Wiring</vt:lpstr>
      <vt:lpstr>Gateway Types &amp; Capabilities     </vt:lpstr>
      <vt:lpstr>Product Information</vt:lpstr>
      <vt:lpstr>Wiring</vt:lpstr>
      <vt:lpstr>Thanks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VRF Hands on Training   11-12.05.2022</dc:title>
  <dc:creator>Yilmaz Fuat (TT-CW/PAE-T)</dc:creator>
  <cp:lastModifiedBy>Balogh Arpad (HC/SRO-L2O)</cp:lastModifiedBy>
  <cp:revision>38</cp:revision>
  <dcterms:created xsi:type="dcterms:W3CDTF">2022-08-30T12:19:48Z</dcterms:created>
  <dcterms:modified xsi:type="dcterms:W3CDTF">2024-03-20T08:28:06Z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ttachmentremark">
    <vt:lpwstr>$attachmentremark$</vt:lpwstr>
  </property>
  <property fmtid="{D5CDD505-2E9C-101B-9397-08002B2CF9AE}" pid="3" name="confidentiality">
    <vt:lpwstr>$confidentiality_internal$</vt:lpwstr>
  </property>
  <property fmtid="{D5CDD505-2E9C-101B-9397-08002B2CF9AE}" pid="4" name="copyright">
    <vt:lpwstr>$copyright$</vt:lpwstr>
  </property>
  <property fmtid="{D5CDD505-2E9C-101B-9397-08002B2CF9AE}" pid="5" name="dateformat">
    <vt:lpwstr>$dateformat$</vt:lpwstr>
  </property>
  <property fmtid="{D5CDD505-2E9C-101B-9397-08002B2CF9AE}" pid="6" name="businessunit">
    <vt:lpwstr>$businessunit$</vt:lpwstr>
  </property>
  <property fmtid="{D5CDD505-2E9C-101B-9397-08002B2CF9AE}" pid="7" name="repositoryremark">
    <vt:lpwstr>$repositoryremark$</vt:lpwstr>
  </property>
</Properties>
</file>